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13.xml" ContentType="application/vnd.openxmlformats-officedocument.presentationml.notesSlide+xml"/>
  <Override PartName="/ppt/charts/chart3.xml" ContentType="application/vnd.openxmlformats-officedocument.drawingml.chart+xml"/>
  <Override PartName="/ppt/drawings/drawing2.xml" ContentType="application/vnd.openxmlformats-officedocument.drawingml.chartshapes+xml"/>
  <Override PartName="/ppt/notesSlides/notesSlide14.xml" ContentType="application/vnd.openxmlformats-officedocument.presentationml.notesSlide+xml"/>
  <Override PartName="/ppt/charts/chart4.xml" ContentType="application/vnd.openxmlformats-officedocument.drawingml.chart+xml"/>
  <Override PartName="/ppt/drawings/drawing3.xml" ContentType="application/vnd.openxmlformats-officedocument.drawingml.chartshapes+xml"/>
  <Override PartName="/ppt/notesSlides/notesSlide15.xml" ContentType="application/vnd.openxmlformats-officedocument.presentationml.notesSlide+xml"/>
  <Override PartName="/ppt/charts/chart5.xml" ContentType="application/vnd.openxmlformats-officedocument.drawingml.chart+xml"/>
  <Override PartName="/ppt/drawings/drawing4.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6.xml" ContentType="application/vnd.openxmlformats-officedocument.drawingml.chart+xml"/>
  <Override PartName="/ppt/drawings/drawing5.xml" ContentType="application/vnd.openxmlformats-officedocument.drawingml.chartshape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5.xml" ContentType="application/vnd.openxmlformats-officedocument.drawingml.chart+xml"/>
  <Override PartName="/ppt/charts/chart16.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7.xml" ContentType="application/vnd.openxmlformats-officedocument.drawingml.chart+xml"/>
  <Override PartName="/ppt/charts/chart18.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9.xml" ContentType="application/vnd.openxmlformats-officedocument.drawingml.chart+xml"/>
  <Override PartName="/ppt/charts/chart20.xml" ContentType="application/vnd.openxmlformats-officedocument.drawingml.chart+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2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77" r:id="rId3"/>
    <p:sldId id="310" r:id="rId4"/>
    <p:sldId id="284" r:id="rId5"/>
    <p:sldId id="307" r:id="rId6"/>
    <p:sldId id="313" r:id="rId7"/>
    <p:sldId id="308" r:id="rId8"/>
    <p:sldId id="316" r:id="rId9"/>
    <p:sldId id="311" r:id="rId10"/>
    <p:sldId id="312" r:id="rId11"/>
    <p:sldId id="306" r:id="rId12"/>
    <p:sldId id="298" r:id="rId13"/>
    <p:sldId id="314" r:id="rId14"/>
    <p:sldId id="260" r:id="rId15"/>
    <p:sldId id="299" r:id="rId16"/>
    <p:sldId id="265" r:id="rId17"/>
    <p:sldId id="261" r:id="rId18"/>
    <p:sldId id="262" r:id="rId19"/>
    <p:sldId id="268" r:id="rId20"/>
    <p:sldId id="300" r:id="rId21"/>
    <p:sldId id="315" r:id="rId22"/>
    <p:sldId id="302" r:id="rId23"/>
    <p:sldId id="288" r:id="rId24"/>
    <p:sldId id="303" r:id="rId25"/>
    <p:sldId id="289" r:id="rId26"/>
    <p:sldId id="304" r:id="rId27"/>
    <p:sldId id="317" r:id="rId28"/>
    <p:sldId id="290" r:id="rId29"/>
    <p:sldId id="286" r:id="rId30"/>
    <p:sldId id="301" r:id="rId31"/>
    <p:sldId id="318" r:id="rId32"/>
    <p:sldId id="291" r:id="rId33"/>
    <p:sldId id="267" r:id="rId34"/>
    <p:sldId id="292" r:id="rId35"/>
    <p:sldId id="280" r:id="rId36"/>
    <p:sldId id="283" r:id="rId37"/>
    <p:sldId id="294" r:id="rId38"/>
    <p:sldId id="295" r:id="rId39"/>
    <p:sldId id="296" r:id="rId40"/>
    <p:sldId id="297" r:id="rId41"/>
    <p:sldId id="285" r:id="rId42"/>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le White" initials="DAW" lastIdx="3" clrIdx="0"/>
  <p:cmAuthor id="1" name="Griffin, Joshua" initials="GJ"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5F00"/>
    <a:srgbClr val="996600"/>
    <a:srgbClr val="996633"/>
    <a:srgbClr val="608261"/>
    <a:srgbClr val="4A5D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412" autoAdjust="0"/>
  </p:normalViewPr>
  <p:slideViewPr>
    <p:cSldViewPr>
      <p:cViewPr varScale="1">
        <p:scale>
          <a:sx n="55" d="100"/>
          <a:sy n="55" d="100"/>
        </p:scale>
        <p:origin x="-1794"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8" d="100"/>
          <a:sy n="88" d="100"/>
        </p:scale>
        <p:origin x="-3822" y="-108"/>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11%20Report\Summary_Plots_v2.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5%20Portage\10%20Loading%20Summary_Portage_v4.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4%20Sandusky\10%20Loading%20Summary_Sandusky_v4.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4%20Sandusky\10%20Loading%20Summary_Sandusky_v4.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7%20Cuyahoga\10%20Loading%20Summary_Cuyahoga_v4.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7%20Cuyahoga\10%20Loading%20Summary_Cuyahoga_v4.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9%20GreatMiami\10%20Loading%20Summary_GMR_v4.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9%20GreatMiami\10%20Loading%20Summary_GMR_v4.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8%20Scioto\10%20Loading%20Summary_Scioto_v4.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8%20Scioto\10%20Loading%20Summary_Scioto_v4.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10%20Muskingum\10%20Loading%20Summary_Musky_v4.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s.socisi01.isi.oitfs.ohio.gov\EPAShares\DSW\DATA\PROGRAMS\MAT\Modeling\Nutrients\MassBalanceStudy\ProjectWork\11%20Report\Summary_Plots_v2.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10%20Muskingum\10%20Loading%20Summary_Musky_v4.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11%20Report\Discharge_Monthly.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s.socisi01.isi.oitfs.ohio.gov\EPAShares\DSW\DATA\PROGRAMS\MAT\Modeling\Nutrients\MassBalanceStudy\ProjectWork\11%20Report\Summary_Plots_v2.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s.socisi01.isi.oitfs.ohio.gov\EPAShares\DSW\DATA\PROGRAMS\MAT\Modeling\Nutrients\MassBalanceStudy\ProjectWork\11%20Report\Summary_Plots_v2.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s.socisi01.isi.oitfs.ohio.gov\EPAShares\DSW\DATA\PROGRAMS\MAT\Modeling\Nutrients\MassBalanceStudy\ProjectWork\11%20Report\Summary_Plots_v2.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s.socisi01.isi.oitfs.ohio.gov\EPAShares\DSW\DATA\PROGRAMS\MAT\Modeling\Nutrients\MassBalanceStudy\ProjectWork\11%20Report\Summary_Plots_v2.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6%20Maumee\10%20Loading%20Summary_Maumee_v4.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6%20Maumee\10%20Loading%20Summary_Maumee_v4.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s.socisi01.isi.oitfs.ohio.gov\EPAShares\DSW\DATA\PROGRAMS\MAT\Modeling\Nutrients\MassBalanceStudy\ProjectWork\5%20Portage\10%20Loading%20Summary_Portage_v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16463028328357"/>
          <c:y val="3.7650489163213688E-2"/>
          <c:w val="0.87901122273508914"/>
          <c:h val="0.72619611035178833"/>
        </c:manualLayout>
      </c:layout>
      <c:barChart>
        <c:barDir val="col"/>
        <c:grouping val="stacked"/>
        <c:varyColors val="0"/>
        <c:ser>
          <c:idx val="0"/>
          <c:order val="0"/>
          <c:tx>
            <c:strRef>
              <c:f>Box_Whisker_Annual!$A$33</c:f>
              <c:strCache>
                <c:ptCount val="1"/>
                <c:pt idx="0">
                  <c:v>25th pct</c:v>
                </c:pt>
              </c:strCache>
            </c:strRef>
          </c:tx>
          <c:spPr>
            <a:noFill/>
          </c:spPr>
          <c:invertIfNegative val="0"/>
          <c:errBars>
            <c:errBarType val="minus"/>
            <c:errValType val="cust"/>
            <c:noEndCap val="0"/>
            <c:plus>
              <c:numLit>
                <c:formatCode>General</c:formatCode>
                <c:ptCount val="1"/>
                <c:pt idx="0">
                  <c:v>1</c:v>
                </c:pt>
              </c:numLit>
            </c:plus>
            <c:minus>
              <c:numRef>
                <c:f>Box_Whisker_Annual!$B$36:$Q$36</c:f>
                <c:numCache>
                  <c:formatCode>General</c:formatCode>
                  <c:ptCount val="16"/>
                  <c:pt idx="0">
                    <c:v>4.1296781363832196</c:v>
                  </c:pt>
                  <c:pt idx="1">
                    <c:v>2.7362842260755382</c:v>
                  </c:pt>
                  <c:pt idx="2">
                    <c:v>5.2452880670670066</c:v>
                  </c:pt>
                  <c:pt idx="3">
                    <c:v>4.3679936175435738</c:v>
                  </c:pt>
                  <c:pt idx="4">
                    <c:v>4.7775751419733137</c:v>
                  </c:pt>
                  <c:pt idx="5">
                    <c:v>3.7880762500696914</c:v>
                  </c:pt>
                  <c:pt idx="6">
                    <c:v>3.632793182375087</c:v>
                  </c:pt>
                  <c:pt idx="7">
                    <c:v>0</c:v>
                  </c:pt>
                  <c:pt idx="8">
                    <c:v>0</c:v>
                  </c:pt>
                  <c:pt idx="9">
                    <c:v>0</c:v>
                  </c:pt>
                  <c:pt idx="10">
                    <c:v>0</c:v>
                  </c:pt>
                  <c:pt idx="11">
                    <c:v>0</c:v>
                  </c:pt>
                  <c:pt idx="12">
                    <c:v>0</c:v>
                  </c:pt>
                  <c:pt idx="13">
                    <c:v>0</c:v>
                  </c:pt>
                  <c:pt idx="14">
                    <c:v>0</c:v>
                  </c:pt>
                  <c:pt idx="15">
                    <c:v>0</c:v>
                  </c:pt>
                </c:numCache>
              </c:numRef>
            </c:minus>
            <c:spPr>
              <a:ln w="25400"/>
            </c:spPr>
          </c:errBars>
          <c:cat>
            <c:strRef>
              <c:f>Box_Whisker_Annual!$B$3:$Q$3</c:f>
              <c:strCache>
                <c:ptCount val="7"/>
                <c:pt idx="0">
                  <c:v>Maumee</c:v>
                </c:pt>
                <c:pt idx="1">
                  <c:v>Portage </c:v>
                </c:pt>
                <c:pt idx="2">
                  <c:v>Sandusky</c:v>
                </c:pt>
                <c:pt idx="3">
                  <c:v>Cuyahoga</c:v>
                </c:pt>
                <c:pt idx="4">
                  <c:v>Great Miami</c:v>
                </c:pt>
                <c:pt idx="5">
                  <c:v>Scioto</c:v>
                </c:pt>
                <c:pt idx="6">
                  <c:v>Muskingum</c:v>
                </c:pt>
              </c:strCache>
            </c:strRef>
          </c:cat>
          <c:val>
            <c:numRef>
              <c:f>Box_Whisker_Annual!$B$33:$H$33</c:f>
              <c:numCache>
                <c:formatCode>0.00</c:formatCode>
                <c:ptCount val="7"/>
                <c:pt idx="0">
                  <c:v>12.156361384199601</c:v>
                </c:pt>
                <c:pt idx="1">
                  <c:v>10.658901434695295</c:v>
                </c:pt>
                <c:pt idx="2">
                  <c:v>11.865375468220465</c:v>
                </c:pt>
                <c:pt idx="3">
                  <c:v>16.588775760692954</c:v>
                </c:pt>
                <c:pt idx="4">
                  <c:v>13.584491435431</c:v>
                </c:pt>
                <c:pt idx="5">
                  <c:v>12.477229303460609</c:v>
                </c:pt>
                <c:pt idx="6">
                  <c:v>13.859314088570093</c:v>
                </c:pt>
              </c:numCache>
            </c:numRef>
          </c:val>
          <c:extLst xmlns:c16r2="http://schemas.microsoft.com/office/drawing/2015/06/chart">
            <c:ext xmlns:c16="http://schemas.microsoft.com/office/drawing/2014/chart" uri="{C3380CC4-5D6E-409C-BE32-E72D297353CC}">
              <c16:uniqueId val="{00000000-E606-491F-812A-54DBCC338D2B}"/>
            </c:ext>
          </c:extLst>
        </c:ser>
        <c:ser>
          <c:idx val="1"/>
          <c:order val="1"/>
          <c:tx>
            <c:strRef>
              <c:f>Box_Whisker_Annual!$A$34</c:f>
              <c:strCache>
                <c:ptCount val="1"/>
                <c:pt idx="0">
                  <c:v>50th pct</c:v>
                </c:pt>
              </c:strCache>
            </c:strRef>
          </c:tx>
          <c:spPr>
            <a:solidFill>
              <a:schemeClr val="tx2">
                <a:lumMod val="40000"/>
                <a:lumOff val="60000"/>
              </a:schemeClr>
            </a:solidFill>
            <a:ln>
              <a:solidFill>
                <a:schemeClr val="tx2">
                  <a:lumMod val="60000"/>
                  <a:lumOff val="40000"/>
                </a:schemeClr>
              </a:solidFill>
            </a:ln>
          </c:spPr>
          <c:invertIfNegative val="0"/>
          <c:cat>
            <c:strRef>
              <c:f>Box_Whisker_Annual!$B$3:$Q$3</c:f>
              <c:strCache>
                <c:ptCount val="7"/>
                <c:pt idx="0">
                  <c:v>Maumee</c:v>
                </c:pt>
                <c:pt idx="1">
                  <c:v>Portage </c:v>
                </c:pt>
                <c:pt idx="2">
                  <c:v>Sandusky</c:v>
                </c:pt>
                <c:pt idx="3">
                  <c:v>Cuyahoga</c:v>
                </c:pt>
                <c:pt idx="4">
                  <c:v>Great Miami</c:v>
                </c:pt>
                <c:pt idx="5">
                  <c:v>Scioto</c:v>
                </c:pt>
                <c:pt idx="6">
                  <c:v>Muskingum</c:v>
                </c:pt>
              </c:strCache>
            </c:strRef>
          </c:cat>
          <c:val>
            <c:numRef>
              <c:f>Box_Whisker_Annual!$B$34:$H$34</c:f>
              <c:numCache>
                <c:formatCode>0.00</c:formatCode>
                <c:ptCount val="7"/>
                <c:pt idx="0">
                  <c:v>1.7847200462183235</c:v>
                </c:pt>
                <c:pt idx="1">
                  <c:v>2.8710765524832027</c:v>
                </c:pt>
                <c:pt idx="2">
                  <c:v>2.1755901064272543</c:v>
                </c:pt>
                <c:pt idx="3">
                  <c:v>5.0303926496545763</c:v>
                </c:pt>
                <c:pt idx="4">
                  <c:v>3.7361143173738416</c:v>
                </c:pt>
                <c:pt idx="5">
                  <c:v>3.0854065969884257</c:v>
                </c:pt>
                <c:pt idx="6">
                  <c:v>1.5755976977567876</c:v>
                </c:pt>
              </c:numCache>
            </c:numRef>
          </c:val>
          <c:extLst xmlns:c16r2="http://schemas.microsoft.com/office/drawing/2015/06/chart">
            <c:ext xmlns:c16="http://schemas.microsoft.com/office/drawing/2014/chart" uri="{C3380CC4-5D6E-409C-BE32-E72D297353CC}">
              <c16:uniqueId val="{00000001-E606-491F-812A-54DBCC338D2B}"/>
            </c:ext>
          </c:extLst>
        </c:ser>
        <c:ser>
          <c:idx val="2"/>
          <c:order val="2"/>
          <c:tx>
            <c:strRef>
              <c:f>Box_Whisker_Annual!$A$35</c:f>
              <c:strCache>
                <c:ptCount val="1"/>
                <c:pt idx="0">
                  <c:v>75th pct</c:v>
                </c:pt>
              </c:strCache>
            </c:strRef>
          </c:tx>
          <c:spPr>
            <a:solidFill>
              <a:schemeClr val="tx2">
                <a:lumMod val="60000"/>
                <a:lumOff val="40000"/>
              </a:schemeClr>
            </a:solidFill>
            <a:ln>
              <a:solidFill>
                <a:schemeClr val="tx2">
                  <a:lumMod val="75000"/>
                </a:schemeClr>
              </a:solidFill>
            </a:ln>
          </c:spPr>
          <c:invertIfNegative val="0"/>
          <c:errBars>
            <c:errBarType val="plus"/>
            <c:errValType val="cust"/>
            <c:noEndCap val="0"/>
            <c:plus>
              <c:numRef>
                <c:f>Box_Whisker_Annual!$B$37:$Q$37</c:f>
                <c:numCache>
                  <c:formatCode>General</c:formatCode>
                  <c:ptCount val="16"/>
                  <c:pt idx="0">
                    <c:v>4.079283518076064</c:v>
                  </c:pt>
                  <c:pt idx="1">
                    <c:v>6.4050141924770223</c:v>
                  </c:pt>
                  <c:pt idx="2">
                    <c:v>5.0564837386289305</c:v>
                  </c:pt>
                  <c:pt idx="3">
                    <c:v>4.9391927829146525</c:v>
                  </c:pt>
                  <c:pt idx="4">
                    <c:v>3.7222113209289418</c:v>
                  </c:pt>
                  <c:pt idx="5">
                    <c:v>1.8429668971166535</c:v>
                  </c:pt>
                  <c:pt idx="6">
                    <c:v>6.5310697021674748</c:v>
                  </c:pt>
                  <c:pt idx="7">
                    <c:v>0</c:v>
                  </c:pt>
                  <c:pt idx="8">
                    <c:v>0</c:v>
                  </c:pt>
                  <c:pt idx="9">
                    <c:v>0</c:v>
                  </c:pt>
                  <c:pt idx="10">
                    <c:v>0</c:v>
                  </c:pt>
                  <c:pt idx="11">
                    <c:v>0</c:v>
                  </c:pt>
                  <c:pt idx="12">
                    <c:v>0</c:v>
                  </c:pt>
                  <c:pt idx="13">
                    <c:v>0</c:v>
                  </c:pt>
                  <c:pt idx="14">
                    <c:v>0</c:v>
                  </c:pt>
                  <c:pt idx="15">
                    <c:v>0</c:v>
                  </c:pt>
                </c:numCache>
              </c:numRef>
            </c:plus>
            <c:minus>
              <c:numLit>
                <c:formatCode>General</c:formatCode>
                <c:ptCount val="1"/>
                <c:pt idx="0">
                  <c:v>1</c:v>
                </c:pt>
              </c:numLit>
            </c:minus>
            <c:spPr>
              <a:ln w="22225"/>
            </c:spPr>
          </c:errBars>
          <c:cat>
            <c:strRef>
              <c:f>Box_Whisker_Annual!$B$3:$Q$3</c:f>
              <c:strCache>
                <c:ptCount val="7"/>
                <c:pt idx="0">
                  <c:v>Maumee</c:v>
                </c:pt>
                <c:pt idx="1">
                  <c:v>Portage </c:v>
                </c:pt>
                <c:pt idx="2">
                  <c:v>Sandusky</c:v>
                </c:pt>
                <c:pt idx="3">
                  <c:v>Cuyahoga</c:v>
                </c:pt>
                <c:pt idx="4">
                  <c:v>Great Miami</c:v>
                </c:pt>
                <c:pt idx="5">
                  <c:v>Scioto</c:v>
                </c:pt>
                <c:pt idx="6">
                  <c:v>Muskingum</c:v>
                </c:pt>
              </c:strCache>
            </c:strRef>
          </c:cat>
          <c:val>
            <c:numRef>
              <c:f>Box_Whisker_Annual!$B$35:$H$35</c:f>
              <c:numCache>
                <c:formatCode>0.00</c:formatCode>
                <c:ptCount val="7"/>
                <c:pt idx="0">
                  <c:v>1.1960680153538839</c:v>
                </c:pt>
                <c:pt idx="1">
                  <c:v>3.0811940024716158</c:v>
                </c:pt>
                <c:pt idx="2">
                  <c:v>3.9931030382305739</c:v>
                </c:pt>
                <c:pt idx="3">
                  <c:v>2.8943957707459056</c:v>
                </c:pt>
                <c:pt idx="4">
                  <c:v>3.2393981716607421</c:v>
                </c:pt>
                <c:pt idx="5">
                  <c:v>3.6146101828303365</c:v>
                </c:pt>
                <c:pt idx="6">
                  <c:v>3.3350532400703958</c:v>
                </c:pt>
              </c:numCache>
            </c:numRef>
          </c:val>
          <c:extLst xmlns:c16r2="http://schemas.microsoft.com/office/drawing/2015/06/chart">
            <c:ext xmlns:c16="http://schemas.microsoft.com/office/drawing/2014/chart" uri="{C3380CC4-5D6E-409C-BE32-E72D297353CC}">
              <c16:uniqueId val="{00000002-E606-491F-812A-54DBCC338D2B}"/>
            </c:ext>
          </c:extLst>
        </c:ser>
        <c:dLbls>
          <c:showLegendKey val="0"/>
          <c:showVal val="0"/>
          <c:showCatName val="0"/>
          <c:showSerName val="0"/>
          <c:showPercent val="0"/>
          <c:showBubbleSize val="0"/>
        </c:dLbls>
        <c:gapWidth val="150"/>
        <c:overlap val="100"/>
        <c:axId val="174442368"/>
        <c:axId val="174448640"/>
      </c:barChart>
      <c:scatterChart>
        <c:scatterStyle val="lineMarker"/>
        <c:varyColors val="0"/>
        <c:ser>
          <c:idx val="4"/>
          <c:order val="3"/>
          <c:tx>
            <c:v>wy13</c:v>
          </c:tx>
          <c:spPr>
            <a:ln>
              <a:noFill/>
            </a:ln>
          </c:spPr>
          <c:marker>
            <c:symbol val="circle"/>
            <c:size val="10"/>
            <c:spPr>
              <a:solidFill>
                <a:schemeClr val="tx1"/>
              </a:solidFill>
              <a:ln w="25400">
                <a:noFill/>
              </a:ln>
            </c:spPr>
          </c:marker>
          <c:xVal>
            <c:strRef>
              <c:f>Box_Whisker_Annual!$B$3:$H$3</c:f>
              <c:strCache>
                <c:ptCount val="7"/>
                <c:pt idx="0">
                  <c:v>Maumee</c:v>
                </c:pt>
                <c:pt idx="1">
                  <c:v>Portage </c:v>
                </c:pt>
                <c:pt idx="2">
                  <c:v>Sandusky</c:v>
                </c:pt>
                <c:pt idx="3">
                  <c:v>Cuyahoga</c:v>
                </c:pt>
                <c:pt idx="4">
                  <c:v>Great Miami</c:v>
                </c:pt>
                <c:pt idx="5">
                  <c:v>Scioto</c:v>
                </c:pt>
                <c:pt idx="6">
                  <c:v>Muskingum</c:v>
                </c:pt>
              </c:strCache>
            </c:strRef>
          </c:xVal>
          <c:yVal>
            <c:numRef>
              <c:f>Box_Whisker_Annual!$B$22:$H$22</c:f>
              <c:numCache>
                <c:formatCode>General</c:formatCode>
                <c:ptCount val="7"/>
                <c:pt idx="0">
                  <c:v>12.071119423446008</c:v>
                </c:pt>
                <c:pt idx="1">
                  <c:v>13.320653433227776</c:v>
                </c:pt>
                <c:pt idx="2">
                  <c:v>18.131726024139365</c:v>
                </c:pt>
                <c:pt idx="3">
                  <c:v>21.273568915333094</c:v>
                </c:pt>
                <c:pt idx="4">
                  <c:v>13.756383027840622</c:v>
                </c:pt>
                <c:pt idx="5">
                  <c:v>14.007605064181465</c:v>
                </c:pt>
                <c:pt idx="6">
                  <c:v>14.856811498964159</c:v>
                </c:pt>
              </c:numCache>
            </c:numRef>
          </c:yVal>
          <c:smooth val="0"/>
          <c:extLst xmlns:c16r2="http://schemas.microsoft.com/office/drawing/2015/06/chart">
            <c:ext xmlns:c16="http://schemas.microsoft.com/office/drawing/2014/chart" uri="{C3380CC4-5D6E-409C-BE32-E72D297353CC}">
              <c16:uniqueId val="{00000003-E606-491F-812A-54DBCC338D2B}"/>
            </c:ext>
          </c:extLst>
        </c:ser>
        <c:ser>
          <c:idx val="5"/>
          <c:order val="4"/>
          <c:tx>
            <c:v>wy14</c:v>
          </c:tx>
          <c:spPr>
            <a:ln>
              <a:noFill/>
            </a:ln>
          </c:spPr>
          <c:marker>
            <c:symbol val="plus"/>
            <c:size val="10"/>
            <c:spPr>
              <a:ln w="34925">
                <a:solidFill>
                  <a:schemeClr val="tx1"/>
                </a:solidFill>
              </a:ln>
            </c:spPr>
          </c:marker>
          <c:xVal>
            <c:strRef>
              <c:f>Box_Whisker_Annual!$B$3:$H$3</c:f>
              <c:strCache>
                <c:ptCount val="7"/>
                <c:pt idx="0">
                  <c:v>Maumee</c:v>
                </c:pt>
                <c:pt idx="1">
                  <c:v>Portage </c:v>
                </c:pt>
                <c:pt idx="2">
                  <c:v>Sandusky</c:v>
                </c:pt>
                <c:pt idx="3">
                  <c:v>Cuyahoga</c:v>
                </c:pt>
                <c:pt idx="4">
                  <c:v>Great Miami</c:v>
                </c:pt>
                <c:pt idx="5">
                  <c:v>Scioto</c:v>
                </c:pt>
                <c:pt idx="6">
                  <c:v>Muskingum</c:v>
                </c:pt>
              </c:strCache>
            </c:strRef>
          </c:xVal>
          <c:yVal>
            <c:numRef>
              <c:f>Box_Whisker_Annual!$B$23:$H$23</c:f>
              <c:numCache>
                <c:formatCode>General</c:formatCode>
                <c:ptCount val="7"/>
                <c:pt idx="0">
                  <c:v>14.041870667032237</c:v>
                </c:pt>
                <c:pt idx="1">
                  <c:v>15.62322352668572</c:v>
                </c:pt>
                <c:pt idx="2">
                  <c:v>17.231107675842797</c:v>
                </c:pt>
                <c:pt idx="3">
                  <c:v>22.444767203993127</c:v>
                </c:pt>
                <c:pt idx="4">
                  <c:v>18.407567293042156</c:v>
                </c:pt>
                <c:pt idx="5">
                  <c:v>17.642467630496601</c:v>
                </c:pt>
                <c:pt idx="6">
                  <c:v>18.660199149049923</c:v>
                </c:pt>
              </c:numCache>
            </c:numRef>
          </c:yVal>
          <c:smooth val="0"/>
          <c:extLst xmlns:c16r2="http://schemas.microsoft.com/office/drawing/2015/06/chart">
            <c:ext xmlns:c16="http://schemas.microsoft.com/office/drawing/2014/chart" uri="{C3380CC4-5D6E-409C-BE32-E72D297353CC}">
              <c16:uniqueId val="{00000004-E606-491F-812A-54DBCC338D2B}"/>
            </c:ext>
          </c:extLst>
        </c:ser>
        <c:dLbls>
          <c:showLegendKey val="0"/>
          <c:showVal val="0"/>
          <c:showCatName val="0"/>
          <c:showSerName val="0"/>
          <c:showPercent val="0"/>
          <c:showBubbleSize val="0"/>
        </c:dLbls>
        <c:axId val="174442368"/>
        <c:axId val="174448640"/>
        <c:extLst xmlns:c16r2="http://schemas.microsoft.com/office/drawing/2015/06/chart">
          <c:ext xmlns:c15="http://schemas.microsoft.com/office/drawing/2012/chart" uri="{02D57815-91ED-43cb-92C2-25804820EDAC}">
            <c15:filteredScatterSeries>
              <c15:ser>
                <c:idx val="3"/>
                <c:order val="3"/>
                <c:tx>
                  <c:v>Average</c:v>
                </c:tx>
                <c:spPr>
                  <a:ln w="28575">
                    <a:noFill/>
                  </a:ln>
                </c:spPr>
                <c:marker>
                  <c:symbol val="diamond"/>
                  <c:size val="10"/>
                  <c:spPr>
                    <a:noFill/>
                    <a:ln w="19050">
                      <a:solidFill>
                        <a:schemeClr val="tx1"/>
                      </a:solidFill>
                    </a:ln>
                  </c:spPr>
                </c:marker>
                <c:yVal>
                  <c:numRef>
                    <c:extLst>
                      <c:ext uri="{02D57815-91ED-43cb-92C2-25804820EDAC}">
                        <c15:formulaRef>
                          <c15:sqref>Box_Whisker_Annual!$B$25:$E$25</c15:sqref>
                        </c15:formulaRef>
                      </c:ext>
                    </c:extLst>
                    <c:numCache>
                      <c:formatCode>0.00</c:formatCode>
                      <c:ptCount val="4"/>
                      <c:pt idx="0">
                        <c:v>13.542749500607105</c:v>
                      </c:pt>
                      <c:pt idx="1">
                        <c:v>14.16825929752066</c:v>
                      </c:pt>
                      <c:pt idx="2">
                        <c:v>14.936918068850705</c:v>
                      </c:pt>
                      <c:pt idx="3">
                        <c:v>20.822177574900351</c:v>
                      </c:pt>
                    </c:numCache>
                  </c:numRef>
                </c:yVal>
                <c:smooth val="0"/>
                <c:extLst>
                  <c:ext xmlns:c16="http://schemas.microsoft.com/office/drawing/2014/chart" uri="{C3380CC4-5D6E-409C-BE32-E72D297353CC}">
                    <c16:uniqueId val="{00000005-E606-491F-812A-54DBCC338D2B}"/>
                  </c:ext>
                </c:extLst>
              </c15:ser>
            </c15:filteredScatterSeries>
          </c:ext>
        </c:extLst>
      </c:scatterChart>
      <c:catAx>
        <c:axId val="174442368"/>
        <c:scaling>
          <c:orientation val="minMax"/>
        </c:scaling>
        <c:delete val="0"/>
        <c:axPos val="b"/>
        <c:numFmt formatCode="General" sourceLinked="1"/>
        <c:majorTickMark val="out"/>
        <c:minorTickMark val="none"/>
        <c:tickLblPos val="nextTo"/>
        <c:txPr>
          <a:bodyPr/>
          <a:lstStyle/>
          <a:p>
            <a:pPr>
              <a:defRPr sz="1800" b="0">
                <a:latin typeface="Calibri" panose="020F0502020204030204" pitchFamily="34" charset="0"/>
              </a:defRPr>
            </a:pPr>
            <a:endParaRPr lang="en-US"/>
          </a:p>
        </c:txPr>
        <c:crossAx val="174448640"/>
        <c:crosses val="autoZero"/>
        <c:auto val="1"/>
        <c:lblAlgn val="ctr"/>
        <c:lblOffset val="100"/>
        <c:noMultiLvlLbl val="0"/>
      </c:catAx>
      <c:valAx>
        <c:axId val="174448640"/>
        <c:scaling>
          <c:orientation val="minMax"/>
          <c:max val="30"/>
          <c:min val="5"/>
        </c:scaling>
        <c:delete val="0"/>
        <c:axPos val="l"/>
        <c:majorGridlines>
          <c:spPr>
            <a:ln w="12700"/>
          </c:spPr>
        </c:majorGridlines>
        <c:title>
          <c:tx>
            <c:rich>
              <a:bodyPr rot="-5400000" vert="horz"/>
              <a:lstStyle/>
              <a:p>
                <a:pPr>
                  <a:defRPr sz="2000" b="0">
                    <a:latin typeface="+mn-lt"/>
                    <a:cs typeface="Arial" panose="020B0604020202020204" pitchFamily="34" charset="0"/>
                  </a:defRPr>
                </a:pPr>
                <a:r>
                  <a:rPr lang="en-US" sz="2000" b="0" dirty="0">
                    <a:latin typeface="+mn-lt"/>
                    <a:cs typeface="Arial" panose="020B0604020202020204" pitchFamily="34" charset="0"/>
                  </a:rPr>
                  <a:t>Water</a:t>
                </a:r>
                <a:r>
                  <a:rPr lang="en-US" sz="2000" b="0" baseline="0" dirty="0">
                    <a:latin typeface="+mn-lt"/>
                    <a:cs typeface="Arial" panose="020B0604020202020204" pitchFamily="34" charset="0"/>
                  </a:rPr>
                  <a:t>  Yield  (in/</a:t>
                </a:r>
                <a:r>
                  <a:rPr lang="en-US" sz="2000" b="0" baseline="0" dirty="0" err="1">
                    <a:latin typeface="+mn-lt"/>
                    <a:cs typeface="Arial" panose="020B0604020202020204" pitchFamily="34" charset="0"/>
                  </a:rPr>
                  <a:t>yr</a:t>
                </a:r>
                <a:r>
                  <a:rPr lang="en-US" sz="2000" b="0" dirty="0">
                    <a:latin typeface="+mn-lt"/>
                    <a:cs typeface="Arial" panose="020B0604020202020204" pitchFamily="34" charset="0"/>
                  </a:rPr>
                  <a:t>)</a:t>
                </a:r>
              </a:p>
            </c:rich>
          </c:tx>
          <c:layout>
            <c:manualLayout>
              <c:xMode val="edge"/>
              <c:yMode val="edge"/>
              <c:x val="4.1582948683138747E-3"/>
              <c:y val="0.21180403193840336"/>
            </c:manualLayout>
          </c:layout>
          <c:overlay val="0"/>
        </c:title>
        <c:numFmt formatCode="0" sourceLinked="0"/>
        <c:majorTickMark val="out"/>
        <c:minorTickMark val="in"/>
        <c:tickLblPos val="nextTo"/>
        <c:spPr>
          <a:ln/>
        </c:spPr>
        <c:txPr>
          <a:bodyPr/>
          <a:lstStyle/>
          <a:p>
            <a:pPr>
              <a:defRPr sz="1800">
                <a:latin typeface="Calibri" panose="020F0502020204030204" pitchFamily="34" charset="0"/>
              </a:defRPr>
            </a:pPr>
            <a:endParaRPr lang="en-US"/>
          </a:p>
        </c:txPr>
        <c:crossAx val="174442368"/>
        <c:crosses val="autoZero"/>
        <c:crossBetween val="between"/>
        <c:majorUnit val="5"/>
      </c:valAx>
      <c:spPr>
        <a:solidFill>
          <a:schemeClr val="bg1">
            <a:lumMod val="95000"/>
          </a:schemeClr>
        </a:solidFill>
        <a:ln>
          <a:solidFill>
            <a:sysClr val="windowText" lastClr="000000"/>
          </a:solidFill>
        </a:ln>
      </c:spPr>
    </c:plotArea>
    <c:legend>
      <c:legendPos val="b"/>
      <c:legendEntry>
        <c:idx val="0"/>
        <c:delete val="1"/>
      </c:legendEntry>
      <c:legendEntry>
        <c:idx val="1"/>
        <c:delete val="1"/>
      </c:legendEntry>
      <c:legendEntry>
        <c:idx val="2"/>
        <c:delete val="1"/>
      </c:legendEntry>
      <c:layout>
        <c:manualLayout>
          <c:xMode val="edge"/>
          <c:yMode val="edge"/>
          <c:x val="0.1293499411711467"/>
          <c:y val="6.4651890581494051E-2"/>
          <c:w val="0.22262184360575615"/>
          <c:h val="0.10195622499702825"/>
        </c:manualLayout>
      </c:layout>
      <c:overlay val="0"/>
      <c:spPr>
        <a:solidFill>
          <a:schemeClr val="bg1"/>
        </a:solidFill>
        <a:ln>
          <a:solidFill>
            <a:schemeClr val="tx1"/>
          </a:solidFill>
        </a:ln>
      </c:spPr>
      <c:txPr>
        <a:bodyPr/>
        <a:lstStyle/>
        <a:p>
          <a:pPr>
            <a:defRPr sz="1800"/>
          </a:pPr>
          <a:endParaRPr lang="en-US"/>
        </a:p>
      </c:txPr>
    </c:legend>
    <c:plotVisOnly val="1"/>
    <c:dispBlanksAs val="gap"/>
    <c:showDLblsOverMax val="0"/>
  </c:chart>
  <c:spPr>
    <a:ln w="15875">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5454545454545456E-2"/>
          <c:y val="1.9047624761192278E-2"/>
          <c:w val="0.92071438797423044"/>
          <c:h val="0.97333332533433081"/>
        </c:manualLayout>
      </c:layout>
      <c:ofPieChart>
        <c:ofPieType val="bar"/>
        <c:varyColors val="1"/>
        <c:ser>
          <c:idx val="0"/>
          <c:order val="0"/>
          <c:tx>
            <c:v>TN YR'13</c:v>
          </c:tx>
          <c:dPt>
            <c:idx val="0"/>
            <c:bubble3D val="0"/>
            <c:spPr>
              <a:solidFill>
                <a:srgbClr val="003C30"/>
              </a:solidFill>
            </c:spPr>
            <c:extLst xmlns:c16r2="http://schemas.microsoft.com/office/drawing/2015/06/chart">
              <c:ext xmlns:c16="http://schemas.microsoft.com/office/drawing/2014/chart" uri="{C3380CC4-5D6E-409C-BE32-E72D297353CC}">
                <c16:uniqueId val="{00000001-200F-4414-831B-90B2DBC5540D}"/>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200F-4414-831B-90B2DBC5540D}"/>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200F-4414-831B-90B2DBC5540D}"/>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200F-4414-831B-90B2DBC5540D}"/>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200F-4414-831B-90B2DBC5540D}"/>
              </c:ext>
            </c:extLst>
          </c:dPt>
          <c:dPt>
            <c:idx val="5"/>
            <c:bubble3D val="0"/>
            <c:spPr>
              <a:solidFill>
                <a:srgbClr val="34978F"/>
              </a:solidFill>
            </c:spPr>
            <c:extLst xmlns:c16r2="http://schemas.microsoft.com/office/drawing/2015/06/chart">
              <c:ext xmlns:c16="http://schemas.microsoft.com/office/drawing/2014/chart" uri="{C3380CC4-5D6E-409C-BE32-E72D297353CC}">
                <c16:uniqueId val="{0000000B-200F-4414-831B-90B2DBC5540D}"/>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200F-4414-831B-90B2DBC5540D}"/>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200F-4414-831B-90B2DBC5540D}"/>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200F-4414-831B-90B2DBC5540D}"/>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200F-4414-831B-90B2DBC5540D}"/>
              </c:ext>
            </c:extLst>
          </c:dPt>
          <c:dLbls>
            <c:dLbl>
              <c:idx val="0"/>
              <c:layout>
                <c:manualLayout>
                  <c:x val="-8.7619606759681459E-2"/>
                  <c:y val="-3.1928258967629117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200F-4414-831B-90B2DBC5540D}"/>
                </c:ext>
              </c:extLst>
            </c:dLbl>
            <c:dLbl>
              <c:idx val="1"/>
              <c:layout>
                <c:manualLayout>
                  <c:x val="0.1624122807017544"/>
                  <c:y val="2.9523476232137649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200F-4414-831B-90B2DBC5540D}"/>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200F-4414-831B-90B2DBC5540D}"/>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200F-4414-831B-90B2DBC5540D}"/>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200F-4414-831B-90B2DBC5540D}"/>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200F-4414-831B-90B2DBC5540D}"/>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200F-4414-831B-90B2DBC5540D}"/>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200F-4414-831B-90B2DBC5540D}"/>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200F-4414-831B-90B2DBC5540D}"/>
                </c:ext>
              </c:extLst>
            </c:dLbl>
            <c:dLbl>
              <c:idx val="9"/>
              <c:layout>
                <c:manualLayout>
                  <c:x val="-0.11756895519639003"/>
                  <c:y val="-5.5844269466316715E-3"/>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200F-4414-831B-90B2DBC5540D}"/>
                </c:ext>
              </c:extLst>
            </c:dLbl>
            <c:spPr>
              <a:noFill/>
              <a:ln>
                <a:noFill/>
              </a:ln>
              <a:effectLst/>
            </c:spPr>
            <c:txPr>
              <a:bodyPr/>
              <a:lstStyle/>
              <a:p>
                <a:pPr>
                  <a:defRPr sz="160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Sheet1!$J$30:$J$38</c:f>
              <c:numCache>
                <c:formatCode>0.0</c:formatCode>
                <c:ptCount val="9"/>
                <c:pt idx="0" formatCode="General">
                  <c:v>74.470053655722495</c:v>
                </c:pt>
                <c:pt idx="1">
                  <c:v>3487.5838250058096</c:v>
                </c:pt>
                <c:pt idx="2">
                  <c:v>229.42222413748166</c:v>
                </c:pt>
                <c:pt idx="3">
                  <c:v>31.819810768787971</c:v>
                </c:pt>
                <c:pt idx="4">
                  <c:v>8.9912531601572123</c:v>
                </c:pt>
                <c:pt idx="5">
                  <c:v>5.0020288310314562</c:v>
                </c:pt>
                <c:pt idx="6">
                  <c:v>5.8715910154074624</c:v>
                </c:pt>
                <c:pt idx="7">
                  <c:v>1.1583315345298304E-2</c:v>
                </c:pt>
                <c:pt idx="8">
                  <c:v>38.565998084199983</c:v>
                </c:pt>
              </c:numCache>
            </c:numRef>
          </c:val>
          <c:extLst xmlns:c16r2="http://schemas.microsoft.com/office/drawing/2015/06/chart">
            <c:ext xmlns:c16="http://schemas.microsoft.com/office/drawing/2014/chart" uri="{C3380CC4-5D6E-409C-BE32-E72D297353CC}">
              <c16:uniqueId val="{00000014-200F-4414-831B-90B2DBC5540D}"/>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5018188515909201E-2"/>
          <c:y val="4.3060075823855348E-2"/>
          <c:w val="0.97422434037850514"/>
          <c:h val="0.89530621172353453"/>
        </c:manualLayout>
      </c:layout>
      <c:ofPieChart>
        <c:ofPieType val="bar"/>
        <c:varyColors val="1"/>
        <c:ser>
          <c:idx val="2"/>
          <c:order val="2"/>
          <c:tx>
            <c:v>TP YR'13</c:v>
          </c:tx>
          <c:dPt>
            <c:idx val="0"/>
            <c:bubble3D val="0"/>
            <c:spPr>
              <a:solidFill>
                <a:srgbClr val="003C30"/>
              </a:solidFill>
            </c:spPr>
            <c:extLst xmlns:c16r2="http://schemas.microsoft.com/office/drawing/2015/06/chart">
              <c:ext xmlns:c16="http://schemas.microsoft.com/office/drawing/2014/chart" uri="{C3380CC4-5D6E-409C-BE32-E72D297353CC}">
                <c16:uniqueId val="{00000001-2D66-4B82-AE2C-99D77DF8DFF9}"/>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2D66-4B82-AE2C-99D77DF8DFF9}"/>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2D66-4B82-AE2C-99D77DF8DFF9}"/>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2D66-4B82-AE2C-99D77DF8DFF9}"/>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2D66-4B82-AE2C-99D77DF8DFF9}"/>
              </c:ext>
            </c:extLst>
          </c:dPt>
          <c:dPt>
            <c:idx val="5"/>
            <c:bubble3D val="0"/>
            <c:spPr>
              <a:solidFill>
                <a:srgbClr val="35978F"/>
              </a:solidFill>
            </c:spPr>
            <c:extLst xmlns:c16r2="http://schemas.microsoft.com/office/drawing/2015/06/chart">
              <c:ext xmlns:c16="http://schemas.microsoft.com/office/drawing/2014/chart" uri="{C3380CC4-5D6E-409C-BE32-E72D297353CC}">
                <c16:uniqueId val="{0000000B-2D66-4B82-AE2C-99D77DF8DFF9}"/>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2D66-4B82-AE2C-99D77DF8DFF9}"/>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2D66-4B82-AE2C-99D77DF8DFF9}"/>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2D66-4B82-AE2C-99D77DF8DFF9}"/>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2D66-4B82-AE2C-99D77DF8DFF9}"/>
              </c:ext>
            </c:extLst>
          </c:dPt>
          <c:dLbls>
            <c:dLbl>
              <c:idx val="0"/>
              <c:layout>
                <c:manualLayout>
                  <c:x val="-8.4112184177334265E-2"/>
                  <c:y val="-2.2069898394588595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2D66-4B82-AE2C-99D77DF8DFF9}"/>
                </c:ext>
              </c:extLst>
            </c:dLbl>
            <c:dLbl>
              <c:idx val="1"/>
              <c:layout>
                <c:manualLayout>
                  <c:x val="0.16605092271235636"/>
                  <c:y val="-1.0200781497543401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2D66-4B82-AE2C-99D77DF8DFF9}"/>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2D66-4B82-AE2C-99D77DF8DFF9}"/>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2D66-4B82-AE2C-99D77DF8DFF9}"/>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2D66-4B82-AE2C-99D77DF8DFF9}"/>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2D66-4B82-AE2C-99D77DF8DFF9}"/>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2D66-4B82-AE2C-99D77DF8DFF9}"/>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2D66-4B82-AE2C-99D77DF8DFF9}"/>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2D66-4B82-AE2C-99D77DF8DFF9}"/>
                </c:ext>
              </c:extLst>
            </c:dLbl>
            <c:numFmt formatCode="0%" sourceLinked="0"/>
            <c:spPr>
              <a:noFill/>
              <a:ln>
                <a:noFill/>
              </a:ln>
              <a:effectLst/>
            </c:spPr>
            <c:txPr>
              <a:bodyPr/>
              <a:lstStyle/>
              <a:p>
                <a:pPr>
                  <a:defRPr sz="1600" b="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15.037086733951018</c:v>
                </c:pt>
                <c:pt idx="1">
                  <c:v>663.64720055924602</c:v>
                </c:pt>
                <c:pt idx="2">
                  <c:v>8.9910496716572421</c:v>
                </c:pt>
                <c:pt idx="3">
                  <c:v>7.4962299344057959</c:v>
                </c:pt>
                <c:pt idx="4">
                  <c:v>0</c:v>
                </c:pt>
                <c:pt idx="5">
                  <c:v>1.3892788194621011</c:v>
                </c:pt>
                <c:pt idx="6">
                  <c:v>0.58606961771840249</c:v>
                </c:pt>
                <c:pt idx="7">
                  <c:v>0.11418359800780732</c:v>
                </c:pt>
                <c:pt idx="8">
                  <c:v>13.600000000000001</c:v>
                </c:pt>
              </c:numCache>
            </c:numRef>
          </c:val>
          <c:extLst xmlns:c16r2="http://schemas.microsoft.com/office/drawing/2015/06/chart">
            <c:ext xmlns:c16="http://schemas.microsoft.com/office/drawing/2014/chart" uri="{C3380CC4-5D6E-409C-BE32-E72D297353CC}">
              <c16:uniqueId val="{00000014-2D66-4B82-AE2C-99D77DF8DFF9}"/>
            </c:ext>
          </c:extLst>
        </c:ser>
        <c:ser>
          <c:idx val="3"/>
          <c:order val="3"/>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15.037086733951018</c:v>
                </c:pt>
                <c:pt idx="1">
                  <c:v>663.64720055924602</c:v>
                </c:pt>
                <c:pt idx="2">
                  <c:v>8.9910496716572421</c:v>
                </c:pt>
                <c:pt idx="3">
                  <c:v>7.4962299344057959</c:v>
                </c:pt>
                <c:pt idx="4">
                  <c:v>0</c:v>
                </c:pt>
                <c:pt idx="5">
                  <c:v>1.3892788194621011</c:v>
                </c:pt>
                <c:pt idx="6">
                  <c:v>0.58606961771840249</c:v>
                </c:pt>
                <c:pt idx="7">
                  <c:v>0.11418359800780732</c:v>
                </c:pt>
                <c:pt idx="8">
                  <c:v>13.600000000000001</c:v>
                </c:pt>
              </c:numCache>
            </c:numRef>
          </c:val>
          <c:extLst xmlns:c16r2="http://schemas.microsoft.com/office/drawing/2015/06/chart">
            <c:ext xmlns:c16="http://schemas.microsoft.com/office/drawing/2014/chart" uri="{C3380CC4-5D6E-409C-BE32-E72D297353CC}">
              <c16:uniqueId val="{00000015-2D66-4B82-AE2C-99D77DF8DFF9}"/>
            </c:ext>
          </c:extLst>
        </c:ser>
        <c:ser>
          <c:idx val="1"/>
          <c:order val="1"/>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15.037086733951018</c:v>
                </c:pt>
                <c:pt idx="1">
                  <c:v>663.64720055924602</c:v>
                </c:pt>
                <c:pt idx="2">
                  <c:v>8.9910496716572421</c:v>
                </c:pt>
                <c:pt idx="3">
                  <c:v>7.4962299344057959</c:v>
                </c:pt>
                <c:pt idx="4">
                  <c:v>0</c:v>
                </c:pt>
                <c:pt idx="5">
                  <c:v>1.3892788194621011</c:v>
                </c:pt>
                <c:pt idx="6">
                  <c:v>0.58606961771840249</c:v>
                </c:pt>
                <c:pt idx="7">
                  <c:v>0.11418359800780732</c:v>
                </c:pt>
                <c:pt idx="8">
                  <c:v>13.600000000000001</c:v>
                </c:pt>
              </c:numCache>
            </c:numRef>
          </c:val>
          <c:extLst xmlns:c16r2="http://schemas.microsoft.com/office/drawing/2015/06/chart">
            <c:ext xmlns:c16="http://schemas.microsoft.com/office/drawing/2014/chart" uri="{C3380CC4-5D6E-409C-BE32-E72D297353CC}">
              <c16:uniqueId val="{00000016-2D66-4B82-AE2C-99D77DF8DFF9}"/>
            </c:ext>
          </c:extLst>
        </c:ser>
        <c:ser>
          <c:idx val="0"/>
          <c:order val="0"/>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15.037086733951018</c:v>
                </c:pt>
                <c:pt idx="1">
                  <c:v>663.64720055924602</c:v>
                </c:pt>
                <c:pt idx="2">
                  <c:v>8.9910496716572421</c:v>
                </c:pt>
                <c:pt idx="3">
                  <c:v>7.4962299344057959</c:v>
                </c:pt>
                <c:pt idx="4">
                  <c:v>0</c:v>
                </c:pt>
                <c:pt idx="5">
                  <c:v>1.3892788194621011</c:v>
                </c:pt>
                <c:pt idx="6">
                  <c:v>0.58606961771840249</c:v>
                </c:pt>
                <c:pt idx="7">
                  <c:v>0.11418359800780732</c:v>
                </c:pt>
                <c:pt idx="8">
                  <c:v>13.600000000000001</c:v>
                </c:pt>
              </c:numCache>
            </c:numRef>
          </c:val>
          <c:extLst xmlns:c16r2="http://schemas.microsoft.com/office/drawing/2015/06/chart">
            <c:ext xmlns:c16="http://schemas.microsoft.com/office/drawing/2014/chart" uri="{C3380CC4-5D6E-409C-BE32-E72D297353CC}">
              <c16:uniqueId val="{00000017-2D66-4B82-AE2C-99D77DF8DFF9}"/>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5454545454545456E-2"/>
          <c:y val="1.9047624761192278E-2"/>
          <c:w val="0.92071438797423044"/>
          <c:h val="0.97333332533433081"/>
        </c:manualLayout>
      </c:layout>
      <c:ofPieChart>
        <c:ofPieType val="bar"/>
        <c:varyColors val="1"/>
        <c:ser>
          <c:idx val="0"/>
          <c:order val="0"/>
          <c:tx>
            <c:v>TN YR'13</c:v>
          </c:tx>
          <c:dPt>
            <c:idx val="0"/>
            <c:bubble3D val="0"/>
            <c:spPr>
              <a:solidFill>
                <a:srgbClr val="003C30"/>
              </a:solidFill>
            </c:spPr>
            <c:extLst xmlns:c16r2="http://schemas.microsoft.com/office/drawing/2015/06/chart">
              <c:ext xmlns:c16="http://schemas.microsoft.com/office/drawing/2014/chart" uri="{C3380CC4-5D6E-409C-BE32-E72D297353CC}">
                <c16:uniqueId val="{00000001-730C-4F7D-B12B-815EB43C46C3}"/>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730C-4F7D-B12B-815EB43C46C3}"/>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730C-4F7D-B12B-815EB43C46C3}"/>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730C-4F7D-B12B-815EB43C46C3}"/>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730C-4F7D-B12B-815EB43C46C3}"/>
              </c:ext>
            </c:extLst>
          </c:dPt>
          <c:dPt>
            <c:idx val="5"/>
            <c:bubble3D val="0"/>
            <c:spPr>
              <a:solidFill>
                <a:srgbClr val="34978F"/>
              </a:solidFill>
            </c:spPr>
            <c:extLst xmlns:c16r2="http://schemas.microsoft.com/office/drawing/2015/06/chart">
              <c:ext xmlns:c16="http://schemas.microsoft.com/office/drawing/2014/chart" uri="{C3380CC4-5D6E-409C-BE32-E72D297353CC}">
                <c16:uniqueId val="{0000000B-730C-4F7D-B12B-815EB43C46C3}"/>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730C-4F7D-B12B-815EB43C46C3}"/>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730C-4F7D-B12B-815EB43C46C3}"/>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730C-4F7D-B12B-815EB43C46C3}"/>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730C-4F7D-B12B-815EB43C46C3}"/>
              </c:ext>
            </c:extLst>
          </c:dPt>
          <c:dLbls>
            <c:dLbl>
              <c:idx val="0"/>
              <c:layout>
                <c:manualLayout>
                  <c:x val="-9.0543674799032692E-2"/>
                  <c:y val="-1.7113523641765237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730C-4F7D-B12B-815EB43C46C3}"/>
                </c:ext>
              </c:extLst>
            </c:dLbl>
            <c:dLbl>
              <c:idx val="1"/>
              <c:layout>
                <c:manualLayout>
                  <c:x val="0.14614894321148342"/>
                  <c:y val="-1.0619134116116653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730C-4F7D-B12B-815EB43C46C3}"/>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730C-4F7D-B12B-815EB43C46C3}"/>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730C-4F7D-B12B-815EB43C46C3}"/>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730C-4F7D-B12B-815EB43C46C3}"/>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730C-4F7D-B12B-815EB43C46C3}"/>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730C-4F7D-B12B-815EB43C46C3}"/>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730C-4F7D-B12B-815EB43C46C3}"/>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730C-4F7D-B12B-815EB43C46C3}"/>
                </c:ext>
              </c:extLst>
            </c:dLbl>
            <c:dLbl>
              <c:idx val="9"/>
              <c:layout>
                <c:manualLayout>
                  <c:x val="-8.5405211653515362E-2"/>
                  <c:y val="-2.0399199818066822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730C-4F7D-B12B-815EB43C46C3}"/>
                </c:ext>
              </c:extLst>
            </c:dLbl>
            <c:spPr>
              <a:noFill/>
              <a:ln>
                <a:noFill/>
              </a:ln>
              <a:effectLst/>
            </c:spPr>
            <c:txPr>
              <a:bodyPr/>
              <a:lstStyle/>
              <a:p>
                <a:pPr>
                  <a:defRPr sz="160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Sheet1!$J$30:$J$38</c:f>
              <c:numCache>
                <c:formatCode>0.0</c:formatCode>
                <c:ptCount val="9"/>
                <c:pt idx="0" formatCode="General">
                  <c:v>145.45400121068454</c:v>
                </c:pt>
                <c:pt idx="1">
                  <c:v>10882.859799106451</c:v>
                </c:pt>
                <c:pt idx="2">
                  <c:v>215.39001632479932</c:v>
                </c:pt>
                <c:pt idx="3">
                  <c:v>26.203064843278792</c:v>
                </c:pt>
                <c:pt idx="4">
                  <c:v>0</c:v>
                </c:pt>
                <c:pt idx="5">
                  <c:v>7.5160622084261552</c:v>
                </c:pt>
                <c:pt idx="6">
                  <c:v>5.9912150944337244</c:v>
                </c:pt>
                <c:pt idx="7">
                  <c:v>0.11097535439835422</c:v>
                </c:pt>
                <c:pt idx="8">
                  <c:v>123.89999999999999</c:v>
                </c:pt>
              </c:numCache>
            </c:numRef>
          </c:val>
          <c:extLst xmlns:c16r2="http://schemas.microsoft.com/office/drawing/2015/06/chart">
            <c:ext xmlns:c16="http://schemas.microsoft.com/office/drawing/2014/chart" uri="{C3380CC4-5D6E-409C-BE32-E72D297353CC}">
              <c16:uniqueId val="{00000014-730C-4F7D-B12B-815EB43C46C3}"/>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7942165124096333E-2"/>
          <c:y val="4.6763779527559057E-2"/>
          <c:w val="0.96837638716213081"/>
          <c:h val="0.88789880431612711"/>
        </c:manualLayout>
      </c:layout>
      <c:ofPieChart>
        <c:ofPieType val="bar"/>
        <c:varyColors val="1"/>
        <c:ser>
          <c:idx val="2"/>
          <c:order val="2"/>
          <c:tx>
            <c:v>TP YR'13</c:v>
          </c:tx>
          <c:dPt>
            <c:idx val="0"/>
            <c:bubble3D val="0"/>
            <c:spPr>
              <a:solidFill>
                <a:srgbClr val="003C30"/>
              </a:solidFill>
            </c:spPr>
            <c:extLst xmlns:c16r2="http://schemas.microsoft.com/office/drawing/2015/06/chart">
              <c:ext xmlns:c16="http://schemas.microsoft.com/office/drawing/2014/chart" uri="{C3380CC4-5D6E-409C-BE32-E72D297353CC}">
                <c16:uniqueId val="{00000001-DA26-4167-9AA2-DDD578EE354A}"/>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DA26-4167-9AA2-DDD578EE354A}"/>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DA26-4167-9AA2-DDD578EE354A}"/>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DA26-4167-9AA2-DDD578EE354A}"/>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DA26-4167-9AA2-DDD578EE354A}"/>
              </c:ext>
            </c:extLst>
          </c:dPt>
          <c:dPt>
            <c:idx val="5"/>
            <c:bubble3D val="0"/>
            <c:spPr>
              <a:solidFill>
                <a:srgbClr val="35978F"/>
              </a:solidFill>
            </c:spPr>
            <c:extLst xmlns:c16r2="http://schemas.microsoft.com/office/drawing/2015/06/chart">
              <c:ext xmlns:c16="http://schemas.microsoft.com/office/drawing/2014/chart" uri="{C3380CC4-5D6E-409C-BE32-E72D297353CC}">
                <c16:uniqueId val="{0000000B-DA26-4167-9AA2-DDD578EE354A}"/>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DA26-4167-9AA2-DDD578EE354A}"/>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DA26-4167-9AA2-DDD578EE354A}"/>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DA26-4167-9AA2-DDD578EE354A}"/>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DA26-4167-9AA2-DDD578EE354A}"/>
              </c:ext>
            </c:extLst>
          </c:dPt>
          <c:dLbls>
            <c:dLbl>
              <c:idx val="0"/>
              <c:layout>
                <c:manualLayout>
                  <c:x val="-6.599691485932685E-2"/>
                  <c:y val="-0.1359647127442403"/>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DA26-4167-9AA2-DDD578EE354A}"/>
                </c:ext>
              </c:extLst>
            </c:dLbl>
            <c:dLbl>
              <c:idx val="1"/>
              <c:layout>
                <c:manualLayout>
                  <c:x val="0.12219137081549017"/>
                  <c:y val="0.11202158063575386"/>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DA26-4167-9AA2-DDD578EE354A}"/>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DA26-4167-9AA2-DDD578EE354A}"/>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DA26-4167-9AA2-DDD578EE354A}"/>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DA26-4167-9AA2-DDD578EE354A}"/>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DA26-4167-9AA2-DDD578EE354A}"/>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DA26-4167-9AA2-DDD578EE354A}"/>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DA26-4167-9AA2-DDD578EE354A}"/>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DA26-4167-9AA2-DDD578EE354A}"/>
                </c:ext>
              </c:extLst>
            </c:dLbl>
            <c:dLbl>
              <c:idx val="9"/>
              <c:layout>
                <c:manualLayout>
                  <c:x val="-0.17663961412718146"/>
                  <c:y val="4.7130358705161851E-3"/>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DA26-4167-9AA2-DDD578EE354A}"/>
                </c:ext>
              </c:extLst>
            </c:dLbl>
            <c:numFmt formatCode="0%" sourceLinked="0"/>
            <c:spPr>
              <a:noFill/>
              <a:ln>
                <a:noFill/>
              </a:ln>
              <a:effectLst/>
            </c:spPr>
            <c:txPr>
              <a:bodyPr/>
              <a:lstStyle/>
              <a:p>
                <a:pPr>
                  <a:defRPr sz="1600" b="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35.526196772808476</c:v>
                </c:pt>
                <c:pt idx="1">
                  <c:v>196.95429267988675</c:v>
                </c:pt>
                <c:pt idx="2">
                  <c:v>53.460233702022073</c:v>
                </c:pt>
                <c:pt idx="3">
                  <c:v>0.13186286464500008</c:v>
                </c:pt>
                <c:pt idx="4">
                  <c:v>0.85160472868775017</c:v>
                </c:pt>
                <c:pt idx="5">
                  <c:v>0.67701787174257921</c:v>
                </c:pt>
                <c:pt idx="6">
                  <c:v>1.5892120093846736</c:v>
                </c:pt>
                <c:pt idx="7">
                  <c:v>1.4087132014665306E-2</c:v>
                </c:pt>
                <c:pt idx="8">
                  <c:v>37.936128263936332</c:v>
                </c:pt>
              </c:numCache>
            </c:numRef>
          </c:val>
          <c:extLst xmlns:c16r2="http://schemas.microsoft.com/office/drawing/2015/06/chart">
            <c:ext xmlns:c16="http://schemas.microsoft.com/office/drawing/2014/chart" uri="{C3380CC4-5D6E-409C-BE32-E72D297353CC}">
              <c16:uniqueId val="{00000014-DA26-4167-9AA2-DDD578EE354A}"/>
            </c:ext>
          </c:extLst>
        </c:ser>
        <c:ser>
          <c:idx val="3"/>
          <c:order val="3"/>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35.526196772808476</c:v>
                </c:pt>
                <c:pt idx="1">
                  <c:v>196.95429267988675</c:v>
                </c:pt>
                <c:pt idx="2">
                  <c:v>53.460233702022073</c:v>
                </c:pt>
                <c:pt idx="3">
                  <c:v>0.13186286464500008</c:v>
                </c:pt>
                <c:pt idx="4">
                  <c:v>0.85160472868775017</c:v>
                </c:pt>
                <c:pt idx="5">
                  <c:v>0.67701787174257921</c:v>
                </c:pt>
                <c:pt idx="6">
                  <c:v>1.5892120093846736</c:v>
                </c:pt>
                <c:pt idx="7">
                  <c:v>1.4087132014665306E-2</c:v>
                </c:pt>
                <c:pt idx="8">
                  <c:v>37.936128263936332</c:v>
                </c:pt>
              </c:numCache>
            </c:numRef>
          </c:val>
          <c:extLst xmlns:c16r2="http://schemas.microsoft.com/office/drawing/2015/06/chart">
            <c:ext xmlns:c16="http://schemas.microsoft.com/office/drawing/2014/chart" uri="{C3380CC4-5D6E-409C-BE32-E72D297353CC}">
              <c16:uniqueId val="{00000015-DA26-4167-9AA2-DDD578EE354A}"/>
            </c:ext>
          </c:extLst>
        </c:ser>
        <c:ser>
          <c:idx val="1"/>
          <c:order val="1"/>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35.526196772808476</c:v>
                </c:pt>
                <c:pt idx="1">
                  <c:v>196.95429267988675</c:v>
                </c:pt>
                <c:pt idx="2">
                  <c:v>53.460233702022073</c:v>
                </c:pt>
                <c:pt idx="3">
                  <c:v>0.13186286464500008</c:v>
                </c:pt>
                <c:pt idx="4">
                  <c:v>0.85160472868775017</c:v>
                </c:pt>
                <c:pt idx="5">
                  <c:v>0.67701787174257921</c:v>
                </c:pt>
                <c:pt idx="6">
                  <c:v>1.5892120093846736</c:v>
                </c:pt>
                <c:pt idx="7">
                  <c:v>1.4087132014665306E-2</c:v>
                </c:pt>
                <c:pt idx="8">
                  <c:v>37.936128263936332</c:v>
                </c:pt>
              </c:numCache>
            </c:numRef>
          </c:val>
          <c:extLst xmlns:c16r2="http://schemas.microsoft.com/office/drawing/2015/06/chart">
            <c:ext xmlns:c16="http://schemas.microsoft.com/office/drawing/2014/chart" uri="{C3380CC4-5D6E-409C-BE32-E72D297353CC}">
              <c16:uniqueId val="{00000016-DA26-4167-9AA2-DDD578EE354A}"/>
            </c:ext>
          </c:extLst>
        </c:ser>
        <c:ser>
          <c:idx val="0"/>
          <c:order val="0"/>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35.526196772808476</c:v>
                </c:pt>
                <c:pt idx="1">
                  <c:v>196.95429267988675</c:v>
                </c:pt>
                <c:pt idx="2">
                  <c:v>53.460233702022073</c:v>
                </c:pt>
                <c:pt idx="3">
                  <c:v>0.13186286464500008</c:v>
                </c:pt>
                <c:pt idx="4">
                  <c:v>0.85160472868775017</c:v>
                </c:pt>
                <c:pt idx="5">
                  <c:v>0.67701787174257921</c:v>
                </c:pt>
                <c:pt idx="6">
                  <c:v>1.5892120093846736</c:v>
                </c:pt>
                <c:pt idx="7">
                  <c:v>1.4087132014665306E-2</c:v>
                </c:pt>
                <c:pt idx="8">
                  <c:v>37.936128263936332</c:v>
                </c:pt>
              </c:numCache>
            </c:numRef>
          </c:val>
          <c:extLst xmlns:c16r2="http://schemas.microsoft.com/office/drawing/2015/06/chart">
            <c:ext xmlns:c16="http://schemas.microsoft.com/office/drawing/2014/chart" uri="{C3380CC4-5D6E-409C-BE32-E72D297353CC}">
              <c16:uniqueId val="{00000017-DA26-4167-9AA2-DDD578EE354A}"/>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5454545454545456E-2"/>
          <c:y val="1.9047624761192278E-2"/>
          <c:w val="0.92071438797423044"/>
          <c:h val="0.97333332533433081"/>
        </c:manualLayout>
      </c:layout>
      <c:ofPieChart>
        <c:ofPieType val="bar"/>
        <c:varyColors val="1"/>
        <c:ser>
          <c:idx val="0"/>
          <c:order val="0"/>
          <c:tx>
            <c:v>TN YR'13</c:v>
          </c:tx>
          <c:dPt>
            <c:idx val="0"/>
            <c:bubble3D val="0"/>
            <c:spPr>
              <a:solidFill>
                <a:srgbClr val="003C30"/>
              </a:solidFill>
            </c:spPr>
            <c:extLst xmlns:c16r2="http://schemas.microsoft.com/office/drawing/2015/06/chart">
              <c:ext xmlns:c16="http://schemas.microsoft.com/office/drawing/2014/chart" uri="{C3380CC4-5D6E-409C-BE32-E72D297353CC}">
                <c16:uniqueId val="{00000001-7E32-4140-B132-DE0E3518DE82}"/>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7E32-4140-B132-DE0E3518DE82}"/>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7E32-4140-B132-DE0E3518DE82}"/>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7E32-4140-B132-DE0E3518DE82}"/>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7E32-4140-B132-DE0E3518DE82}"/>
              </c:ext>
            </c:extLst>
          </c:dPt>
          <c:dPt>
            <c:idx val="5"/>
            <c:bubble3D val="0"/>
            <c:spPr>
              <a:solidFill>
                <a:srgbClr val="34978F"/>
              </a:solidFill>
            </c:spPr>
            <c:extLst xmlns:c16r2="http://schemas.microsoft.com/office/drawing/2015/06/chart">
              <c:ext xmlns:c16="http://schemas.microsoft.com/office/drawing/2014/chart" uri="{C3380CC4-5D6E-409C-BE32-E72D297353CC}">
                <c16:uniqueId val="{0000000B-7E32-4140-B132-DE0E3518DE82}"/>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7E32-4140-B132-DE0E3518DE82}"/>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7E32-4140-B132-DE0E3518DE82}"/>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7E32-4140-B132-DE0E3518DE82}"/>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7E32-4140-B132-DE0E3518DE82}"/>
              </c:ext>
            </c:extLst>
          </c:dPt>
          <c:dLbls>
            <c:dLbl>
              <c:idx val="0"/>
              <c:layout>
                <c:manualLayout>
                  <c:x val="8.2809780356402823E-2"/>
                  <c:y val="-0.11282648002333041"/>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7E32-4140-B132-DE0E3518DE82}"/>
                </c:ext>
              </c:extLst>
            </c:dLbl>
            <c:dLbl>
              <c:idx val="1"/>
              <c:layout>
                <c:manualLayout>
                  <c:x val="0.10100877192982456"/>
                  <c:y val="3.8705161854768154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7E32-4140-B132-DE0E3518DE82}"/>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7E32-4140-B132-DE0E3518DE82}"/>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7E32-4140-B132-DE0E3518DE82}"/>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7E32-4140-B132-DE0E3518DE82}"/>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7E32-4140-B132-DE0E3518DE82}"/>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7E32-4140-B132-DE0E3518DE82}"/>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7E32-4140-B132-DE0E3518DE82}"/>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7E32-4140-B132-DE0E3518DE82}"/>
                </c:ext>
              </c:extLst>
            </c:dLbl>
            <c:dLbl>
              <c:idx val="9"/>
              <c:layout>
                <c:manualLayout>
                  <c:x val="-0.19106545950702924"/>
                  <c:y val="1.6480460989973422E-3"/>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7E32-4140-B132-DE0E3518DE82}"/>
                </c:ext>
              </c:extLst>
            </c:dLbl>
            <c:spPr>
              <a:noFill/>
              <a:ln>
                <a:noFill/>
              </a:ln>
              <a:effectLst/>
            </c:spPr>
            <c:txPr>
              <a:bodyPr/>
              <a:lstStyle/>
              <a:p>
                <a:pPr>
                  <a:defRPr sz="160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Sheet1!$J$30:$J$38</c:f>
              <c:numCache>
                <c:formatCode>0.0</c:formatCode>
                <c:ptCount val="9"/>
                <c:pt idx="0" formatCode="General">
                  <c:v>351.15046821145694</c:v>
                </c:pt>
                <c:pt idx="1">
                  <c:v>1969.5157037115343</c:v>
                </c:pt>
                <c:pt idx="2">
                  <c:v>3376.4676053284202</c:v>
                </c:pt>
                <c:pt idx="3">
                  <c:v>25.498976539157411</c:v>
                </c:pt>
                <c:pt idx="4">
                  <c:v>16.507004463396527</c:v>
                </c:pt>
                <c:pt idx="5">
                  <c:v>13.081437644387911</c:v>
                </c:pt>
                <c:pt idx="6">
                  <c:v>13.290439773861374</c:v>
                </c:pt>
                <c:pt idx="7">
                  <c:v>51.412050898166974</c:v>
                </c:pt>
                <c:pt idx="8">
                  <c:v>346.21623985329984</c:v>
                </c:pt>
              </c:numCache>
            </c:numRef>
          </c:val>
          <c:extLst xmlns:c16r2="http://schemas.microsoft.com/office/drawing/2015/06/chart">
            <c:ext xmlns:c16="http://schemas.microsoft.com/office/drawing/2014/chart" uri="{C3380CC4-5D6E-409C-BE32-E72D297353CC}">
              <c16:uniqueId val="{00000014-7E32-4140-B132-DE0E3518DE82}"/>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7942165124096333E-2"/>
          <c:y val="4.3060075823855348E-2"/>
          <c:w val="0.96837638716213081"/>
          <c:h val="0.89530621172353453"/>
        </c:manualLayout>
      </c:layout>
      <c:ofPieChart>
        <c:ofPieType val="bar"/>
        <c:varyColors val="1"/>
        <c:ser>
          <c:idx val="2"/>
          <c:order val="2"/>
          <c:tx>
            <c:v>TP YR'13</c:v>
          </c:tx>
          <c:dPt>
            <c:idx val="0"/>
            <c:bubble3D val="0"/>
            <c:spPr>
              <a:solidFill>
                <a:srgbClr val="003C30"/>
              </a:solidFill>
            </c:spPr>
            <c:extLst xmlns:c16r2="http://schemas.microsoft.com/office/drawing/2015/06/chart">
              <c:ext xmlns:c16="http://schemas.microsoft.com/office/drawing/2014/chart" uri="{C3380CC4-5D6E-409C-BE32-E72D297353CC}">
                <c16:uniqueId val="{00000001-34B0-4FAE-85AA-33AE82932880}"/>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34B0-4FAE-85AA-33AE82932880}"/>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34B0-4FAE-85AA-33AE82932880}"/>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34B0-4FAE-85AA-33AE82932880}"/>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34B0-4FAE-85AA-33AE82932880}"/>
              </c:ext>
            </c:extLst>
          </c:dPt>
          <c:dPt>
            <c:idx val="5"/>
            <c:bubble3D val="0"/>
            <c:spPr>
              <a:solidFill>
                <a:srgbClr val="35978F"/>
              </a:solidFill>
            </c:spPr>
            <c:extLst xmlns:c16r2="http://schemas.microsoft.com/office/drawing/2015/06/chart">
              <c:ext xmlns:c16="http://schemas.microsoft.com/office/drawing/2014/chart" uri="{C3380CC4-5D6E-409C-BE32-E72D297353CC}">
                <c16:uniqueId val="{0000000B-34B0-4FAE-85AA-33AE82932880}"/>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34B0-4FAE-85AA-33AE82932880}"/>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34B0-4FAE-85AA-33AE82932880}"/>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34B0-4FAE-85AA-33AE82932880}"/>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34B0-4FAE-85AA-33AE82932880}"/>
              </c:ext>
            </c:extLst>
          </c:dPt>
          <c:dLbls>
            <c:dLbl>
              <c:idx val="0"/>
              <c:layout>
                <c:manualLayout>
                  <c:x val="-3.4091193432723502E-2"/>
                  <c:y val="-0.10913810818456075"/>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34B0-4FAE-85AA-33AE82932880}"/>
                </c:ext>
              </c:extLst>
            </c:dLbl>
            <c:dLbl>
              <c:idx val="1"/>
              <c:layout>
                <c:manualLayout>
                  <c:x val="0.12511534742367728"/>
                  <c:y val="6.3873432487605644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34B0-4FAE-85AA-33AE82932880}"/>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34B0-4FAE-85AA-33AE82932880}"/>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34B0-4FAE-85AA-33AE82932880}"/>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34B0-4FAE-85AA-33AE82932880}"/>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34B0-4FAE-85AA-33AE82932880}"/>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34B0-4FAE-85AA-33AE82932880}"/>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34B0-4FAE-85AA-33AE82932880}"/>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34B0-4FAE-85AA-33AE82932880}"/>
                </c:ext>
              </c:extLst>
            </c:dLbl>
            <c:dLbl>
              <c:idx val="9"/>
              <c:layout>
                <c:manualLayout>
                  <c:x val="-0.19235598839618726"/>
                  <c:y val="8.4167395742198899E-3"/>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34B0-4FAE-85AA-33AE82932880}"/>
                </c:ext>
              </c:extLst>
            </c:dLbl>
            <c:numFmt formatCode="0%" sourceLinked="0"/>
            <c:spPr>
              <a:noFill/>
              <a:ln>
                <a:noFill/>
              </a:ln>
              <a:effectLst/>
            </c:spPr>
            <c:txPr>
              <a:bodyPr/>
              <a:lstStyle/>
              <a:p>
                <a:pPr>
                  <a:defRPr sz="1600" b="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80.7</c:v>
                </c:pt>
                <c:pt idx="1">
                  <c:v>710.75889191226725</c:v>
                </c:pt>
                <c:pt idx="2">
                  <c:v>417.68226751720141</c:v>
                </c:pt>
                <c:pt idx="3">
                  <c:v>7.7939071627017746</c:v>
                </c:pt>
                <c:pt idx="4">
                  <c:v>6.4847348114972139</c:v>
                </c:pt>
                <c:pt idx="5">
                  <c:v>1.941648846599525</c:v>
                </c:pt>
                <c:pt idx="6">
                  <c:v>4.9831468282566753</c:v>
                </c:pt>
                <c:pt idx="7">
                  <c:v>31.48618897072452</c:v>
                </c:pt>
                <c:pt idx="8">
                  <c:v>4.0575397377151337</c:v>
                </c:pt>
              </c:numCache>
            </c:numRef>
          </c:val>
          <c:extLst xmlns:c16r2="http://schemas.microsoft.com/office/drawing/2015/06/chart">
            <c:ext xmlns:c16="http://schemas.microsoft.com/office/drawing/2014/chart" uri="{C3380CC4-5D6E-409C-BE32-E72D297353CC}">
              <c16:uniqueId val="{00000014-34B0-4FAE-85AA-33AE82932880}"/>
            </c:ext>
          </c:extLst>
        </c:ser>
        <c:ser>
          <c:idx val="3"/>
          <c:order val="3"/>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80.7</c:v>
                </c:pt>
                <c:pt idx="1">
                  <c:v>710.75889191226725</c:v>
                </c:pt>
                <c:pt idx="2">
                  <c:v>417.68226751720141</c:v>
                </c:pt>
                <c:pt idx="3">
                  <c:v>7.7939071627017746</c:v>
                </c:pt>
                <c:pt idx="4">
                  <c:v>6.4847348114972139</c:v>
                </c:pt>
                <c:pt idx="5">
                  <c:v>1.941648846599525</c:v>
                </c:pt>
                <c:pt idx="6">
                  <c:v>4.9831468282566753</c:v>
                </c:pt>
                <c:pt idx="7">
                  <c:v>31.48618897072452</c:v>
                </c:pt>
                <c:pt idx="8">
                  <c:v>4.0575397377151337</c:v>
                </c:pt>
              </c:numCache>
            </c:numRef>
          </c:val>
          <c:extLst xmlns:c16r2="http://schemas.microsoft.com/office/drawing/2015/06/chart">
            <c:ext xmlns:c16="http://schemas.microsoft.com/office/drawing/2014/chart" uri="{C3380CC4-5D6E-409C-BE32-E72D297353CC}">
              <c16:uniqueId val="{00000015-34B0-4FAE-85AA-33AE82932880}"/>
            </c:ext>
          </c:extLst>
        </c:ser>
        <c:ser>
          <c:idx val="1"/>
          <c:order val="1"/>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80.7</c:v>
                </c:pt>
                <c:pt idx="1">
                  <c:v>710.75889191226725</c:v>
                </c:pt>
                <c:pt idx="2">
                  <c:v>417.68226751720141</c:v>
                </c:pt>
                <c:pt idx="3">
                  <c:v>7.7939071627017746</c:v>
                </c:pt>
                <c:pt idx="4">
                  <c:v>6.4847348114972139</c:v>
                </c:pt>
                <c:pt idx="5">
                  <c:v>1.941648846599525</c:v>
                </c:pt>
                <c:pt idx="6">
                  <c:v>4.9831468282566753</c:v>
                </c:pt>
                <c:pt idx="7">
                  <c:v>31.48618897072452</c:v>
                </c:pt>
                <c:pt idx="8">
                  <c:v>4.0575397377151337</c:v>
                </c:pt>
              </c:numCache>
            </c:numRef>
          </c:val>
          <c:extLst xmlns:c16r2="http://schemas.microsoft.com/office/drawing/2015/06/chart">
            <c:ext xmlns:c16="http://schemas.microsoft.com/office/drawing/2014/chart" uri="{C3380CC4-5D6E-409C-BE32-E72D297353CC}">
              <c16:uniqueId val="{00000016-34B0-4FAE-85AA-33AE82932880}"/>
            </c:ext>
          </c:extLst>
        </c:ser>
        <c:ser>
          <c:idx val="0"/>
          <c:order val="0"/>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80.7</c:v>
                </c:pt>
                <c:pt idx="1">
                  <c:v>710.75889191226725</c:v>
                </c:pt>
                <c:pt idx="2">
                  <c:v>417.68226751720141</c:v>
                </c:pt>
                <c:pt idx="3">
                  <c:v>7.7939071627017746</c:v>
                </c:pt>
                <c:pt idx="4">
                  <c:v>6.4847348114972139</c:v>
                </c:pt>
                <c:pt idx="5">
                  <c:v>1.941648846599525</c:v>
                </c:pt>
                <c:pt idx="6">
                  <c:v>4.9831468282566753</c:v>
                </c:pt>
                <c:pt idx="7">
                  <c:v>31.48618897072452</c:v>
                </c:pt>
                <c:pt idx="8">
                  <c:v>4.0575397377151337</c:v>
                </c:pt>
              </c:numCache>
            </c:numRef>
          </c:val>
          <c:extLst xmlns:c16r2="http://schemas.microsoft.com/office/drawing/2015/06/chart">
            <c:ext xmlns:c16="http://schemas.microsoft.com/office/drawing/2014/chart" uri="{C3380CC4-5D6E-409C-BE32-E72D297353CC}">
              <c16:uniqueId val="{00000017-34B0-4FAE-85AA-33AE82932880}"/>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5454545454545456E-2"/>
          <c:y val="1.9047624761192278E-2"/>
          <c:w val="0.92071438797423044"/>
          <c:h val="0.97333332533433081"/>
        </c:manualLayout>
      </c:layout>
      <c:ofPieChart>
        <c:ofPieType val="bar"/>
        <c:varyColors val="1"/>
        <c:ser>
          <c:idx val="0"/>
          <c:order val="0"/>
          <c:tx>
            <c:v>TN YR'13</c:v>
          </c:tx>
          <c:dPt>
            <c:idx val="0"/>
            <c:bubble3D val="0"/>
            <c:spPr>
              <a:solidFill>
                <a:srgbClr val="003C30"/>
              </a:solidFill>
            </c:spPr>
            <c:extLst xmlns:c16r2="http://schemas.microsoft.com/office/drawing/2015/06/chart">
              <c:ext xmlns:c16="http://schemas.microsoft.com/office/drawing/2014/chart" uri="{C3380CC4-5D6E-409C-BE32-E72D297353CC}">
                <c16:uniqueId val="{00000001-4601-4A44-A0DA-9925AD85CDB2}"/>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4601-4A44-A0DA-9925AD85CDB2}"/>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4601-4A44-A0DA-9925AD85CDB2}"/>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4601-4A44-A0DA-9925AD85CDB2}"/>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4601-4A44-A0DA-9925AD85CDB2}"/>
              </c:ext>
            </c:extLst>
          </c:dPt>
          <c:dPt>
            <c:idx val="5"/>
            <c:bubble3D val="0"/>
            <c:spPr>
              <a:solidFill>
                <a:srgbClr val="34978F"/>
              </a:solidFill>
            </c:spPr>
            <c:extLst xmlns:c16r2="http://schemas.microsoft.com/office/drawing/2015/06/chart">
              <c:ext xmlns:c16="http://schemas.microsoft.com/office/drawing/2014/chart" uri="{C3380CC4-5D6E-409C-BE32-E72D297353CC}">
                <c16:uniqueId val="{0000000B-4601-4A44-A0DA-9925AD85CDB2}"/>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4601-4A44-A0DA-9925AD85CDB2}"/>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4601-4A44-A0DA-9925AD85CDB2}"/>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4601-4A44-A0DA-9925AD85CDB2}"/>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4601-4A44-A0DA-9925AD85CDB2}"/>
              </c:ext>
            </c:extLst>
          </c:dPt>
          <c:dLbls>
            <c:dLbl>
              <c:idx val="0"/>
              <c:layout>
                <c:manualLayout>
                  <c:x val="-9.343463645991619E-2"/>
                  <c:y val="-8.345931758530184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4601-4A44-A0DA-9925AD85CDB2}"/>
                </c:ext>
              </c:extLst>
            </c:dLbl>
            <c:dLbl>
              <c:idx val="1"/>
              <c:layout>
                <c:manualLayout>
                  <c:x val="0.15364035087719299"/>
                  <c:y val="3.3149314668999709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4601-4A44-A0DA-9925AD85CDB2}"/>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4601-4A44-A0DA-9925AD85CDB2}"/>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4601-4A44-A0DA-9925AD85CDB2}"/>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4601-4A44-A0DA-9925AD85CDB2}"/>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4601-4A44-A0DA-9925AD85CDB2}"/>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4601-4A44-A0DA-9925AD85CDB2}"/>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4601-4A44-A0DA-9925AD85CDB2}"/>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4601-4A44-A0DA-9925AD85CDB2}"/>
                </c:ext>
              </c:extLst>
            </c:dLbl>
            <c:dLbl>
              <c:idx val="9"/>
              <c:layout>
                <c:manualLayout>
                  <c:x val="-0.13530026770989714"/>
                  <c:y val="1.2671669057529424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4601-4A44-A0DA-9925AD85CDB2}"/>
                </c:ext>
              </c:extLst>
            </c:dLbl>
            <c:spPr>
              <a:noFill/>
              <a:ln>
                <a:noFill/>
              </a:ln>
              <a:effectLst/>
            </c:spPr>
            <c:txPr>
              <a:bodyPr/>
              <a:lstStyle/>
              <a:p>
                <a:pPr>
                  <a:defRPr sz="160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Sheet1!$J$30:$J$38</c:f>
              <c:numCache>
                <c:formatCode>0.0</c:formatCode>
                <c:ptCount val="9"/>
                <c:pt idx="0" formatCode="General">
                  <c:v>582</c:v>
                </c:pt>
                <c:pt idx="1">
                  <c:v>14912.294814722787</c:v>
                </c:pt>
                <c:pt idx="2">
                  <c:v>2871.9215973673281</c:v>
                </c:pt>
                <c:pt idx="3">
                  <c:v>44.26904929570496</c:v>
                </c:pt>
                <c:pt idx="4">
                  <c:v>43.469050384413052</c:v>
                </c:pt>
                <c:pt idx="5">
                  <c:v>11.202111021672138</c:v>
                </c:pt>
                <c:pt idx="6">
                  <c:v>17.744937940131841</c:v>
                </c:pt>
                <c:pt idx="7">
                  <c:v>117.57270270577351</c:v>
                </c:pt>
                <c:pt idx="8">
                  <c:v>37.055157422056006</c:v>
                </c:pt>
              </c:numCache>
            </c:numRef>
          </c:val>
          <c:extLst xmlns:c16r2="http://schemas.microsoft.com/office/drawing/2015/06/chart">
            <c:ext xmlns:c16="http://schemas.microsoft.com/office/drawing/2014/chart" uri="{C3380CC4-5D6E-409C-BE32-E72D297353CC}">
              <c16:uniqueId val="{00000014-4601-4A44-A0DA-9925AD85CDB2}"/>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1101546086500407E-2"/>
          <c:y val="5.8038518069857853E-2"/>
          <c:w val="0.92364489220580748"/>
          <c:h val="0.87942707269882536"/>
        </c:manualLayout>
      </c:layout>
      <c:ofPieChart>
        <c:ofPieType val="bar"/>
        <c:varyColors val="1"/>
        <c:ser>
          <c:idx val="2"/>
          <c:order val="2"/>
          <c:tx>
            <c:v>TP YR'13</c:v>
          </c:tx>
          <c:dPt>
            <c:idx val="0"/>
            <c:bubble3D val="0"/>
            <c:spPr>
              <a:solidFill>
                <a:srgbClr val="003C30"/>
              </a:solidFill>
            </c:spPr>
            <c:extLst xmlns:c16r2="http://schemas.microsoft.com/office/drawing/2015/06/chart">
              <c:ext xmlns:c16="http://schemas.microsoft.com/office/drawing/2014/chart" uri="{C3380CC4-5D6E-409C-BE32-E72D297353CC}">
                <c16:uniqueId val="{00000001-3923-4D5B-B57A-1EDCABF599EE}"/>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3923-4D5B-B57A-1EDCABF599EE}"/>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3923-4D5B-B57A-1EDCABF599EE}"/>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3923-4D5B-B57A-1EDCABF599EE}"/>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3923-4D5B-B57A-1EDCABF599EE}"/>
              </c:ext>
            </c:extLst>
          </c:dPt>
          <c:dPt>
            <c:idx val="5"/>
            <c:bubble3D val="0"/>
            <c:spPr>
              <a:solidFill>
                <a:srgbClr val="35978F"/>
              </a:solidFill>
            </c:spPr>
            <c:extLst xmlns:c16r2="http://schemas.microsoft.com/office/drawing/2015/06/chart">
              <c:ext xmlns:c16="http://schemas.microsoft.com/office/drawing/2014/chart" uri="{C3380CC4-5D6E-409C-BE32-E72D297353CC}">
                <c16:uniqueId val="{0000000B-3923-4D5B-B57A-1EDCABF599EE}"/>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3923-4D5B-B57A-1EDCABF599EE}"/>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3923-4D5B-B57A-1EDCABF599EE}"/>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3923-4D5B-B57A-1EDCABF599EE}"/>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3923-4D5B-B57A-1EDCABF599EE}"/>
              </c:ext>
            </c:extLst>
          </c:dPt>
          <c:dLbls>
            <c:dLbl>
              <c:idx val="0"/>
              <c:layout>
                <c:manualLayout>
                  <c:x val="-6.057289441516444E-2"/>
                  <c:y val="-0.10156695950717201"/>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3923-4D5B-B57A-1EDCABF599EE}"/>
                </c:ext>
              </c:extLst>
            </c:dLbl>
            <c:dLbl>
              <c:idx val="1"/>
              <c:layout>
                <c:manualLayout>
                  <c:x val="0.16605092271235636"/>
                  <c:y val="-1.0200781497543401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3923-4D5B-B57A-1EDCABF599EE}"/>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3923-4D5B-B57A-1EDCABF599EE}"/>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3923-4D5B-B57A-1EDCABF599EE}"/>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3923-4D5B-B57A-1EDCABF599EE}"/>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3923-4D5B-B57A-1EDCABF599EE}"/>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3923-4D5B-B57A-1EDCABF599EE}"/>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3923-4D5B-B57A-1EDCABF599EE}"/>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3923-4D5B-B57A-1EDCABF599EE}"/>
                </c:ext>
              </c:extLst>
            </c:dLbl>
            <c:dLbl>
              <c:idx val="9"/>
              <c:layout>
                <c:manualLayout>
                  <c:x val="-0.1580138538914431"/>
                  <c:y val="1.6546238704010115E-3"/>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3923-4D5B-B57A-1EDCABF599EE}"/>
                </c:ext>
              </c:extLst>
            </c:dLbl>
            <c:numFmt formatCode="0%" sourceLinked="0"/>
            <c:spPr>
              <a:noFill/>
              <a:ln>
                <a:noFill/>
              </a:ln>
              <a:effectLst/>
            </c:spPr>
            <c:txPr>
              <a:bodyPr/>
              <a:lstStyle/>
              <a:p>
                <a:pPr>
                  <a:defRPr sz="1600" b="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80.081484239473411</c:v>
                </c:pt>
                <c:pt idx="1">
                  <c:v>1338.4373544214593</c:v>
                </c:pt>
                <c:pt idx="2">
                  <c:v>575.54498816252624</c:v>
                </c:pt>
                <c:pt idx="3">
                  <c:v>7.0480594782731503</c:v>
                </c:pt>
                <c:pt idx="4">
                  <c:v>4.7522510694790991</c:v>
                </c:pt>
                <c:pt idx="5">
                  <c:v>5.4876681126767926</c:v>
                </c:pt>
                <c:pt idx="6">
                  <c:v>4.1261946892467591</c:v>
                </c:pt>
                <c:pt idx="7">
                  <c:v>14.189380847690291</c:v>
                </c:pt>
                <c:pt idx="8">
                  <c:v>5.8325082150050944</c:v>
                </c:pt>
              </c:numCache>
            </c:numRef>
          </c:val>
          <c:extLst xmlns:c16r2="http://schemas.microsoft.com/office/drawing/2015/06/chart">
            <c:ext xmlns:c16="http://schemas.microsoft.com/office/drawing/2014/chart" uri="{C3380CC4-5D6E-409C-BE32-E72D297353CC}">
              <c16:uniqueId val="{00000014-3923-4D5B-B57A-1EDCABF599EE}"/>
            </c:ext>
          </c:extLst>
        </c:ser>
        <c:ser>
          <c:idx val="3"/>
          <c:order val="3"/>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80.081484239473411</c:v>
                </c:pt>
                <c:pt idx="1">
                  <c:v>1338.4373544214593</c:v>
                </c:pt>
                <c:pt idx="2">
                  <c:v>575.54498816252624</c:v>
                </c:pt>
                <c:pt idx="3">
                  <c:v>7.0480594782731503</c:v>
                </c:pt>
                <c:pt idx="4">
                  <c:v>4.7522510694790991</c:v>
                </c:pt>
                <c:pt idx="5">
                  <c:v>5.4876681126767926</c:v>
                </c:pt>
                <c:pt idx="6">
                  <c:v>4.1261946892467591</c:v>
                </c:pt>
                <c:pt idx="7">
                  <c:v>14.189380847690291</c:v>
                </c:pt>
                <c:pt idx="8">
                  <c:v>5.8325082150050944</c:v>
                </c:pt>
              </c:numCache>
            </c:numRef>
          </c:val>
          <c:extLst xmlns:c16r2="http://schemas.microsoft.com/office/drawing/2015/06/chart">
            <c:ext xmlns:c16="http://schemas.microsoft.com/office/drawing/2014/chart" uri="{C3380CC4-5D6E-409C-BE32-E72D297353CC}">
              <c16:uniqueId val="{00000015-3923-4D5B-B57A-1EDCABF599EE}"/>
            </c:ext>
          </c:extLst>
        </c:ser>
        <c:ser>
          <c:idx val="1"/>
          <c:order val="1"/>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80.081484239473411</c:v>
                </c:pt>
                <c:pt idx="1">
                  <c:v>1338.4373544214593</c:v>
                </c:pt>
                <c:pt idx="2">
                  <c:v>575.54498816252624</c:v>
                </c:pt>
                <c:pt idx="3">
                  <c:v>7.0480594782731503</c:v>
                </c:pt>
                <c:pt idx="4">
                  <c:v>4.7522510694790991</c:v>
                </c:pt>
                <c:pt idx="5">
                  <c:v>5.4876681126767926</c:v>
                </c:pt>
                <c:pt idx="6">
                  <c:v>4.1261946892467591</c:v>
                </c:pt>
                <c:pt idx="7">
                  <c:v>14.189380847690291</c:v>
                </c:pt>
                <c:pt idx="8">
                  <c:v>5.8325082150050944</c:v>
                </c:pt>
              </c:numCache>
            </c:numRef>
          </c:val>
          <c:extLst xmlns:c16r2="http://schemas.microsoft.com/office/drawing/2015/06/chart">
            <c:ext xmlns:c16="http://schemas.microsoft.com/office/drawing/2014/chart" uri="{C3380CC4-5D6E-409C-BE32-E72D297353CC}">
              <c16:uniqueId val="{00000016-3923-4D5B-B57A-1EDCABF599EE}"/>
            </c:ext>
          </c:extLst>
        </c:ser>
        <c:ser>
          <c:idx val="0"/>
          <c:order val="0"/>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80.081484239473411</c:v>
                </c:pt>
                <c:pt idx="1">
                  <c:v>1338.4373544214593</c:v>
                </c:pt>
                <c:pt idx="2">
                  <c:v>575.54498816252624</c:v>
                </c:pt>
                <c:pt idx="3">
                  <c:v>7.0480594782731503</c:v>
                </c:pt>
                <c:pt idx="4">
                  <c:v>4.7522510694790991</c:v>
                </c:pt>
                <c:pt idx="5">
                  <c:v>5.4876681126767926</c:v>
                </c:pt>
                <c:pt idx="6">
                  <c:v>4.1261946892467591</c:v>
                </c:pt>
                <c:pt idx="7">
                  <c:v>14.189380847690291</c:v>
                </c:pt>
                <c:pt idx="8">
                  <c:v>5.8325082150050944</c:v>
                </c:pt>
              </c:numCache>
            </c:numRef>
          </c:val>
          <c:extLst xmlns:c16r2="http://schemas.microsoft.com/office/drawing/2015/06/chart">
            <c:ext xmlns:c16="http://schemas.microsoft.com/office/drawing/2014/chart" uri="{C3380CC4-5D6E-409C-BE32-E72D297353CC}">
              <c16:uniqueId val="{00000017-3923-4D5B-B57A-1EDCABF599EE}"/>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2677937105612636E-2"/>
          <c:y val="2.271344603216665E-2"/>
          <c:w val="0.93087719997368035"/>
          <c:h val="0.95457310793566685"/>
        </c:manualLayout>
      </c:layout>
      <c:ofPieChart>
        <c:ofPieType val="bar"/>
        <c:varyColors val="1"/>
        <c:ser>
          <c:idx val="0"/>
          <c:order val="0"/>
          <c:tx>
            <c:v>TN YR'13</c:v>
          </c:tx>
          <c:dPt>
            <c:idx val="0"/>
            <c:bubble3D val="0"/>
            <c:spPr>
              <a:solidFill>
                <a:srgbClr val="003C30"/>
              </a:solidFill>
            </c:spPr>
            <c:extLst xmlns:c16r2="http://schemas.microsoft.com/office/drawing/2015/06/chart">
              <c:ext xmlns:c16="http://schemas.microsoft.com/office/drawing/2014/chart" uri="{C3380CC4-5D6E-409C-BE32-E72D297353CC}">
                <c16:uniqueId val="{00000001-F8F6-48B5-9E3E-245DFCD7AC73}"/>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F8F6-48B5-9E3E-245DFCD7AC73}"/>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F8F6-48B5-9E3E-245DFCD7AC73}"/>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F8F6-48B5-9E3E-245DFCD7AC73}"/>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F8F6-48B5-9E3E-245DFCD7AC73}"/>
              </c:ext>
            </c:extLst>
          </c:dPt>
          <c:dPt>
            <c:idx val="5"/>
            <c:bubble3D val="0"/>
            <c:spPr>
              <a:solidFill>
                <a:srgbClr val="34978F"/>
              </a:solidFill>
            </c:spPr>
            <c:extLst xmlns:c16r2="http://schemas.microsoft.com/office/drawing/2015/06/chart">
              <c:ext xmlns:c16="http://schemas.microsoft.com/office/drawing/2014/chart" uri="{C3380CC4-5D6E-409C-BE32-E72D297353CC}">
                <c16:uniqueId val="{0000000B-F8F6-48B5-9E3E-245DFCD7AC73}"/>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F8F6-48B5-9E3E-245DFCD7AC73}"/>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F8F6-48B5-9E3E-245DFCD7AC73}"/>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F8F6-48B5-9E3E-245DFCD7AC73}"/>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F8F6-48B5-9E3E-245DFCD7AC73}"/>
              </c:ext>
            </c:extLst>
          </c:dPt>
          <c:dLbls>
            <c:dLbl>
              <c:idx val="0"/>
              <c:layout>
                <c:manualLayout>
                  <c:x val="-7.2889318074189649E-2"/>
                  <c:y val="-6.8334684117667577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F8F6-48B5-9E3E-245DFCD7AC73}"/>
                </c:ext>
              </c:extLst>
            </c:dLbl>
            <c:dLbl>
              <c:idx val="1"/>
              <c:layout>
                <c:manualLayout>
                  <c:x val="0.13952914006526129"/>
                  <c:y val="3.1127555672534109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F8F6-48B5-9E3E-245DFCD7AC73}"/>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F8F6-48B5-9E3E-245DFCD7AC73}"/>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F8F6-48B5-9E3E-245DFCD7AC73}"/>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F8F6-48B5-9E3E-245DFCD7AC73}"/>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F8F6-48B5-9E3E-245DFCD7AC73}"/>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F8F6-48B5-9E3E-245DFCD7AC73}"/>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F8F6-48B5-9E3E-245DFCD7AC73}"/>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F8F6-48B5-9E3E-245DFCD7AC73}"/>
                </c:ext>
              </c:extLst>
            </c:dLbl>
            <c:dLbl>
              <c:idx val="9"/>
              <c:layout>
                <c:manualLayout>
                  <c:x val="-0.14550208547488924"/>
                  <c:y val="-2.0264948871800185E-3"/>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F8F6-48B5-9E3E-245DFCD7AC73}"/>
                </c:ext>
              </c:extLst>
            </c:dLbl>
            <c:spPr>
              <a:noFill/>
              <a:ln>
                <a:noFill/>
              </a:ln>
              <a:effectLst/>
            </c:spPr>
            <c:txPr>
              <a:bodyPr/>
              <a:lstStyle/>
              <a:p>
                <a:pPr>
                  <a:defRPr sz="160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Sheet1!$J$30:$J$38</c:f>
              <c:numCache>
                <c:formatCode>0.0</c:formatCode>
                <c:ptCount val="9"/>
                <c:pt idx="0" formatCode="General">
                  <c:v>782.47043554773859</c:v>
                </c:pt>
                <c:pt idx="1">
                  <c:v>18560.255757792136</c:v>
                </c:pt>
                <c:pt idx="2">
                  <c:v>3314.3524091231784</c:v>
                </c:pt>
                <c:pt idx="3">
                  <c:v>103.66118831155725</c:v>
                </c:pt>
                <c:pt idx="4">
                  <c:v>40.82685603487252</c:v>
                </c:pt>
                <c:pt idx="5">
                  <c:v>39.338793648570118</c:v>
                </c:pt>
                <c:pt idx="6">
                  <c:v>41.456337466833517</c:v>
                </c:pt>
                <c:pt idx="7">
                  <c:v>7.0135339688615241</c:v>
                </c:pt>
                <c:pt idx="8">
                  <c:v>53.26491520552598</c:v>
                </c:pt>
              </c:numCache>
            </c:numRef>
          </c:val>
          <c:extLst xmlns:c16r2="http://schemas.microsoft.com/office/drawing/2015/06/chart">
            <c:ext xmlns:c16="http://schemas.microsoft.com/office/drawing/2014/chart" uri="{C3380CC4-5D6E-409C-BE32-E72D297353CC}">
              <c16:uniqueId val="{00000014-F8F6-48B5-9E3E-245DFCD7AC73}"/>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1333977989593408E-2"/>
          <c:y val="6.5282298046077575E-2"/>
          <c:w val="0.95375650412119517"/>
          <c:h val="0.87678769320501593"/>
        </c:manualLayout>
      </c:layout>
      <c:ofPieChart>
        <c:ofPieType val="bar"/>
        <c:varyColors val="1"/>
        <c:ser>
          <c:idx val="2"/>
          <c:order val="2"/>
          <c:tx>
            <c:v>TP YR'13</c:v>
          </c:tx>
          <c:dPt>
            <c:idx val="0"/>
            <c:bubble3D val="0"/>
            <c:spPr>
              <a:solidFill>
                <a:srgbClr val="003C30"/>
              </a:solidFill>
            </c:spPr>
            <c:extLst xmlns:c16r2="http://schemas.microsoft.com/office/drawing/2015/06/chart">
              <c:ext xmlns:c16="http://schemas.microsoft.com/office/drawing/2014/chart" uri="{C3380CC4-5D6E-409C-BE32-E72D297353CC}">
                <c16:uniqueId val="{00000001-2DA6-4C87-B8FF-53164E657237}"/>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2DA6-4C87-B8FF-53164E657237}"/>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2DA6-4C87-B8FF-53164E657237}"/>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2DA6-4C87-B8FF-53164E657237}"/>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2DA6-4C87-B8FF-53164E657237}"/>
              </c:ext>
            </c:extLst>
          </c:dPt>
          <c:dPt>
            <c:idx val="5"/>
            <c:bubble3D val="0"/>
            <c:spPr>
              <a:solidFill>
                <a:srgbClr val="35978F"/>
              </a:solidFill>
            </c:spPr>
            <c:extLst xmlns:c16r2="http://schemas.microsoft.com/office/drawing/2015/06/chart">
              <c:ext xmlns:c16="http://schemas.microsoft.com/office/drawing/2014/chart" uri="{C3380CC4-5D6E-409C-BE32-E72D297353CC}">
                <c16:uniqueId val="{0000000B-2DA6-4C87-B8FF-53164E657237}"/>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2DA6-4C87-B8FF-53164E657237}"/>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2DA6-4C87-B8FF-53164E657237}"/>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2DA6-4C87-B8FF-53164E657237}"/>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2DA6-4C87-B8FF-53164E657237}"/>
              </c:ext>
            </c:extLst>
          </c:dPt>
          <c:dLbls>
            <c:dLbl>
              <c:idx val="0"/>
              <c:layout>
                <c:manualLayout>
                  <c:x val="6.3008376836226759E-2"/>
                  <c:y val="-0.13942270289411629"/>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2DA6-4C87-B8FF-53164E657237}"/>
                </c:ext>
              </c:extLst>
            </c:dLbl>
            <c:dLbl>
              <c:idx val="1"/>
              <c:layout>
                <c:manualLayout>
                  <c:x val="0.14850716028917438"/>
                  <c:y val="4.5354913969087196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2DA6-4C87-B8FF-53164E657237}"/>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2DA6-4C87-B8FF-53164E657237}"/>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2DA6-4C87-B8FF-53164E657237}"/>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2DA6-4C87-B8FF-53164E657237}"/>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2DA6-4C87-B8FF-53164E657237}"/>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2DA6-4C87-B8FF-53164E657237}"/>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2DA6-4C87-B8FF-53164E657237}"/>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2DA6-4C87-B8FF-53164E657237}"/>
                </c:ext>
              </c:extLst>
            </c:dLbl>
            <c:dLbl>
              <c:idx val="9"/>
              <c:layout>
                <c:manualLayout>
                  <c:x val="-0.20104008380531385"/>
                  <c:y val="-1.2879556722076408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2DA6-4C87-B8FF-53164E657237}"/>
                </c:ext>
              </c:extLst>
            </c:dLbl>
            <c:numFmt formatCode="0%" sourceLinked="0"/>
            <c:spPr>
              <a:noFill/>
              <a:ln>
                <a:noFill/>
              </a:ln>
              <a:effectLst/>
            </c:spPr>
            <c:txPr>
              <a:bodyPr/>
              <a:lstStyle/>
              <a:p>
                <a:pPr>
                  <a:defRPr sz="1600" b="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131.19760136619931</c:v>
                </c:pt>
                <c:pt idx="1">
                  <c:v>558.56588301230488</c:v>
                </c:pt>
                <c:pt idx="2">
                  <c:v>563.02295270275727</c:v>
                </c:pt>
                <c:pt idx="3">
                  <c:v>21.259758792914518</c:v>
                </c:pt>
                <c:pt idx="4">
                  <c:v>14.051151632427278</c:v>
                </c:pt>
                <c:pt idx="5">
                  <c:v>7.6237974977306706</c:v>
                </c:pt>
                <c:pt idx="6">
                  <c:v>6.0655914043521877</c:v>
                </c:pt>
                <c:pt idx="7">
                  <c:v>57.86399310466274</c:v>
                </c:pt>
                <c:pt idx="8">
                  <c:v>0.56619750489623399</c:v>
                </c:pt>
              </c:numCache>
            </c:numRef>
          </c:val>
          <c:extLst xmlns:c16r2="http://schemas.microsoft.com/office/drawing/2015/06/chart">
            <c:ext xmlns:c16="http://schemas.microsoft.com/office/drawing/2014/chart" uri="{C3380CC4-5D6E-409C-BE32-E72D297353CC}">
              <c16:uniqueId val="{00000014-2DA6-4C87-B8FF-53164E657237}"/>
            </c:ext>
          </c:extLst>
        </c:ser>
        <c:ser>
          <c:idx val="3"/>
          <c:order val="3"/>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131.19760136619931</c:v>
                </c:pt>
                <c:pt idx="1">
                  <c:v>558.56588301230488</c:v>
                </c:pt>
                <c:pt idx="2">
                  <c:v>563.02295270275727</c:v>
                </c:pt>
                <c:pt idx="3">
                  <c:v>21.259758792914518</c:v>
                </c:pt>
                <c:pt idx="4">
                  <c:v>14.051151632427278</c:v>
                </c:pt>
                <c:pt idx="5">
                  <c:v>7.6237974977306706</c:v>
                </c:pt>
                <c:pt idx="6">
                  <c:v>6.0655914043521877</c:v>
                </c:pt>
                <c:pt idx="7">
                  <c:v>57.86399310466274</c:v>
                </c:pt>
                <c:pt idx="8">
                  <c:v>0.56619750489623399</c:v>
                </c:pt>
              </c:numCache>
            </c:numRef>
          </c:val>
          <c:extLst xmlns:c16r2="http://schemas.microsoft.com/office/drawing/2015/06/chart">
            <c:ext xmlns:c16="http://schemas.microsoft.com/office/drawing/2014/chart" uri="{C3380CC4-5D6E-409C-BE32-E72D297353CC}">
              <c16:uniqueId val="{00000015-2DA6-4C87-B8FF-53164E657237}"/>
            </c:ext>
          </c:extLst>
        </c:ser>
        <c:ser>
          <c:idx val="1"/>
          <c:order val="1"/>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131.19760136619931</c:v>
                </c:pt>
                <c:pt idx="1">
                  <c:v>558.56588301230488</c:v>
                </c:pt>
                <c:pt idx="2">
                  <c:v>563.02295270275727</c:v>
                </c:pt>
                <c:pt idx="3">
                  <c:v>21.259758792914518</c:v>
                </c:pt>
                <c:pt idx="4">
                  <c:v>14.051151632427278</c:v>
                </c:pt>
                <c:pt idx="5">
                  <c:v>7.6237974977306706</c:v>
                </c:pt>
                <c:pt idx="6">
                  <c:v>6.0655914043521877</c:v>
                </c:pt>
                <c:pt idx="7">
                  <c:v>57.86399310466274</c:v>
                </c:pt>
                <c:pt idx="8">
                  <c:v>0.56619750489623399</c:v>
                </c:pt>
              </c:numCache>
            </c:numRef>
          </c:val>
          <c:extLst xmlns:c16r2="http://schemas.microsoft.com/office/drawing/2015/06/chart">
            <c:ext xmlns:c16="http://schemas.microsoft.com/office/drawing/2014/chart" uri="{C3380CC4-5D6E-409C-BE32-E72D297353CC}">
              <c16:uniqueId val="{00000016-2DA6-4C87-B8FF-53164E657237}"/>
            </c:ext>
          </c:extLst>
        </c:ser>
        <c:ser>
          <c:idx val="0"/>
          <c:order val="0"/>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131.19760136619931</c:v>
                </c:pt>
                <c:pt idx="1">
                  <c:v>558.56588301230488</c:v>
                </c:pt>
                <c:pt idx="2">
                  <c:v>563.02295270275727</c:v>
                </c:pt>
                <c:pt idx="3">
                  <c:v>21.259758792914518</c:v>
                </c:pt>
                <c:pt idx="4">
                  <c:v>14.051151632427278</c:v>
                </c:pt>
                <c:pt idx="5">
                  <c:v>7.6237974977306706</c:v>
                </c:pt>
                <c:pt idx="6">
                  <c:v>6.0655914043521877</c:v>
                </c:pt>
                <c:pt idx="7">
                  <c:v>57.86399310466274</c:v>
                </c:pt>
                <c:pt idx="8">
                  <c:v>0.56619750489623399</c:v>
                </c:pt>
              </c:numCache>
            </c:numRef>
          </c:val>
          <c:extLst xmlns:c16r2="http://schemas.microsoft.com/office/drawing/2015/06/chart">
            <c:ext xmlns:c16="http://schemas.microsoft.com/office/drawing/2014/chart" uri="{C3380CC4-5D6E-409C-BE32-E72D297353CC}">
              <c16:uniqueId val="{00000017-2DA6-4C87-B8FF-53164E657237}"/>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57243397672636"/>
          <c:y val="2.8960764881976287E-2"/>
          <c:w val="0.81434255452581705"/>
          <c:h val="0.71763960741503052"/>
        </c:manualLayout>
      </c:layout>
      <c:barChart>
        <c:barDir val="col"/>
        <c:grouping val="stacked"/>
        <c:varyColors val="0"/>
        <c:ser>
          <c:idx val="2"/>
          <c:order val="0"/>
          <c:tx>
            <c:strRef>
              <c:f>'Stacked Bar'!$B$39</c:f>
              <c:strCache>
                <c:ptCount val="1"/>
                <c:pt idx="0">
                  <c:v>NPS upst Pour Point</c:v>
                </c:pt>
              </c:strCache>
            </c:strRef>
          </c:tx>
          <c:spPr>
            <a:solidFill>
              <a:srgbClr val="8B2D2D"/>
            </a:solidFill>
          </c:spPr>
          <c:invertIfNegative val="0"/>
          <c:cat>
            <c:strRef>
              <c:f>('Stacked Bar'!$C$5,'Stacked Bar'!$E$5,'Stacked Bar'!$G$5,'Stacked Bar'!$I$5,'Stacked Bar'!$K$5,'Stacked Bar'!$M$5,'Stacked Bar'!$O$5,'Stacked Bar'!$Q$5,'Stacked Bar'!$S$5,'Stacked Bar'!$U$5,'Stacked Bar'!$W$5,'Stacked Bar'!$Y$5,'Stacked Bar'!$AA$5,'Stacked Bar'!$AC$5)</c:f>
              <c:strCache>
                <c:ptCount val="14"/>
                <c:pt idx="0">
                  <c:v>wy13</c:v>
                </c:pt>
                <c:pt idx="1">
                  <c:v>wy14</c:v>
                </c:pt>
                <c:pt idx="2">
                  <c:v>wy13</c:v>
                </c:pt>
                <c:pt idx="3">
                  <c:v>wy14</c:v>
                </c:pt>
                <c:pt idx="4">
                  <c:v>wy13</c:v>
                </c:pt>
                <c:pt idx="5">
                  <c:v>wy14</c:v>
                </c:pt>
                <c:pt idx="6">
                  <c:v>wy13</c:v>
                </c:pt>
                <c:pt idx="7">
                  <c:v>wy14</c:v>
                </c:pt>
                <c:pt idx="8">
                  <c:v>wy13</c:v>
                </c:pt>
                <c:pt idx="9">
                  <c:v>wy14</c:v>
                </c:pt>
                <c:pt idx="10">
                  <c:v>wy13</c:v>
                </c:pt>
                <c:pt idx="11">
                  <c:v>wy14</c:v>
                </c:pt>
                <c:pt idx="12">
                  <c:v>wy13</c:v>
                </c:pt>
                <c:pt idx="13">
                  <c:v>wy14</c:v>
                </c:pt>
              </c:strCache>
            </c:strRef>
          </c:cat>
          <c:val>
            <c:numRef>
              <c:f>('Stacked Bar'!$C$39,'Stacked Bar'!$E$39,'Stacked Bar'!$G$39,'Stacked Bar'!$I$39,'Stacked Bar'!$K$39,'Stacked Bar'!$M$39,'Stacked Bar'!$O$39,'Stacked Bar'!$Q$39,'Stacked Bar'!$S$39,'Stacked Bar'!$U$39,'Stacked Bar'!$W$39,'Stacked Bar'!$Y$39,'Stacked Bar'!$AA$39,'Stacked Bar'!$AC$39)</c:f>
              <c:numCache>
                <c:formatCode>0.0</c:formatCode>
                <c:ptCount val="14"/>
                <c:pt idx="0">
                  <c:v>1911.7812527821977</c:v>
                </c:pt>
                <c:pt idx="1">
                  <c:v>1673.0304769282882</c:v>
                </c:pt>
                <c:pt idx="2">
                  <c:v>103.17589934568761</c:v>
                </c:pt>
                <c:pt idx="3">
                  <c:v>137.34409909868808</c:v>
                </c:pt>
                <c:pt idx="4">
                  <c:v>583.81408131331227</c:v>
                </c:pt>
                <c:pt idx="5">
                  <c:v>501.37205917089858</c:v>
                </c:pt>
                <c:pt idx="6">
                  <c:v>171.20805532234226</c:v>
                </c:pt>
                <c:pt idx="7">
                  <c:v>227.29522697854583</c:v>
                </c:pt>
                <c:pt idx="8">
                  <c:v>495.98381073380233</c:v>
                </c:pt>
                <c:pt idx="9">
                  <c:v>884.24571783577608</c:v>
                </c:pt>
                <c:pt idx="10">
                  <c:v>791.06082878255916</c:v>
                </c:pt>
                <c:pt idx="11">
                  <c:v>956.37637519255952</c:v>
                </c:pt>
                <c:pt idx="12">
                  <c:v>514.93310099290659</c:v>
                </c:pt>
                <c:pt idx="13">
                  <c:v>871.91957199927947</c:v>
                </c:pt>
              </c:numCache>
            </c:numRef>
          </c:val>
          <c:extLst xmlns:c16r2="http://schemas.microsoft.com/office/drawing/2015/06/chart">
            <c:ext xmlns:c16="http://schemas.microsoft.com/office/drawing/2014/chart" uri="{C3380CC4-5D6E-409C-BE32-E72D297353CC}">
              <c16:uniqueId val="{00000000-6207-40C3-8721-8FC03676BE2B}"/>
            </c:ext>
          </c:extLst>
        </c:ser>
        <c:ser>
          <c:idx val="3"/>
          <c:order val="1"/>
          <c:tx>
            <c:strRef>
              <c:f>'Stacked Bar'!$B$40</c:f>
              <c:strCache>
                <c:ptCount val="1"/>
                <c:pt idx="0">
                  <c:v>NPS dst Pour Point</c:v>
                </c:pt>
              </c:strCache>
            </c:strRef>
          </c:tx>
          <c:spPr>
            <a:solidFill>
              <a:srgbClr val="C54B4B"/>
            </a:solidFill>
          </c:spPr>
          <c:invertIfNegative val="0"/>
          <c:cat>
            <c:strRef>
              <c:f>('Stacked Bar'!$C$5,'Stacked Bar'!$E$5,'Stacked Bar'!$G$5,'Stacked Bar'!$I$5,'Stacked Bar'!$K$5,'Stacked Bar'!$M$5,'Stacked Bar'!$O$5,'Stacked Bar'!$Q$5,'Stacked Bar'!$S$5,'Stacked Bar'!$U$5,'Stacked Bar'!$W$5,'Stacked Bar'!$Y$5,'Stacked Bar'!$AA$5,'Stacked Bar'!$AC$5)</c:f>
              <c:strCache>
                <c:ptCount val="14"/>
                <c:pt idx="0">
                  <c:v>wy13</c:v>
                </c:pt>
                <c:pt idx="1">
                  <c:v>wy14</c:v>
                </c:pt>
                <c:pt idx="2">
                  <c:v>wy13</c:v>
                </c:pt>
                <c:pt idx="3">
                  <c:v>wy14</c:v>
                </c:pt>
                <c:pt idx="4">
                  <c:v>wy13</c:v>
                </c:pt>
                <c:pt idx="5">
                  <c:v>wy14</c:v>
                </c:pt>
                <c:pt idx="6">
                  <c:v>wy13</c:v>
                </c:pt>
                <c:pt idx="7">
                  <c:v>wy14</c:v>
                </c:pt>
                <c:pt idx="8">
                  <c:v>wy13</c:v>
                </c:pt>
                <c:pt idx="9">
                  <c:v>wy14</c:v>
                </c:pt>
                <c:pt idx="10">
                  <c:v>wy13</c:v>
                </c:pt>
                <c:pt idx="11">
                  <c:v>wy14</c:v>
                </c:pt>
                <c:pt idx="12">
                  <c:v>wy13</c:v>
                </c:pt>
                <c:pt idx="13">
                  <c:v>wy14</c:v>
                </c:pt>
              </c:strCache>
            </c:strRef>
          </c:cat>
          <c:val>
            <c:numRef>
              <c:f>('Stacked Bar'!$C$40,'Stacked Bar'!$E$40,'Stacked Bar'!$G$40,'Stacked Bar'!$I$40,'Stacked Bar'!$K$40,'Stacked Bar'!$M$40,'Stacked Bar'!$O$40,'Stacked Bar'!$Q$40,'Stacked Bar'!$S$40,'Stacked Bar'!$U$40,'Stacked Bar'!$W$40,'Stacked Bar'!$Y$40,'Stacked Bar'!$AA$40,'Stacked Bar'!$AC$40)</c:f>
              <c:numCache>
                <c:formatCode>0.0</c:formatCode>
                <c:ptCount val="14"/>
                <c:pt idx="0">
                  <c:v>82.225310425554511</c:v>
                </c:pt>
                <c:pt idx="1">
                  <c:v>71.956689666584126</c:v>
                </c:pt>
                <c:pt idx="2">
                  <c:v>38.171453778380062</c:v>
                </c:pt>
                <c:pt idx="3">
                  <c:v>50.812485897637544</c:v>
                </c:pt>
                <c:pt idx="4">
                  <c:v>79.83311924593373</c:v>
                </c:pt>
                <c:pt idx="5">
                  <c:v>68.559660802167443</c:v>
                </c:pt>
                <c:pt idx="6">
                  <c:v>25.746237357544491</c:v>
                </c:pt>
                <c:pt idx="7">
                  <c:v>34.180616402708011</c:v>
                </c:pt>
                <c:pt idx="8">
                  <c:v>214.77508117846486</c:v>
                </c:pt>
                <c:pt idx="9">
                  <c:v>382.90351765496797</c:v>
                </c:pt>
                <c:pt idx="10">
                  <c:v>547.37652563890015</c:v>
                </c:pt>
                <c:pt idx="11">
                  <c:v>661.76703283575637</c:v>
                </c:pt>
                <c:pt idx="12">
                  <c:v>43.63278201939832</c:v>
                </c:pt>
                <c:pt idx="13">
                  <c:v>73.881979135025006</c:v>
                </c:pt>
              </c:numCache>
            </c:numRef>
          </c:val>
          <c:extLst xmlns:c16r2="http://schemas.microsoft.com/office/drawing/2015/06/chart">
            <c:ext xmlns:c16="http://schemas.microsoft.com/office/drawing/2014/chart" uri="{C3380CC4-5D6E-409C-BE32-E72D297353CC}">
              <c16:uniqueId val="{00000001-6207-40C3-8721-8FC03676BE2B}"/>
            </c:ext>
          </c:extLst>
        </c:ser>
        <c:ser>
          <c:idx val="1"/>
          <c:order val="2"/>
          <c:tx>
            <c:strRef>
              <c:f>'Stacked Bar'!$B$36</c:f>
              <c:strCache>
                <c:ptCount val="1"/>
                <c:pt idx="0">
                  <c:v>Total NPDES</c:v>
                </c:pt>
              </c:strCache>
            </c:strRef>
          </c:tx>
          <c:spPr>
            <a:solidFill>
              <a:srgbClr val="35978F"/>
            </a:solidFill>
          </c:spPr>
          <c:invertIfNegative val="0"/>
          <c:cat>
            <c:strRef>
              <c:f>('Stacked Bar'!$C$5,'Stacked Bar'!$E$5,'Stacked Bar'!$G$5,'Stacked Bar'!$I$5,'Stacked Bar'!$K$5,'Stacked Bar'!$M$5,'Stacked Bar'!$O$5,'Stacked Bar'!$Q$5,'Stacked Bar'!$S$5,'Stacked Bar'!$U$5,'Stacked Bar'!$W$5,'Stacked Bar'!$Y$5,'Stacked Bar'!$AA$5,'Stacked Bar'!$AC$5)</c:f>
              <c:strCache>
                <c:ptCount val="14"/>
                <c:pt idx="0">
                  <c:v>wy13</c:v>
                </c:pt>
                <c:pt idx="1">
                  <c:v>wy14</c:v>
                </c:pt>
                <c:pt idx="2">
                  <c:v>wy13</c:v>
                </c:pt>
                <c:pt idx="3">
                  <c:v>wy14</c:v>
                </c:pt>
                <c:pt idx="4">
                  <c:v>wy13</c:v>
                </c:pt>
                <c:pt idx="5">
                  <c:v>wy14</c:v>
                </c:pt>
                <c:pt idx="6">
                  <c:v>wy13</c:v>
                </c:pt>
                <c:pt idx="7">
                  <c:v>wy14</c:v>
                </c:pt>
                <c:pt idx="8">
                  <c:v>wy13</c:v>
                </c:pt>
                <c:pt idx="9">
                  <c:v>wy14</c:v>
                </c:pt>
                <c:pt idx="10">
                  <c:v>wy13</c:v>
                </c:pt>
                <c:pt idx="11">
                  <c:v>wy14</c:v>
                </c:pt>
                <c:pt idx="12">
                  <c:v>wy13</c:v>
                </c:pt>
                <c:pt idx="13">
                  <c:v>wy14</c:v>
                </c:pt>
              </c:strCache>
            </c:strRef>
          </c:cat>
          <c:val>
            <c:numRef>
              <c:f>('Stacked Bar'!$C$36,'Stacked Bar'!$E$36,'Stacked Bar'!$G$36,'Stacked Bar'!$I$36,'Stacked Bar'!$K$36,'Stacked Bar'!$M$36,'Stacked Bar'!$O$36,'Stacked Bar'!$Q$36,'Stacked Bar'!$S$36,'Stacked Bar'!$U$36,'Stacked Bar'!$W$36,'Stacked Bar'!$Y$36,'Stacked Bar'!$AA$36,'Stacked Bar'!$AC$36)</c:f>
              <c:numCache>
                <c:formatCode>0.0</c:formatCode>
                <c:ptCount val="14"/>
                <c:pt idx="0">
                  <c:v>217.0655190492603</c:v>
                </c:pt>
                <c:pt idx="1">
                  <c:v>232.50415167841385</c:v>
                </c:pt>
                <c:pt idx="2">
                  <c:v>19.136566609047566</c:v>
                </c:pt>
                <c:pt idx="3">
                  <c:v>22.912104572518142</c:v>
                </c:pt>
                <c:pt idx="4">
                  <c:v>32.176811641251348</c:v>
                </c:pt>
                <c:pt idx="5">
                  <c:v>29.609138325520217</c:v>
                </c:pt>
                <c:pt idx="6">
                  <c:v>94.660146572433078</c:v>
                </c:pt>
                <c:pt idx="7">
                  <c:v>104.58037577394165</c:v>
                </c:pt>
                <c:pt idx="8">
                  <c:v>474.4294338746962</c:v>
                </c:pt>
                <c:pt idx="9">
                  <c:v>450.528890793561</c:v>
                </c:pt>
                <c:pt idx="10">
                  <c:v>616.98105057489738</c:v>
                </c:pt>
                <c:pt idx="11">
                  <c:v>727.68695207377141</c:v>
                </c:pt>
                <c:pt idx="12">
                  <c:v>670.45344263974084</c:v>
                </c:pt>
                <c:pt idx="13">
                  <c:v>589.09708455506006</c:v>
                </c:pt>
              </c:numCache>
            </c:numRef>
          </c:val>
          <c:extLst xmlns:c16r2="http://schemas.microsoft.com/office/drawing/2015/06/chart">
            <c:ext xmlns:c16="http://schemas.microsoft.com/office/drawing/2014/chart" uri="{C3380CC4-5D6E-409C-BE32-E72D297353CC}">
              <c16:uniqueId val="{00000002-6207-40C3-8721-8FC03676BE2B}"/>
            </c:ext>
          </c:extLst>
        </c:ser>
        <c:ser>
          <c:idx val="0"/>
          <c:order val="3"/>
          <c:tx>
            <c:strRef>
              <c:f>'Stacked Bar'!$B$34</c:f>
              <c:strCache>
                <c:ptCount val="1"/>
                <c:pt idx="0">
                  <c:v>HSTS</c:v>
                </c:pt>
              </c:strCache>
            </c:strRef>
          </c:tx>
          <c:spPr>
            <a:solidFill>
              <a:srgbClr val="003C30"/>
            </a:solidFill>
          </c:spPr>
          <c:invertIfNegative val="0"/>
          <c:cat>
            <c:strRef>
              <c:f>('Stacked Bar'!$C$5,'Stacked Bar'!$E$5,'Stacked Bar'!$G$5,'Stacked Bar'!$I$5,'Stacked Bar'!$K$5,'Stacked Bar'!$M$5,'Stacked Bar'!$O$5,'Stacked Bar'!$Q$5,'Stacked Bar'!$S$5,'Stacked Bar'!$U$5,'Stacked Bar'!$W$5,'Stacked Bar'!$Y$5,'Stacked Bar'!$AA$5,'Stacked Bar'!$AC$5)</c:f>
              <c:strCache>
                <c:ptCount val="14"/>
                <c:pt idx="0">
                  <c:v>wy13</c:v>
                </c:pt>
                <c:pt idx="1">
                  <c:v>wy14</c:v>
                </c:pt>
                <c:pt idx="2">
                  <c:v>wy13</c:v>
                </c:pt>
                <c:pt idx="3">
                  <c:v>wy14</c:v>
                </c:pt>
                <c:pt idx="4">
                  <c:v>wy13</c:v>
                </c:pt>
                <c:pt idx="5">
                  <c:v>wy14</c:v>
                </c:pt>
                <c:pt idx="6">
                  <c:v>wy13</c:v>
                </c:pt>
                <c:pt idx="7">
                  <c:v>wy14</c:v>
                </c:pt>
                <c:pt idx="8">
                  <c:v>wy13</c:v>
                </c:pt>
                <c:pt idx="9">
                  <c:v>wy14</c:v>
                </c:pt>
                <c:pt idx="10">
                  <c:v>wy13</c:v>
                </c:pt>
                <c:pt idx="11">
                  <c:v>wy14</c:v>
                </c:pt>
                <c:pt idx="12">
                  <c:v>wy13</c:v>
                </c:pt>
                <c:pt idx="13">
                  <c:v>wy14</c:v>
                </c:pt>
              </c:strCache>
            </c:strRef>
          </c:cat>
          <c:val>
            <c:numRef>
              <c:f>('Stacked Bar'!$C$34,'Stacked Bar'!$E$34,'Stacked Bar'!$G$34,'Stacked Bar'!$I$34,'Stacked Bar'!$K$34,'Stacked Bar'!$M$34,'Stacked Bar'!$O$34,'Stacked Bar'!$Q$34,'Stacked Bar'!$S$34,'Stacked Bar'!$U$34,'Stacked Bar'!$W$34,'Stacked Bar'!$Y$34,'Stacked Bar'!$AA$34,'Stacked Bar'!$AC$34)</c:f>
              <c:numCache>
                <c:formatCode>0.0</c:formatCode>
                <c:ptCount val="14"/>
                <c:pt idx="0">
                  <c:v>84.2</c:v>
                </c:pt>
                <c:pt idx="1">
                  <c:v>84.2</c:v>
                </c:pt>
                <c:pt idx="2">
                  <c:v>7.6987408155316377</c:v>
                </c:pt>
                <c:pt idx="3">
                  <c:v>7.6987408155316377</c:v>
                </c:pt>
                <c:pt idx="4">
                  <c:v>15.037086733951018</c:v>
                </c:pt>
                <c:pt idx="5">
                  <c:v>15.037086733951018</c:v>
                </c:pt>
                <c:pt idx="6">
                  <c:v>35.526196772808476</c:v>
                </c:pt>
                <c:pt idx="7">
                  <c:v>35.526196772808476</c:v>
                </c:pt>
                <c:pt idx="8">
                  <c:v>80.7</c:v>
                </c:pt>
                <c:pt idx="9">
                  <c:v>80.7</c:v>
                </c:pt>
                <c:pt idx="10">
                  <c:v>80.081484239473411</c:v>
                </c:pt>
                <c:pt idx="11">
                  <c:v>80.081484239473411</c:v>
                </c:pt>
                <c:pt idx="12">
                  <c:v>131.19760136619931</c:v>
                </c:pt>
                <c:pt idx="13">
                  <c:v>131.19760136619931</c:v>
                </c:pt>
              </c:numCache>
            </c:numRef>
          </c:val>
          <c:extLst xmlns:c16r2="http://schemas.microsoft.com/office/drawing/2015/06/chart">
            <c:ext xmlns:c16="http://schemas.microsoft.com/office/drawing/2014/chart" uri="{C3380CC4-5D6E-409C-BE32-E72D297353CC}">
              <c16:uniqueId val="{00000003-6207-40C3-8721-8FC03676BE2B}"/>
            </c:ext>
          </c:extLst>
        </c:ser>
        <c:dLbls>
          <c:showLegendKey val="0"/>
          <c:showVal val="0"/>
          <c:showCatName val="0"/>
          <c:showSerName val="0"/>
          <c:showPercent val="0"/>
          <c:showBubbleSize val="0"/>
        </c:dLbls>
        <c:gapWidth val="289"/>
        <c:overlap val="100"/>
        <c:axId val="174831104"/>
        <c:axId val="174832640"/>
      </c:barChart>
      <c:barChart>
        <c:barDir val="col"/>
        <c:grouping val="clustered"/>
        <c:varyColors val="0"/>
        <c:ser>
          <c:idx val="5"/>
          <c:order val="4"/>
          <c:tx>
            <c:v>Dummy 1</c:v>
          </c:tx>
          <c:invertIfNegative val="0"/>
          <c:val>
            <c:numRef>
              <c:f>('Stacked Bar'!$C$48,'Stacked Bar'!$E$48,'Stacked Bar'!$G$48,'Stacked Bar'!$I$48,'Stacked Bar'!$K$48,'Stacked Bar'!$M$48,'Stacked Bar'!$O$48,'Stacked Bar'!$Q$48,'Stacked Bar'!$S$48,'Stacked Bar'!$U$48,'Stacked Bar'!$W$48,'Stacked Bar'!$Y$48,'Stacked Bar'!$AA$48,'Stacked Bar'!$AC$48)</c:f>
              <c:numCache>
                <c:formatCode>General</c:formatCode>
                <c:ptCount val="14"/>
                <c:pt idx="12">
                  <c:v>0</c:v>
                </c:pt>
              </c:numCache>
            </c:numRef>
          </c:val>
          <c:extLst xmlns:c16r2="http://schemas.microsoft.com/office/drawing/2015/06/chart">
            <c:ext xmlns:c16="http://schemas.microsoft.com/office/drawing/2014/chart" uri="{C3380CC4-5D6E-409C-BE32-E72D297353CC}">
              <c16:uniqueId val="{00000004-6207-40C3-8721-8FC03676BE2B}"/>
            </c:ext>
          </c:extLst>
        </c:ser>
        <c:ser>
          <c:idx val="6"/>
          <c:order val="5"/>
          <c:tx>
            <c:v>Dummy 2</c:v>
          </c:tx>
          <c:invertIfNegative val="0"/>
          <c:val>
            <c:numRef>
              <c:f>('Stacked Bar'!$C$48,'Stacked Bar'!$E$48,'Stacked Bar'!$G$48)</c:f>
              <c:numCache>
                <c:formatCode>General</c:formatCode>
                <c:ptCount val="3"/>
              </c:numCache>
            </c:numRef>
          </c:val>
          <c:extLst xmlns:c16r2="http://schemas.microsoft.com/office/drawing/2015/06/chart">
            <c:ext xmlns:c16="http://schemas.microsoft.com/office/drawing/2014/chart" uri="{C3380CC4-5D6E-409C-BE32-E72D297353CC}">
              <c16:uniqueId val="{00000005-6207-40C3-8721-8FC03676BE2B}"/>
            </c:ext>
          </c:extLst>
        </c:ser>
        <c:ser>
          <c:idx val="8"/>
          <c:order val="6"/>
          <c:tx>
            <c:v>Dummy 3</c:v>
          </c:tx>
          <c:spPr>
            <a:noFill/>
            <a:ln>
              <a:noFill/>
            </a:ln>
          </c:spPr>
          <c:invertIfNegative val="0"/>
          <c:val>
            <c:numRef>
              <c:f>('Stacked Bar'!$C$46,'Stacked Bar'!$E$46,'Stacked Bar'!$G$46,'Stacked Bar'!$I$46,'Stacked Bar'!$K$46,'Stacked Bar'!$M$46,'Stacked Bar'!$O$46,'Stacked Bar'!$Q$46,'Stacked Bar'!$S$46,'Stacked Bar'!$U$46,'Stacked Bar'!$W$46,'Stacked Bar'!$Y$46,'Stacked Bar'!$AA$46,'Stacked Bar'!$AC$46)</c:f>
              <c:numCache>
                <c:formatCode>0.0%</c:formatCode>
                <c:ptCount val="14"/>
                <c:pt idx="0">
                  <c:v>0.19499689488983177</c:v>
                </c:pt>
                <c:pt idx="1">
                  <c:v>0.21441230045481779</c:v>
                </c:pt>
                <c:pt idx="2">
                  <c:v>0.21808383912738402</c:v>
                </c:pt>
                <c:pt idx="3">
                  <c:v>0.31737076236561607</c:v>
                </c:pt>
                <c:pt idx="4">
                  <c:v>0.422664624190562</c:v>
                </c:pt>
                <c:pt idx="5">
                  <c:v>0.50322301973771522</c:v>
                </c:pt>
                <c:pt idx="6">
                  <c:v>0.40076135139837288</c:v>
                </c:pt>
                <c:pt idx="7">
                  <c:v>0.3411023622790002</c:v>
                </c:pt>
                <c:pt idx="8">
                  <c:v>8.5524620691784271E-3</c:v>
                </c:pt>
                <c:pt idx="9">
                  <c:v>2.2087712587656693E-2</c:v>
                </c:pt>
                <c:pt idx="10">
                  <c:v>9.4533020253546127E-3</c:v>
                </c:pt>
                <c:pt idx="11">
                  <c:v>5.1748521922657442E-2</c:v>
                </c:pt>
                <c:pt idx="12">
                  <c:v>8.44499362501555E-4</c:v>
                </c:pt>
                <c:pt idx="13">
                  <c:v>2.4804577924730587E-3</c:v>
                </c:pt>
              </c:numCache>
            </c:numRef>
          </c:val>
          <c:extLst xmlns:c16r2="http://schemas.microsoft.com/office/drawing/2015/06/chart">
            <c:ext xmlns:c16="http://schemas.microsoft.com/office/drawing/2014/chart" uri="{C3380CC4-5D6E-409C-BE32-E72D297353CC}">
              <c16:uniqueId val="{00000006-6207-40C3-8721-8FC03676BE2B}"/>
            </c:ext>
          </c:extLst>
        </c:ser>
        <c:ser>
          <c:idx val="9"/>
          <c:order val="7"/>
          <c:tx>
            <c:v>Dummy 4</c:v>
          </c:tx>
          <c:spPr>
            <a:noFill/>
            <a:ln>
              <a:noFill/>
            </a:ln>
          </c:spPr>
          <c:invertIfNegative val="0"/>
          <c:val>
            <c:numRef>
              <c:f>('Stacked Bar'!$C$46,'Stacked Bar'!$E$46,'Stacked Bar'!$G$46,'Stacked Bar'!$I$46,'Stacked Bar'!$K$46,'Stacked Bar'!$M$46,'Stacked Bar'!$O$46,'Stacked Bar'!$Q$46,'Stacked Bar'!$S$46,'Stacked Bar'!$U$46,'Stacked Bar'!$W$46,'Stacked Bar'!$Y$46,'Stacked Bar'!$AA$46,'Stacked Bar'!$AC$46)</c:f>
              <c:numCache>
                <c:formatCode>0.0%</c:formatCode>
                <c:ptCount val="14"/>
                <c:pt idx="0">
                  <c:v>0.19499689488983177</c:v>
                </c:pt>
                <c:pt idx="1">
                  <c:v>0.21441230045481779</c:v>
                </c:pt>
                <c:pt idx="2">
                  <c:v>0.21808383912738402</c:v>
                </c:pt>
                <c:pt idx="3">
                  <c:v>0.31737076236561607</c:v>
                </c:pt>
                <c:pt idx="4">
                  <c:v>0.422664624190562</c:v>
                </c:pt>
                <c:pt idx="5">
                  <c:v>0.50322301973771522</c:v>
                </c:pt>
                <c:pt idx="6">
                  <c:v>0.40076135139837288</c:v>
                </c:pt>
                <c:pt idx="7">
                  <c:v>0.3411023622790002</c:v>
                </c:pt>
                <c:pt idx="8">
                  <c:v>8.5524620691784271E-3</c:v>
                </c:pt>
                <c:pt idx="9">
                  <c:v>2.2087712587656693E-2</c:v>
                </c:pt>
                <c:pt idx="10">
                  <c:v>9.4533020253546127E-3</c:v>
                </c:pt>
                <c:pt idx="11">
                  <c:v>5.1748521922657442E-2</c:v>
                </c:pt>
                <c:pt idx="12">
                  <c:v>8.44499362501555E-4</c:v>
                </c:pt>
                <c:pt idx="13">
                  <c:v>2.4804577924730587E-3</c:v>
                </c:pt>
              </c:numCache>
            </c:numRef>
          </c:val>
          <c:extLst xmlns:c16r2="http://schemas.microsoft.com/office/drawing/2015/06/chart">
            <c:ext xmlns:c16="http://schemas.microsoft.com/office/drawing/2014/chart" uri="{C3380CC4-5D6E-409C-BE32-E72D297353CC}">
              <c16:uniqueId val="{00000007-6207-40C3-8721-8FC03676BE2B}"/>
            </c:ext>
          </c:extLst>
        </c:ser>
        <c:dLbls>
          <c:showLegendKey val="0"/>
          <c:showVal val="0"/>
          <c:showCatName val="0"/>
          <c:showSerName val="0"/>
          <c:showPercent val="0"/>
          <c:showBubbleSize val="0"/>
        </c:dLbls>
        <c:gapWidth val="150"/>
        <c:overlap val="-60"/>
        <c:axId val="174844544"/>
        <c:axId val="174843008"/>
      </c:barChart>
      <c:catAx>
        <c:axId val="174831104"/>
        <c:scaling>
          <c:orientation val="minMax"/>
        </c:scaling>
        <c:delete val="0"/>
        <c:axPos val="b"/>
        <c:numFmt formatCode="General" sourceLinked="0"/>
        <c:majorTickMark val="out"/>
        <c:minorTickMark val="none"/>
        <c:tickLblPos val="nextTo"/>
        <c:txPr>
          <a:bodyPr/>
          <a:lstStyle/>
          <a:p>
            <a:pPr>
              <a:defRPr sz="1400"/>
            </a:pPr>
            <a:endParaRPr lang="en-US"/>
          </a:p>
        </c:txPr>
        <c:crossAx val="174832640"/>
        <c:crosses val="autoZero"/>
        <c:auto val="1"/>
        <c:lblAlgn val="ctr"/>
        <c:lblOffset val="100"/>
        <c:noMultiLvlLbl val="0"/>
      </c:catAx>
      <c:valAx>
        <c:axId val="174832640"/>
        <c:scaling>
          <c:orientation val="minMax"/>
          <c:max val="2500"/>
        </c:scaling>
        <c:delete val="0"/>
        <c:axPos val="l"/>
        <c:majorGridlines/>
        <c:title>
          <c:tx>
            <c:rich>
              <a:bodyPr rot="-5400000" vert="horz"/>
              <a:lstStyle/>
              <a:p>
                <a:pPr>
                  <a:defRPr sz="1600"/>
                </a:pPr>
                <a:r>
                  <a:rPr lang="en-US" sz="1600"/>
                  <a:t>Load (mta)</a:t>
                </a:r>
              </a:p>
            </c:rich>
          </c:tx>
          <c:layout>
            <c:manualLayout>
              <c:xMode val="edge"/>
              <c:yMode val="edge"/>
              <c:x val="4.5695549409889577E-3"/>
              <c:y val="0.35721261726632741"/>
            </c:manualLayout>
          </c:layout>
          <c:overlay val="0"/>
        </c:title>
        <c:numFmt formatCode="#,##0" sourceLinked="0"/>
        <c:majorTickMark val="out"/>
        <c:minorTickMark val="none"/>
        <c:tickLblPos val="nextTo"/>
        <c:txPr>
          <a:bodyPr/>
          <a:lstStyle/>
          <a:p>
            <a:pPr>
              <a:defRPr sz="1400"/>
            </a:pPr>
            <a:endParaRPr lang="en-US"/>
          </a:p>
        </c:txPr>
        <c:crossAx val="174831104"/>
        <c:crosses val="autoZero"/>
        <c:crossBetween val="between"/>
      </c:valAx>
      <c:valAx>
        <c:axId val="174843008"/>
        <c:scaling>
          <c:orientation val="minMax"/>
          <c:max val="2.5"/>
          <c:min val="0"/>
        </c:scaling>
        <c:delete val="1"/>
        <c:axPos val="r"/>
        <c:numFmt formatCode="#,##0.0" sourceLinked="0"/>
        <c:majorTickMark val="out"/>
        <c:minorTickMark val="none"/>
        <c:tickLblPos val="nextTo"/>
        <c:crossAx val="174844544"/>
        <c:crosses val="max"/>
        <c:crossBetween val="between"/>
        <c:majorUnit val="0.5"/>
      </c:valAx>
      <c:catAx>
        <c:axId val="174844544"/>
        <c:scaling>
          <c:orientation val="minMax"/>
        </c:scaling>
        <c:delete val="1"/>
        <c:axPos val="b"/>
        <c:majorTickMark val="out"/>
        <c:minorTickMark val="none"/>
        <c:tickLblPos val="nextTo"/>
        <c:crossAx val="174843008"/>
        <c:crosses val="autoZero"/>
        <c:auto val="1"/>
        <c:lblAlgn val="ctr"/>
        <c:lblOffset val="100"/>
        <c:noMultiLvlLbl val="0"/>
      </c:catAx>
    </c:plotArea>
    <c:legend>
      <c:legendPos val="r"/>
      <c:legendEntry>
        <c:idx val="4"/>
        <c:delete val="1"/>
      </c:legendEntry>
      <c:legendEntry>
        <c:idx val="5"/>
        <c:delete val="1"/>
      </c:legendEntry>
      <c:legendEntry>
        <c:idx val="6"/>
        <c:delete val="1"/>
      </c:legendEntry>
      <c:legendEntry>
        <c:idx val="7"/>
        <c:delete val="1"/>
      </c:legendEntry>
      <c:layout>
        <c:manualLayout>
          <c:xMode val="edge"/>
          <c:yMode val="edge"/>
          <c:x val="0.39369079971198295"/>
          <c:y val="4.6535438587228563E-2"/>
          <c:w val="0.20000243885443522"/>
          <c:h val="0.24744030110640561"/>
        </c:manualLayout>
      </c:layout>
      <c:overlay val="0"/>
      <c:spPr>
        <a:solidFill>
          <a:schemeClr val="bg1"/>
        </a:solidFill>
        <a:ln>
          <a:solidFill>
            <a:schemeClr val="tx1"/>
          </a:solidFill>
        </a:ln>
      </c:spPr>
      <c:txPr>
        <a:bodyPr/>
        <a:lstStyle/>
        <a:p>
          <a:pPr>
            <a:defRPr sz="1400"/>
          </a:pPr>
          <a:endParaRPr lang="en-US"/>
        </a:p>
      </c:txPr>
    </c:legend>
    <c:plotVisOnly val="1"/>
    <c:dispBlanksAs val="gap"/>
    <c:showDLblsOverMax val="0"/>
  </c:chart>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5454545454545456E-2"/>
          <c:y val="1.9047624761192278E-2"/>
          <c:w val="0.92071438797423044"/>
          <c:h val="0.97333332533433081"/>
        </c:manualLayout>
      </c:layout>
      <c:ofPieChart>
        <c:ofPieType val="bar"/>
        <c:varyColors val="1"/>
        <c:ser>
          <c:idx val="0"/>
          <c:order val="0"/>
          <c:tx>
            <c:v>TN YR'13</c:v>
          </c:tx>
          <c:dPt>
            <c:idx val="0"/>
            <c:bubble3D val="0"/>
            <c:spPr>
              <a:solidFill>
                <a:srgbClr val="003C30"/>
              </a:solidFill>
            </c:spPr>
            <c:extLst xmlns:c16r2="http://schemas.microsoft.com/office/drawing/2015/06/chart">
              <c:ext xmlns:c16="http://schemas.microsoft.com/office/drawing/2014/chart" uri="{C3380CC4-5D6E-409C-BE32-E72D297353CC}">
                <c16:uniqueId val="{00000001-4A2A-4C83-BE42-D830D694769E}"/>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4A2A-4C83-BE42-D830D694769E}"/>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4A2A-4C83-BE42-D830D694769E}"/>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4A2A-4C83-BE42-D830D694769E}"/>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4A2A-4C83-BE42-D830D694769E}"/>
              </c:ext>
            </c:extLst>
          </c:dPt>
          <c:dPt>
            <c:idx val="5"/>
            <c:bubble3D val="0"/>
            <c:spPr>
              <a:solidFill>
                <a:srgbClr val="34978F"/>
              </a:solidFill>
            </c:spPr>
            <c:extLst xmlns:c16r2="http://schemas.microsoft.com/office/drawing/2015/06/chart">
              <c:ext xmlns:c16="http://schemas.microsoft.com/office/drawing/2014/chart" uri="{C3380CC4-5D6E-409C-BE32-E72D297353CC}">
                <c16:uniqueId val="{0000000B-4A2A-4C83-BE42-D830D694769E}"/>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4A2A-4C83-BE42-D830D694769E}"/>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4A2A-4C83-BE42-D830D694769E}"/>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4A2A-4C83-BE42-D830D694769E}"/>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4A2A-4C83-BE42-D830D694769E}"/>
              </c:ext>
            </c:extLst>
          </c:dPt>
          <c:dLbls>
            <c:dLbl>
              <c:idx val="0"/>
              <c:layout>
                <c:manualLayout>
                  <c:x val="-6.9998604136931389E-2"/>
                  <c:y val="-0.10897704829619925"/>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4A2A-4C83-BE42-D830D694769E}"/>
                </c:ext>
              </c:extLst>
            </c:dLbl>
            <c:dLbl>
              <c:idx val="1"/>
              <c:layout>
                <c:manualLayout>
                  <c:x val="0.14162891211424261"/>
                  <c:y val="7.3080544202413389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4A2A-4C83-BE42-D830D694769E}"/>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4A2A-4C83-BE42-D830D694769E}"/>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4A2A-4C83-BE42-D830D694769E}"/>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4A2A-4C83-BE42-D830D694769E}"/>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4A2A-4C83-BE42-D830D694769E}"/>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4A2A-4C83-BE42-D830D694769E}"/>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4A2A-4C83-BE42-D830D694769E}"/>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4A2A-4C83-BE42-D830D694769E}"/>
                </c:ext>
              </c:extLst>
            </c:dLbl>
            <c:dLbl>
              <c:idx val="9"/>
              <c:layout>
                <c:manualLayout>
                  <c:x val="-0.14997531818282664"/>
                  <c:y val="-9.3755768595347403E-3"/>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4A2A-4C83-BE42-D830D694769E}"/>
                </c:ext>
              </c:extLst>
            </c:dLbl>
            <c:spPr>
              <a:noFill/>
              <a:ln>
                <a:noFill/>
              </a:ln>
              <a:effectLst/>
            </c:spPr>
            <c:txPr>
              <a:bodyPr/>
              <a:lstStyle/>
              <a:p>
                <a:pPr>
                  <a:defRPr sz="160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Sheet1!$J$30:$J$38</c:f>
              <c:numCache>
                <c:formatCode>0.0</c:formatCode>
                <c:ptCount val="9"/>
                <c:pt idx="0" formatCode="General">
                  <c:v>1380.716645530571</c:v>
                </c:pt>
                <c:pt idx="1">
                  <c:v>13607.823864934731</c:v>
                </c:pt>
                <c:pt idx="2">
                  <c:v>3138.2786916847422</c:v>
                </c:pt>
                <c:pt idx="3">
                  <c:v>151.98783306340002</c:v>
                </c:pt>
                <c:pt idx="4">
                  <c:v>100.14750877160712</c:v>
                </c:pt>
                <c:pt idx="5">
                  <c:v>55.167858639270868</c:v>
                </c:pt>
                <c:pt idx="6">
                  <c:v>46.913291675736858</c:v>
                </c:pt>
                <c:pt idx="7">
                  <c:v>1477.2203937479483</c:v>
                </c:pt>
                <c:pt idx="8">
                  <c:v>5.1707534693720003</c:v>
                </c:pt>
              </c:numCache>
            </c:numRef>
          </c:val>
          <c:extLst xmlns:c16r2="http://schemas.microsoft.com/office/drawing/2015/06/chart">
            <c:ext xmlns:c16="http://schemas.microsoft.com/office/drawing/2014/chart" uri="{C3380CC4-5D6E-409C-BE32-E72D297353CC}">
              <c16:uniqueId val="{00000014-4A2A-4C83-BE42-D830D694769E}"/>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5428995175251243E-2"/>
          <c:y val="6.0836347861698781E-2"/>
          <c:w val="0.9077468335434371"/>
          <c:h val="0.83137607094558896"/>
        </c:manualLayout>
      </c:layout>
      <c:barChart>
        <c:barDir val="col"/>
        <c:grouping val="stacked"/>
        <c:varyColors val="0"/>
        <c:ser>
          <c:idx val="0"/>
          <c:order val="0"/>
          <c:tx>
            <c:strRef>
              <c:f>slideBox_Whisker_Seasonal!$A$31</c:f>
              <c:strCache>
                <c:ptCount val="1"/>
                <c:pt idx="0">
                  <c:v>25th pct</c:v>
                </c:pt>
              </c:strCache>
            </c:strRef>
          </c:tx>
          <c:spPr>
            <a:noFill/>
          </c:spPr>
          <c:invertIfNegative val="0"/>
          <c:errBars>
            <c:errBarType val="minus"/>
            <c:errValType val="cust"/>
            <c:noEndCap val="0"/>
            <c:plus>
              <c:numLit>
                <c:formatCode>General</c:formatCode>
                <c:ptCount val="1"/>
                <c:pt idx="0">
                  <c:v>1</c:v>
                </c:pt>
              </c:numLit>
            </c:plus>
            <c:minus>
              <c:numRef>
                <c:f>slideBox_Whisker_Seasonal!$B$34:$Q$34</c:f>
                <c:numCache>
                  <c:formatCode>General</c:formatCode>
                  <c:ptCount val="16"/>
                  <c:pt idx="0">
                    <c:v>3.1131403979475936</c:v>
                  </c:pt>
                  <c:pt idx="1">
                    <c:v>2.7403464605700165</c:v>
                  </c:pt>
                  <c:pt idx="2">
                    <c:v>2.8782448421428151</c:v>
                  </c:pt>
                  <c:pt idx="3">
                    <c:v>3.3303482296281568</c:v>
                  </c:pt>
                  <c:pt idx="4">
                    <c:v>2.1591925026254506</c:v>
                  </c:pt>
                  <c:pt idx="5">
                    <c:v>2.2703414968790865</c:v>
                  </c:pt>
                  <c:pt idx="6">
                    <c:v>2.1976046754010294</c:v>
                  </c:pt>
                  <c:pt idx="7">
                    <c:v>0</c:v>
                  </c:pt>
                  <c:pt idx="8">
                    <c:v>0</c:v>
                  </c:pt>
                  <c:pt idx="9">
                    <c:v>0</c:v>
                  </c:pt>
                  <c:pt idx="10">
                    <c:v>0</c:v>
                  </c:pt>
                  <c:pt idx="11">
                    <c:v>0</c:v>
                  </c:pt>
                  <c:pt idx="12">
                    <c:v>0</c:v>
                  </c:pt>
                  <c:pt idx="13">
                    <c:v>0</c:v>
                  </c:pt>
                  <c:pt idx="14">
                    <c:v>0</c:v>
                  </c:pt>
                  <c:pt idx="15">
                    <c:v>0</c:v>
                  </c:pt>
                </c:numCache>
              </c:numRef>
            </c:minus>
          </c:errBars>
          <c:cat>
            <c:strRef>
              <c:f>slideBox_Whisker_Seasonal!$B$1:$Q$1</c:f>
              <c:strCache>
                <c:ptCount val="7"/>
                <c:pt idx="0">
                  <c:v>Maumee</c:v>
                </c:pt>
                <c:pt idx="1">
                  <c:v>Portage </c:v>
                </c:pt>
                <c:pt idx="2">
                  <c:v>Sandusky</c:v>
                </c:pt>
                <c:pt idx="3">
                  <c:v>Cuyahoga</c:v>
                </c:pt>
                <c:pt idx="4">
                  <c:v>Great Miami</c:v>
                </c:pt>
                <c:pt idx="5">
                  <c:v>Scioto</c:v>
                </c:pt>
                <c:pt idx="6">
                  <c:v>Muskingum</c:v>
                </c:pt>
              </c:strCache>
            </c:strRef>
          </c:cat>
          <c:val>
            <c:numRef>
              <c:f>slideBox_Whisker_Seasonal!$B$31:$H$31</c:f>
              <c:numCache>
                <c:formatCode>0.00</c:formatCode>
                <c:ptCount val="7"/>
                <c:pt idx="0">
                  <c:v>4.4372307195174496</c:v>
                </c:pt>
                <c:pt idx="1">
                  <c:v>3.9980142600602457</c:v>
                </c:pt>
                <c:pt idx="2">
                  <c:v>4.3401094000832394</c:v>
                </c:pt>
                <c:pt idx="3">
                  <c:v>6.6164313184565202</c:v>
                </c:pt>
                <c:pt idx="4">
                  <c:v>4.9675574174695214</c:v>
                </c:pt>
                <c:pt idx="5">
                  <c:v>4.6474921574563748</c:v>
                </c:pt>
                <c:pt idx="6">
                  <c:v>6.1159571944921387</c:v>
                </c:pt>
              </c:numCache>
            </c:numRef>
          </c:val>
          <c:extLst xmlns:c16r2="http://schemas.microsoft.com/office/drawing/2015/06/chart">
            <c:ext xmlns:c16="http://schemas.microsoft.com/office/drawing/2014/chart" uri="{C3380CC4-5D6E-409C-BE32-E72D297353CC}">
              <c16:uniqueId val="{00000000-25F1-4311-BA68-C809EEBCC2AA}"/>
            </c:ext>
          </c:extLst>
        </c:ser>
        <c:ser>
          <c:idx val="1"/>
          <c:order val="1"/>
          <c:tx>
            <c:strRef>
              <c:f>slideBox_Whisker_Seasonal!$A$32</c:f>
              <c:strCache>
                <c:ptCount val="1"/>
                <c:pt idx="0">
                  <c:v>50th pct</c:v>
                </c:pt>
              </c:strCache>
            </c:strRef>
          </c:tx>
          <c:spPr>
            <a:solidFill>
              <a:schemeClr val="tx2">
                <a:lumMod val="40000"/>
                <a:lumOff val="60000"/>
              </a:schemeClr>
            </a:solidFill>
            <a:ln>
              <a:solidFill>
                <a:schemeClr val="tx2">
                  <a:lumMod val="60000"/>
                  <a:lumOff val="40000"/>
                </a:schemeClr>
              </a:solidFill>
            </a:ln>
          </c:spPr>
          <c:invertIfNegative val="0"/>
          <c:cat>
            <c:strRef>
              <c:f>slideBox_Whisker_Seasonal!$B$1:$Q$1</c:f>
              <c:strCache>
                <c:ptCount val="7"/>
                <c:pt idx="0">
                  <c:v>Maumee</c:v>
                </c:pt>
                <c:pt idx="1">
                  <c:v>Portage </c:v>
                </c:pt>
                <c:pt idx="2">
                  <c:v>Sandusky</c:v>
                </c:pt>
                <c:pt idx="3">
                  <c:v>Cuyahoga</c:v>
                </c:pt>
                <c:pt idx="4">
                  <c:v>Great Miami</c:v>
                </c:pt>
                <c:pt idx="5">
                  <c:v>Scioto</c:v>
                </c:pt>
                <c:pt idx="6">
                  <c:v>Muskingum</c:v>
                </c:pt>
              </c:strCache>
            </c:strRef>
          </c:cat>
          <c:val>
            <c:numRef>
              <c:f>slideBox_Whisker_Seasonal!$B$32:$H$32</c:f>
              <c:numCache>
                <c:formatCode>0.00</c:formatCode>
                <c:ptCount val="7"/>
                <c:pt idx="0">
                  <c:v>2.2353575065606517</c:v>
                </c:pt>
                <c:pt idx="1">
                  <c:v>2.017785732215958</c:v>
                </c:pt>
                <c:pt idx="2">
                  <c:v>3.6037190082644628</c:v>
                </c:pt>
                <c:pt idx="3">
                  <c:v>2.9488631980081124</c:v>
                </c:pt>
                <c:pt idx="4">
                  <c:v>2.1246118898680431</c:v>
                </c:pt>
                <c:pt idx="5">
                  <c:v>1.6427914624169855</c:v>
                </c:pt>
                <c:pt idx="6">
                  <c:v>1.6858652297948264</c:v>
                </c:pt>
              </c:numCache>
            </c:numRef>
          </c:val>
          <c:extLst xmlns:c16r2="http://schemas.microsoft.com/office/drawing/2015/06/chart">
            <c:ext xmlns:c16="http://schemas.microsoft.com/office/drawing/2014/chart" uri="{C3380CC4-5D6E-409C-BE32-E72D297353CC}">
              <c16:uniqueId val="{00000001-25F1-4311-BA68-C809EEBCC2AA}"/>
            </c:ext>
          </c:extLst>
        </c:ser>
        <c:ser>
          <c:idx val="2"/>
          <c:order val="2"/>
          <c:tx>
            <c:strRef>
              <c:f>slideBox_Whisker_Seasonal!$A$33</c:f>
              <c:strCache>
                <c:ptCount val="1"/>
                <c:pt idx="0">
                  <c:v>75th pct</c:v>
                </c:pt>
              </c:strCache>
            </c:strRef>
          </c:tx>
          <c:spPr>
            <a:solidFill>
              <a:schemeClr val="tx2">
                <a:lumMod val="60000"/>
                <a:lumOff val="40000"/>
              </a:schemeClr>
            </a:solidFill>
            <a:ln>
              <a:solidFill>
                <a:schemeClr val="tx2">
                  <a:lumMod val="75000"/>
                </a:schemeClr>
              </a:solidFill>
            </a:ln>
          </c:spPr>
          <c:invertIfNegative val="0"/>
          <c:errBars>
            <c:errBarType val="plus"/>
            <c:errValType val="cust"/>
            <c:noEndCap val="0"/>
            <c:plus>
              <c:numRef>
                <c:f>slideBox_Whisker_Seasonal!$B$35:$Q$35</c:f>
                <c:numCache>
                  <c:formatCode>General</c:formatCode>
                  <c:ptCount val="16"/>
                  <c:pt idx="0">
                    <c:v>6.8092221221260409</c:v>
                  </c:pt>
                  <c:pt idx="1">
                    <c:v>10.353490914883757</c:v>
                  </c:pt>
                  <c:pt idx="2">
                    <c:v>6.7555517569415553</c:v>
                  </c:pt>
                  <c:pt idx="3">
                    <c:v>9.5109691163921593</c:v>
                  </c:pt>
                  <c:pt idx="4">
                    <c:v>13.831721154285194</c:v>
                  </c:pt>
                  <c:pt idx="5">
                    <c:v>11.287400237047724</c:v>
                  </c:pt>
                  <c:pt idx="6">
                    <c:v>8.053667230102155</c:v>
                  </c:pt>
                  <c:pt idx="7">
                    <c:v>0</c:v>
                  </c:pt>
                  <c:pt idx="8">
                    <c:v>0</c:v>
                  </c:pt>
                  <c:pt idx="9">
                    <c:v>0</c:v>
                  </c:pt>
                  <c:pt idx="10">
                    <c:v>0</c:v>
                  </c:pt>
                  <c:pt idx="11">
                    <c:v>0</c:v>
                  </c:pt>
                  <c:pt idx="12">
                    <c:v>0</c:v>
                  </c:pt>
                  <c:pt idx="13">
                    <c:v>0</c:v>
                  </c:pt>
                  <c:pt idx="14">
                    <c:v>0</c:v>
                  </c:pt>
                  <c:pt idx="15">
                    <c:v>0</c:v>
                  </c:pt>
                </c:numCache>
              </c:numRef>
            </c:plus>
            <c:minus>
              <c:numLit>
                <c:formatCode>General</c:formatCode>
                <c:ptCount val="1"/>
                <c:pt idx="0">
                  <c:v>1</c:v>
                </c:pt>
              </c:numLit>
            </c:minus>
          </c:errBars>
          <c:cat>
            <c:strRef>
              <c:f>slideBox_Whisker_Seasonal!$B$1:$Q$1</c:f>
              <c:strCache>
                <c:ptCount val="7"/>
                <c:pt idx="0">
                  <c:v>Maumee</c:v>
                </c:pt>
                <c:pt idx="1">
                  <c:v>Portage </c:v>
                </c:pt>
                <c:pt idx="2">
                  <c:v>Sandusky</c:v>
                </c:pt>
                <c:pt idx="3">
                  <c:v>Cuyahoga</c:v>
                </c:pt>
                <c:pt idx="4">
                  <c:v>Great Miami</c:v>
                </c:pt>
                <c:pt idx="5">
                  <c:v>Scioto</c:v>
                </c:pt>
                <c:pt idx="6">
                  <c:v>Muskingum</c:v>
                </c:pt>
              </c:strCache>
            </c:strRef>
          </c:cat>
          <c:val>
            <c:numRef>
              <c:f>slideBox_Whisker_Seasonal!$B$33:$H$33</c:f>
              <c:numCache>
                <c:formatCode>0.00</c:formatCode>
                <c:ptCount val="7"/>
                <c:pt idx="0">
                  <c:v>1.3321804864674327</c:v>
                </c:pt>
                <c:pt idx="1">
                  <c:v>2.1101831022630719</c:v>
                </c:pt>
                <c:pt idx="2">
                  <c:v>2.1980275283905097</c:v>
                </c:pt>
                <c:pt idx="3">
                  <c:v>2.340016306825488</c:v>
                </c:pt>
                <c:pt idx="4">
                  <c:v>2.7795477375462303</c:v>
                </c:pt>
                <c:pt idx="5">
                  <c:v>3.192817872625497</c:v>
                </c:pt>
                <c:pt idx="6">
                  <c:v>0.90349803242983118</c:v>
                </c:pt>
              </c:numCache>
            </c:numRef>
          </c:val>
          <c:extLst xmlns:c16r2="http://schemas.microsoft.com/office/drawing/2015/06/chart">
            <c:ext xmlns:c16="http://schemas.microsoft.com/office/drawing/2014/chart" uri="{C3380CC4-5D6E-409C-BE32-E72D297353CC}">
              <c16:uniqueId val="{00000002-25F1-4311-BA68-C809EEBCC2AA}"/>
            </c:ext>
          </c:extLst>
        </c:ser>
        <c:dLbls>
          <c:showLegendKey val="0"/>
          <c:showVal val="0"/>
          <c:showCatName val="0"/>
          <c:showSerName val="0"/>
          <c:showPercent val="0"/>
          <c:showBubbleSize val="0"/>
        </c:dLbls>
        <c:gapWidth val="150"/>
        <c:overlap val="100"/>
        <c:axId val="176657152"/>
        <c:axId val="176659072"/>
      </c:barChart>
      <c:scatterChart>
        <c:scatterStyle val="lineMarker"/>
        <c:varyColors val="0"/>
        <c:ser>
          <c:idx val="4"/>
          <c:order val="3"/>
          <c:tx>
            <c:v>wy13</c:v>
          </c:tx>
          <c:spPr>
            <a:ln>
              <a:noFill/>
            </a:ln>
          </c:spPr>
          <c:marker>
            <c:symbol val="circle"/>
            <c:size val="7"/>
            <c:spPr>
              <a:solidFill>
                <a:schemeClr val="tx1"/>
              </a:solidFill>
              <a:ln w="25400">
                <a:noFill/>
              </a:ln>
            </c:spPr>
          </c:marker>
          <c:xVal>
            <c:strRef>
              <c:f>slideBox_Whisker_Seasonal!$B$1:$H$1</c:f>
              <c:strCache>
                <c:ptCount val="7"/>
                <c:pt idx="0">
                  <c:v>Maumee</c:v>
                </c:pt>
                <c:pt idx="1">
                  <c:v>Portage </c:v>
                </c:pt>
                <c:pt idx="2">
                  <c:v>Sandusky</c:v>
                </c:pt>
                <c:pt idx="3">
                  <c:v>Cuyahoga</c:v>
                </c:pt>
                <c:pt idx="4">
                  <c:v>Great Miami</c:v>
                </c:pt>
                <c:pt idx="5">
                  <c:v>Scioto</c:v>
                </c:pt>
                <c:pt idx="6">
                  <c:v>Muskingum</c:v>
                </c:pt>
              </c:strCache>
            </c:strRef>
          </c:xVal>
          <c:yVal>
            <c:numRef>
              <c:f>slideBox_Whisker_Seasonal!$B$20:$H$20</c:f>
              <c:numCache>
                <c:formatCode>General</c:formatCode>
                <c:ptCount val="7"/>
                <c:pt idx="0">
                  <c:v>6.6258450511143314</c:v>
                </c:pt>
                <c:pt idx="1">
                  <c:v>6.4718042789835479</c:v>
                </c:pt>
                <c:pt idx="2">
                  <c:v>8.0234258873892621</c:v>
                </c:pt>
                <c:pt idx="3">
                  <c:v>10.036114650426081</c:v>
                </c:pt>
                <c:pt idx="4">
                  <c:v>6.0275055933519024</c:v>
                </c:pt>
                <c:pt idx="5">
                  <c:v>9.8101814574570199</c:v>
                </c:pt>
                <c:pt idx="6">
                  <c:v>8.6938206938941853</c:v>
                </c:pt>
              </c:numCache>
            </c:numRef>
          </c:yVal>
          <c:smooth val="0"/>
          <c:extLst xmlns:c16r2="http://schemas.microsoft.com/office/drawing/2015/06/chart">
            <c:ext xmlns:c16="http://schemas.microsoft.com/office/drawing/2014/chart" uri="{C3380CC4-5D6E-409C-BE32-E72D297353CC}">
              <c16:uniqueId val="{00000003-25F1-4311-BA68-C809EEBCC2AA}"/>
            </c:ext>
          </c:extLst>
        </c:ser>
        <c:ser>
          <c:idx val="5"/>
          <c:order val="4"/>
          <c:tx>
            <c:v>wy14</c:v>
          </c:tx>
          <c:spPr>
            <a:ln>
              <a:noFill/>
            </a:ln>
          </c:spPr>
          <c:marker>
            <c:symbol val="plus"/>
            <c:size val="7"/>
            <c:spPr>
              <a:solidFill>
                <a:schemeClr val="bg1">
                  <a:lumMod val="85000"/>
                </a:schemeClr>
              </a:solidFill>
              <a:ln w="34925">
                <a:solidFill>
                  <a:schemeClr val="tx1"/>
                </a:solidFill>
              </a:ln>
            </c:spPr>
          </c:marker>
          <c:xVal>
            <c:strRef>
              <c:f>slideBox_Whisker_Seasonal!$B$1:$H$1</c:f>
              <c:strCache>
                <c:ptCount val="7"/>
                <c:pt idx="0">
                  <c:v>Maumee</c:v>
                </c:pt>
                <c:pt idx="1">
                  <c:v>Portage </c:v>
                </c:pt>
                <c:pt idx="2">
                  <c:v>Sandusky</c:v>
                </c:pt>
                <c:pt idx="3">
                  <c:v>Cuyahoga</c:v>
                </c:pt>
                <c:pt idx="4">
                  <c:v>Great Miami</c:v>
                </c:pt>
                <c:pt idx="5">
                  <c:v>Scioto</c:v>
                </c:pt>
                <c:pt idx="6">
                  <c:v>Muskingum</c:v>
                </c:pt>
              </c:strCache>
            </c:strRef>
          </c:xVal>
          <c:yVal>
            <c:numRef>
              <c:f>slideBox_Whisker_Seasonal!$B$21:$H$21</c:f>
              <c:numCache>
                <c:formatCode>General</c:formatCode>
                <c:ptCount val="7"/>
                <c:pt idx="0">
                  <c:v>6.7193314010418703</c:v>
                </c:pt>
                <c:pt idx="1">
                  <c:v>4.7913686568316987</c:v>
                </c:pt>
                <c:pt idx="2">
                  <c:v>8.7420774124502074</c:v>
                </c:pt>
                <c:pt idx="3">
                  <c:v>11.460647363437642</c:v>
                </c:pt>
                <c:pt idx="4">
                  <c:v>9.714008492762888</c:v>
                </c:pt>
                <c:pt idx="5">
                  <c:v>9.2572869630192667</c:v>
                </c:pt>
                <c:pt idx="6">
                  <c:v>8.709153710991</c:v>
                </c:pt>
              </c:numCache>
            </c:numRef>
          </c:yVal>
          <c:smooth val="0"/>
          <c:extLst xmlns:c16r2="http://schemas.microsoft.com/office/drawing/2015/06/chart">
            <c:ext xmlns:c16="http://schemas.microsoft.com/office/drawing/2014/chart" uri="{C3380CC4-5D6E-409C-BE32-E72D297353CC}">
              <c16:uniqueId val="{00000004-25F1-4311-BA68-C809EEBCC2AA}"/>
            </c:ext>
          </c:extLst>
        </c:ser>
        <c:dLbls>
          <c:showLegendKey val="0"/>
          <c:showVal val="0"/>
          <c:showCatName val="0"/>
          <c:showSerName val="0"/>
          <c:showPercent val="0"/>
          <c:showBubbleSize val="0"/>
        </c:dLbls>
        <c:axId val="176657152"/>
        <c:axId val="176659072"/>
        <c:extLst xmlns:c16r2="http://schemas.microsoft.com/office/drawing/2015/06/chart">
          <c:ext xmlns:c15="http://schemas.microsoft.com/office/drawing/2012/chart" uri="{02D57815-91ED-43cb-92C2-25804820EDAC}">
            <c15:filteredScatterSeries>
              <c15:ser>
                <c:idx val="3"/>
                <c:order val="3"/>
                <c:tx>
                  <c:v>Average</c:v>
                </c:tx>
                <c:spPr>
                  <a:ln w="28575">
                    <a:noFill/>
                  </a:ln>
                </c:spPr>
                <c:marker>
                  <c:symbol val="diamond"/>
                  <c:size val="10"/>
                  <c:spPr>
                    <a:noFill/>
                    <a:ln w="19050">
                      <a:solidFill>
                        <a:schemeClr val="tx1"/>
                      </a:solidFill>
                    </a:ln>
                  </c:spPr>
                </c:marker>
                <c:yVal>
                  <c:numRef>
                    <c:extLst>
                      <c:ext uri="{02D57815-91ED-43cb-92C2-25804820EDAC}">
                        <c15:formulaRef>
                          <c15:sqref>slideBox_Whisker_Seasonal!$B$23:$E$23</c15:sqref>
                        </c15:formulaRef>
                      </c:ext>
                    </c:extLst>
                    <c:numCache>
                      <c:formatCode>0.00</c:formatCode>
                      <c:ptCount val="4"/>
                      <c:pt idx="0">
                        <c:v>6.6725882260781013</c:v>
                      </c:pt>
                      <c:pt idx="1">
                        <c:v>6.0157999922762038</c:v>
                      </c:pt>
                      <c:pt idx="2">
                        <c:v>7.9438284083477022</c:v>
                      </c:pt>
                      <c:pt idx="3">
                        <c:v>9.5652945164646326</c:v>
                      </c:pt>
                    </c:numCache>
                  </c:numRef>
                </c:yVal>
                <c:smooth val="0"/>
                <c:extLst>
                  <c:ext xmlns:c16="http://schemas.microsoft.com/office/drawing/2014/chart" uri="{C3380CC4-5D6E-409C-BE32-E72D297353CC}">
                    <c16:uniqueId val="{00000005-25F1-4311-BA68-C809EEBCC2AA}"/>
                  </c:ext>
                </c:extLst>
              </c15:ser>
            </c15:filteredScatterSeries>
          </c:ext>
        </c:extLst>
      </c:scatterChart>
      <c:catAx>
        <c:axId val="176657152"/>
        <c:scaling>
          <c:orientation val="minMax"/>
        </c:scaling>
        <c:delete val="0"/>
        <c:axPos val="b"/>
        <c:numFmt formatCode="General" sourceLinked="1"/>
        <c:majorTickMark val="out"/>
        <c:minorTickMark val="none"/>
        <c:tickLblPos val="nextTo"/>
        <c:txPr>
          <a:bodyPr/>
          <a:lstStyle/>
          <a:p>
            <a:pPr>
              <a:defRPr sz="1200">
                <a:latin typeface="Book Antiqua" pitchFamily="18" charset="0"/>
              </a:defRPr>
            </a:pPr>
            <a:endParaRPr lang="en-US"/>
          </a:p>
        </c:txPr>
        <c:crossAx val="176659072"/>
        <c:crosses val="autoZero"/>
        <c:auto val="1"/>
        <c:lblAlgn val="ctr"/>
        <c:lblOffset val="100"/>
        <c:noMultiLvlLbl val="0"/>
      </c:catAx>
      <c:valAx>
        <c:axId val="176659072"/>
        <c:scaling>
          <c:orientation val="minMax"/>
          <c:max val="25"/>
          <c:min val="0"/>
        </c:scaling>
        <c:delete val="0"/>
        <c:axPos val="l"/>
        <c:majorGridlines>
          <c:spPr>
            <a:ln w="19050">
              <a:solidFill>
                <a:schemeClr val="bg1">
                  <a:lumMod val="85000"/>
                </a:schemeClr>
              </a:solidFill>
            </a:ln>
          </c:spPr>
        </c:majorGridlines>
        <c:title>
          <c:tx>
            <c:rich>
              <a:bodyPr rot="-5400000" vert="horz"/>
              <a:lstStyle/>
              <a:p>
                <a:pPr>
                  <a:defRPr sz="1400">
                    <a:latin typeface="Book Antiqua" pitchFamily="18" charset="0"/>
                  </a:defRPr>
                </a:pPr>
                <a:r>
                  <a:rPr lang="en-US" sz="1400">
                    <a:latin typeface="Book Antiqua" pitchFamily="18" charset="0"/>
                  </a:rPr>
                  <a:t>Water</a:t>
                </a:r>
                <a:r>
                  <a:rPr lang="en-US" sz="1400" baseline="0">
                    <a:latin typeface="Book Antiqua" pitchFamily="18" charset="0"/>
                  </a:rPr>
                  <a:t> Yield (in</a:t>
                </a:r>
                <a:r>
                  <a:rPr lang="en-US" sz="1400">
                    <a:latin typeface="Book Antiqua" pitchFamily="18" charset="0"/>
                  </a:rPr>
                  <a:t>)</a:t>
                </a:r>
              </a:p>
            </c:rich>
          </c:tx>
          <c:layout>
            <c:manualLayout>
              <c:xMode val="edge"/>
              <c:yMode val="edge"/>
              <c:x val="5.5951231455692706E-3"/>
              <c:y val="0.39700220696831928"/>
            </c:manualLayout>
          </c:layout>
          <c:overlay val="0"/>
        </c:title>
        <c:numFmt formatCode="0" sourceLinked="0"/>
        <c:majorTickMark val="out"/>
        <c:minorTickMark val="none"/>
        <c:tickLblPos val="nextTo"/>
        <c:txPr>
          <a:bodyPr/>
          <a:lstStyle/>
          <a:p>
            <a:pPr>
              <a:defRPr sz="1200">
                <a:latin typeface="Book Antiqua" pitchFamily="18" charset="0"/>
              </a:defRPr>
            </a:pPr>
            <a:endParaRPr lang="en-US"/>
          </a:p>
        </c:txPr>
        <c:crossAx val="176657152"/>
        <c:crosses val="autoZero"/>
        <c:crossBetween val="between"/>
        <c:majorUnit val="2"/>
      </c:valAx>
      <c:spPr>
        <a:ln>
          <a:solidFill>
            <a:schemeClr val="tx1"/>
          </a:solidFill>
        </a:ln>
      </c:spPr>
    </c:plotArea>
    <c:legend>
      <c:legendPos val="b"/>
      <c:legendEntry>
        <c:idx val="0"/>
        <c:delete val="1"/>
      </c:legendEntry>
      <c:legendEntry>
        <c:idx val="1"/>
        <c:delete val="1"/>
      </c:legendEntry>
      <c:legendEntry>
        <c:idx val="2"/>
        <c:delete val="1"/>
      </c:legendEntry>
      <c:layout>
        <c:manualLayout>
          <c:xMode val="edge"/>
          <c:yMode val="edge"/>
          <c:x val="0.11269065325167689"/>
          <c:y val="0.11781190056479722"/>
          <c:w val="0.20259198502964909"/>
          <c:h val="9.9242083949868803E-2"/>
        </c:manualLayout>
      </c:layout>
      <c:overlay val="0"/>
      <c:spPr>
        <a:solidFill>
          <a:schemeClr val="accent1">
            <a:lumMod val="20000"/>
            <a:lumOff val="80000"/>
          </a:schemeClr>
        </a:solidFill>
        <a:ln>
          <a:noFill/>
        </a:ln>
      </c:spPr>
      <c:txPr>
        <a:bodyPr/>
        <a:lstStyle/>
        <a:p>
          <a:pPr>
            <a:defRPr sz="1400"/>
          </a:pPr>
          <a:endParaRPr lang="en-US"/>
        </a:p>
      </c:txPr>
    </c:legend>
    <c:plotVisOnly val="1"/>
    <c:dispBlanksAs val="gap"/>
    <c:showDLblsOverMax val="0"/>
  </c:chart>
  <c:spPr>
    <a:ln w="25400">
      <a:solidFill>
        <a:schemeClr val="accent1"/>
      </a:solidFill>
    </a:ln>
    <a:effectLst>
      <a:outerShdw blurRad="50800" dist="50800" dir="5400000" algn="ctr" rotWithShape="0">
        <a:schemeClr val="accent2"/>
      </a:outerShdw>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57243397672636"/>
          <c:y val="2.8960764881976287E-2"/>
          <c:w val="0.81434255452581705"/>
          <c:h val="0.71763960741503052"/>
        </c:manualLayout>
      </c:layout>
      <c:barChart>
        <c:barDir val="col"/>
        <c:grouping val="clustered"/>
        <c:varyColors val="0"/>
        <c:ser>
          <c:idx val="5"/>
          <c:order val="0"/>
          <c:tx>
            <c:v>Dummy 1</c:v>
          </c:tx>
          <c:invertIfNegative val="0"/>
          <c:val>
            <c:numRef>
              <c:f>('Stacked Bar'!$C$48,'Stacked Bar'!$E$48,'Stacked Bar'!$G$48,'Stacked Bar'!$I$48,'Stacked Bar'!$K$48,'Stacked Bar'!$M$48,'Stacked Bar'!$O$48,'Stacked Bar'!$Q$48,'Stacked Bar'!$S$48,'Stacked Bar'!$U$48,'Stacked Bar'!$W$48,'Stacked Bar'!$Y$48,'Stacked Bar'!$AA$48,'Stacked Bar'!$AC$48)</c:f>
              <c:numCache>
                <c:formatCode>General</c:formatCode>
                <c:ptCount val="14"/>
                <c:pt idx="12">
                  <c:v>0</c:v>
                </c:pt>
              </c:numCache>
            </c:numRef>
          </c:val>
          <c:extLst xmlns:c16r2="http://schemas.microsoft.com/office/drawing/2015/06/chart">
            <c:ext xmlns:c16="http://schemas.microsoft.com/office/drawing/2014/chart" uri="{C3380CC4-5D6E-409C-BE32-E72D297353CC}">
              <c16:uniqueId val="{00000004-6207-40C3-8721-8FC03676BE2B}"/>
            </c:ext>
          </c:extLst>
        </c:ser>
        <c:ser>
          <c:idx val="6"/>
          <c:order val="1"/>
          <c:tx>
            <c:v>Dummy 2</c:v>
          </c:tx>
          <c:invertIfNegative val="0"/>
          <c:val>
            <c:numRef>
              <c:f>('Stacked Bar'!$C$48,'Stacked Bar'!$E$48,'Stacked Bar'!$G$48)</c:f>
              <c:numCache>
                <c:formatCode>General</c:formatCode>
                <c:ptCount val="3"/>
              </c:numCache>
            </c:numRef>
          </c:val>
          <c:extLst xmlns:c16r2="http://schemas.microsoft.com/office/drawing/2015/06/chart">
            <c:ext xmlns:c16="http://schemas.microsoft.com/office/drawing/2014/chart" uri="{C3380CC4-5D6E-409C-BE32-E72D297353CC}">
              <c16:uniqueId val="{00000005-6207-40C3-8721-8FC03676BE2B}"/>
            </c:ext>
          </c:extLst>
        </c:ser>
        <c:ser>
          <c:idx val="9"/>
          <c:order val="2"/>
          <c:tx>
            <c:v>Dummy 4</c:v>
          </c:tx>
          <c:spPr>
            <a:noFill/>
            <a:ln>
              <a:noFill/>
            </a:ln>
          </c:spPr>
          <c:invertIfNegative val="0"/>
          <c:val>
            <c:numRef>
              <c:f>('Stacked Bar'!$C$46,'Stacked Bar'!$E$46,'Stacked Bar'!$G$46,'Stacked Bar'!$I$46,'Stacked Bar'!$K$46,'Stacked Bar'!$M$46,'Stacked Bar'!$O$46,'Stacked Bar'!$Q$46,'Stacked Bar'!$S$46,'Stacked Bar'!$U$46,'Stacked Bar'!$W$46,'Stacked Bar'!$Y$46,'Stacked Bar'!$AA$46,'Stacked Bar'!$AC$46)</c:f>
              <c:numCache>
                <c:formatCode>0.0%</c:formatCode>
                <c:ptCount val="14"/>
                <c:pt idx="0">
                  <c:v>0.19499689488983177</c:v>
                </c:pt>
                <c:pt idx="1">
                  <c:v>0.21441230045481779</c:v>
                </c:pt>
                <c:pt idx="2">
                  <c:v>0.21808383912738402</c:v>
                </c:pt>
                <c:pt idx="3">
                  <c:v>0.31737076236561607</c:v>
                </c:pt>
                <c:pt idx="4">
                  <c:v>0.422664624190562</c:v>
                </c:pt>
                <c:pt idx="5">
                  <c:v>0.50322301973771522</c:v>
                </c:pt>
                <c:pt idx="6">
                  <c:v>0.40076135139837288</c:v>
                </c:pt>
                <c:pt idx="7">
                  <c:v>0.3411023622790002</c:v>
                </c:pt>
                <c:pt idx="8">
                  <c:v>8.5524620691784271E-3</c:v>
                </c:pt>
                <c:pt idx="9">
                  <c:v>2.2087712587656693E-2</c:v>
                </c:pt>
                <c:pt idx="10">
                  <c:v>9.4533020253546127E-3</c:v>
                </c:pt>
                <c:pt idx="11">
                  <c:v>5.1748521922657442E-2</c:v>
                </c:pt>
                <c:pt idx="12">
                  <c:v>8.44499362501555E-4</c:v>
                </c:pt>
                <c:pt idx="13">
                  <c:v>2.4804577924730587E-3</c:v>
                </c:pt>
              </c:numCache>
            </c:numRef>
          </c:val>
          <c:extLst xmlns:c16r2="http://schemas.microsoft.com/office/drawing/2015/06/chart">
            <c:ext xmlns:c16="http://schemas.microsoft.com/office/drawing/2014/chart" uri="{C3380CC4-5D6E-409C-BE32-E72D297353CC}">
              <c16:uniqueId val="{00000007-6207-40C3-8721-8FC03676BE2B}"/>
            </c:ext>
          </c:extLst>
        </c:ser>
        <c:ser>
          <c:idx val="4"/>
          <c:order val="3"/>
          <c:tx>
            <c:v>NPS Yield</c:v>
          </c:tx>
          <c:spPr>
            <a:solidFill>
              <a:srgbClr val="D9D9D9"/>
            </a:solidFill>
            <a:ln>
              <a:solidFill>
                <a:schemeClr val="bg1">
                  <a:lumMod val="75000"/>
                </a:schemeClr>
              </a:solidFill>
            </a:ln>
          </c:spPr>
          <c:invertIfNegative val="0"/>
          <c:val>
            <c:numRef>
              <c:f>('Stacked Bar'!$C$44,'Stacked Bar'!$E$44,'Stacked Bar'!$G$44,'Stacked Bar'!$I$44,'Stacked Bar'!$K$44,'Stacked Bar'!$M$44,'Stacked Bar'!$O$44,'Stacked Bar'!$Q$44,'Stacked Bar'!$S$44,'Stacked Bar'!$U$44,'Stacked Bar'!$W$44,'Stacked Bar'!$Y$44,'Stacked Bar'!$AA$44,'Stacked Bar'!$AC$44)</c:f>
              <c:numCache>
                <c:formatCode>0.00</c:formatCode>
                <c:ptCount val="14"/>
                <c:pt idx="0">
                  <c:v>1.0458141995331312</c:v>
                </c:pt>
                <c:pt idx="1">
                  <c:v>0.91520880146564809</c:v>
                </c:pt>
                <c:pt idx="2">
                  <c:v>0.83231331008790199</c:v>
                </c:pt>
                <c:pt idx="3">
                  <c:v>1.1079459686497786</c:v>
                </c:pt>
                <c:pt idx="4">
                  <c:v>1.6098686903343691</c:v>
                </c:pt>
                <c:pt idx="5">
                  <c:v>1.3825346220700956</c:v>
                </c:pt>
                <c:pt idx="6">
                  <c:v>0.83961723883228456</c:v>
                </c:pt>
                <c:pt idx="7">
                  <c:v>1.1146729662700616</c:v>
                </c:pt>
                <c:pt idx="8">
                  <c:v>0.62953474206062265</c:v>
                </c:pt>
                <c:pt idx="9">
                  <c:v>1.1223418745712253</c:v>
                </c:pt>
                <c:pt idx="10">
                  <c:v>0.7079720676356982</c:v>
                </c:pt>
                <c:pt idx="11">
                  <c:v>0.85592376104002921</c:v>
                </c:pt>
                <c:pt idx="12">
                  <c:v>0.23918897736233374</c:v>
                </c:pt>
                <c:pt idx="13">
                  <c:v>0.40501096233000627</c:v>
                </c:pt>
              </c:numCache>
            </c:numRef>
          </c:val>
          <c:extLst xmlns:c16r2="http://schemas.microsoft.com/office/drawing/2015/06/chart">
            <c:ext xmlns:c16="http://schemas.microsoft.com/office/drawing/2014/chart" uri="{C3380CC4-5D6E-409C-BE32-E72D297353CC}">
              <c16:uniqueId val="{00000008-6207-40C3-8721-8FC03676BE2B}"/>
            </c:ext>
          </c:extLst>
        </c:ser>
        <c:ser>
          <c:idx val="7"/>
          <c:order val="4"/>
          <c:tx>
            <c:v>Per Capita Yield</c:v>
          </c:tx>
          <c:spPr>
            <a:solidFill>
              <a:srgbClr val="6076B4"/>
            </a:solidFill>
          </c:spPr>
          <c:invertIfNegative val="0"/>
          <c:val>
            <c:numRef>
              <c:f>('Stacked Bar'!$C$45,'Stacked Bar'!$E$45,'Stacked Bar'!$G$45,'Stacked Bar'!$I$45,'Stacked Bar'!$K$45,'Stacked Bar'!$M$45,'Stacked Bar'!$O$45,'Stacked Bar'!$Q$45,'Stacked Bar'!$S$45,'Stacked Bar'!$U$45,'Stacked Bar'!$W$45,'Stacked Bar'!$Y$45,'Stacked Bar'!$AA$45,'Stacked Bar'!$AC$45)</c:f>
              <c:numCache>
                <c:formatCode>0.00</c:formatCode>
                <c:ptCount val="14"/>
                <c:pt idx="0">
                  <c:v>0.61144384824595277</c:v>
                </c:pt>
                <c:pt idx="1">
                  <c:v>0.64277785877664895</c:v>
                </c:pt>
                <c:pt idx="2">
                  <c:v>0.88063076546011232</c:v>
                </c:pt>
                <c:pt idx="3">
                  <c:v>1.0045292859499309</c:v>
                </c:pt>
                <c:pt idx="4">
                  <c:v>0.80014070964223161</c:v>
                </c:pt>
                <c:pt idx="5">
                  <c:v>0.75662598157102467</c:v>
                </c:pt>
                <c:pt idx="6">
                  <c:v>0.28549884339348769</c:v>
                </c:pt>
                <c:pt idx="7">
                  <c:v>0.30725392069616797</c:v>
                </c:pt>
                <c:pt idx="8">
                  <c:v>0.90007262693124468</c:v>
                </c:pt>
                <c:pt idx="9">
                  <c:v>0.86132089934589651</c:v>
                </c:pt>
                <c:pt idx="10">
                  <c:v>0.79250115284141598</c:v>
                </c:pt>
                <c:pt idx="11">
                  <c:v>0.91836440065973379</c:v>
                </c:pt>
                <c:pt idx="12">
                  <c:v>1.208776997137224</c:v>
                </c:pt>
                <c:pt idx="13">
                  <c:v>1.0861030544548862</c:v>
                </c:pt>
              </c:numCache>
            </c:numRef>
          </c:val>
          <c:extLst xmlns:c16r2="http://schemas.microsoft.com/office/drawing/2015/06/chart">
            <c:ext xmlns:c16="http://schemas.microsoft.com/office/drawing/2014/chart" uri="{C3380CC4-5D6E-409C-BE32-E72D297353CC}">
              <c16:uniqueId val="{00000009-6207-40C3-8721-8FC03676BE2B}"/>
            </c:ext>
          </c:extLst>
        </c:ser>
        <c:dLbls>
          <c:showLegendKey val="0"/>
          <c:showVal val="0"/>
          <c:showCatName val="0"/>
          <c:showSerName val="0"/>
          <c:showPercent val="0"/>
          <c:showBubbleSize val="0"/>
        </c:dLbls>
        <c:gapWidth val="150"/>
        <c:overlap val="-60"/>
        <c:axId val="174610304"/>
        <c:axId val="174611840"/>
      </c:barChart>
      <c:catAx>
        <c:axId val="174610304"/>
        <c:scaling>
          <c:orientation val="minMax"/>
        </c:scaling>
        <c:delete val="0"/>
        <c:axPos val="b"/>
        <c:numFmt formatCode="General" sourceLinked="0"/>
        <c:majorTickMark val="out"/>
        <c:minorTickMark val="none"/>
        <c:tickLblPos val="nextTo"/>
        <c:txPr>
          <a:bodyPr/>
          <a:lstStyle/>
          <a:p>
            <a:pPr>
              <a:defRPr sz="1400"/>
            </a:pPr>
            <a:endParaRPr lang="en-US"/>
          </a:p>
        </c:txPr>
        <c:crossAx val="174611840"/>
        <c:crosses val="autoZero"/>
        <c:auto val="1"/>
        <c:lblAlgn val="ctr"/>
        <c:lblOffset val="100"/>
        <c:noMultiLvlLbl val="0"/>
      </c:catAx>
      <c:valAx>
        <c:axId val="174611840"/>
        <c:scaling>
          <c:orientation val="minMax"/>
          <c:max val="2"/>
        </c:scaling>
        <c:delete val="0"/>
        <c:axPos val="l"/>
        <c:majorGridlines/>
        <c:title>
          <c:tx>
            <c:rich>
              <a:bodyPr rot="-5400000" vert="horz"/>
              <a:lstStyle/>
              <a:p>
                <a:pPr>
                  <a:defRPr sz="1600"/>
                </a:pPr>
                <a:r>
                  <a:rPr lang="en-US" sz="1600" dirty="0"/>
                  <a:t>Yield (</a:t>
                </a:r>
                <a:r>
                  <a:rPr lang="en-US" sz="1600" dirty="0" err="1"/>
                  <a:t>lb</a:t>
                </a:r>
                <a:r>
                  <a:rPr lang="en-US" sz="1600" dirty="0"/>
                  <a:t>/ac</a:t>
                </a:r>
                <a:r>
                  <a:rPr lang="en-US" sz="1600" baseline="0" dirty="0"/>
                  <a:t> or </a:t>
                </a:r>
                <a:r>
                  <a:rPr lang="en-US" sz="1600" baseline="0" dirty="0" err="1"/>
                  <a:t>lb</a:t>
                </a:r>
                <a:r>
                  <a:rPr lang="en-US" sz="1600" baseline="0" dirty="0"/>
                  <a:t>/person)</a:t>
                </a:r>
                <a:endParaRPr lang="en-US" sz="1600" dirty="0"/>
              </a:p>
            </c:rich>
          </c:tx>
          <c:layout>
            <c:manualLayout>
              <c:xMode val="edge"/>
              <c:yMode val="edge"/>
              <c:x val="1.0469305274893736E-2"/>
              <c:y val="0.17668679390111286"/>
            </c:manualLayout>
          </c:layout>
          <c:overlay val="0"/>
        </c:title>
        <c:numFmt formatCode="#,##0.0" sourceLinked="0"/>
        <c:majorTickMark val="out"/>
        <c:minorTickMark val="none"/>
        <c:tickLblPos val="nextTo"/>
        <c:txPr>
          <a:bodyPr/>
          <a:lstStyle/>
          <a:p>
            <a:pPr>
              <a:defRPr sz="1400"/>
            </a:pPr>
            <a:endParaRPr lang="en-US"/>
          </a:p>
        </c:txPr>
        <c:crossAx val="174610304"/>
        <c:crosses val="autoZero"/>
        <c:crossBetween val="between"/>
      </c:valAx>
    </c:plotArea>
    <c:legend>
      <c:legendPos val="r"/>
      <c:legendEntry>
        <c:idx val="0"/>
        <c:delete val="1"/>
      </c:legendEntry>
      <c:legendEntry>
        <c:idx val="1"/>
        <c:delete val="1"/>
      </c:legendEntry>
      <c:legendEntry>
        <c:idx val="2"/>
        <c:delete val="1"/>
      </c:legendEntry>
      <c:layout>
        <c:manualLayout>
          <c:xMode val="edge"/>
          <c:yMode val="edge"/>
          <c:x val="0.68867605044944613"/>
          <c:y val="4.6535438587228563E-2"/>
          <c:w val="0.18230332381018743"/>
          <c:h val="0.10817757317740564"/>
        </c:manualLayout>
      </c:layout>
      <c:overlay val="0"/>
      <c:spPr>
        <a:solidFill>
          <a:schemeClr val="bg1"/>
        </a:solidFill>
        <a:ln>
          <a:solidFill>
            <a:schemeClr val="tx1"/>
          </a:solidFill>
        </a:ln>
      </c:spPr>
      <c:txPr>
        <a:bodyPr/>
        <a:lstStyle/>
        <a:p>
          <a:pPr>
            <a:defRPr sz="1400"/>
          </a:pPr>
          <a:endParaRPr lang="en-US"/>
        </a:p>
      </c:txPr>
    </c:legend>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843170839079258"/>
          <c:y val="2.8960764881976287E-2"/>
          <c:w val="0.78996268030677386"/>
          <c:h val="0.79648906936070685"/>
        </c:manualLayout>
      </c:layout>
      <c:barChart>
        <c:barDir val="col"/>
        <c:grouping val="stacked"/>
        <c:varyColors val="0"/>
        <c:ser>
          <c:idx val="2"/>
          <c:order val="0"/>
          <c:tx>
            <c:strRef>
              <c:f>'Stacked Bar'!$B$39</c:f>
              <c:strCache>
                <c:ptCount val="1"/>
                <c:pt idx="0">
                  <c:v>NPS upst Pour Point</c:v>
                </c:pt>
              </c:strCache>
            </c:strRef>
          </c:tx>
          <c:spPr>
            <a:solidFill>
              <a:srgbClr val="8B2D2D"/>
            </a:solidFill>
          </c:spPr>
          <c:invertIfNegative val="0"/>
          <c:cat>
            <c:strRef>
              <c:f>('Stacked Bar'!$C$5,'Stacked Bar'!$E$5,'Stacked Bar'!$G$5,'Stacked Bar'!$I$5,'Stacked Bar'!$K$5,'Stacked Bar'!$M$5,'Stacked Bar'!$O$5,'Stacked Bar'!$Q$5,'Stacked Bar'!$S$5,'Stacked Bar'!$U$5,'Stacked Bar'!$W$5,'Stacked Bar'!$Y$5,'Stacked Bar'!$AA$5,'Stacked Bar'!$AC$5)</c:f>
              <c:strCache>
                <c:ptCount val="14"/>
                <c:pt idx="0">
                  <c:v>wy13</c:v>
                </c:pt>
                <c:pt idx="1">
                  <c:v>wy14</c:v>
                </c:pt>
                <c:pt idx="2">
                  <c:v>wy13</c:v>
                </c:pt>
                <c:pt idx="3">
                  <c:v>wy14</c:v>
                </c:pt>
                <c:pt idx="4">
                  <c:v>wy13</c:v>
                </c:pt>
                <c:pt idx="5">
                  <c:v>wy14</c:v>
                </c:pt>
                <c:pt idx="6">
                  <c:v>wy13</c:v>
                </c:pt>
                <c:pt idx="7">
                  <c:v>wy14</c:v>
                </c:pt>
                <c:pt idx="8">
                  <c:v>wy13</c:v>
                </c:pt>
                <c:pt idx="9">
                  <c:v>wy14</c:v>
                </c:pt>
                <c:pt idx="10">
                  <c:v>wy13</c:v>
                </c:pt>
                <c:pt idx="11">
                  <c:v>wy14</c:v>
                </c:pt>
                <c:pt idx="12">
                  <c:v>wy13</c:v>
                </c:pt>
                <c:pt idx="13">
                  <c:v>wy14</c:v>
                </c:pt>
              </c:strCache>
            </c:strRef>
          </c:cat>
          <c:val>
            <c:numRef>
              <c:f>('Stacked Bar'!$D$39,'Stacked Bar'!$F$39,'Stacked Bar'!$H$39,'Stacked Bar'!$J$39,'Stacked Bar'!$L$39,'Stacked Bar'!$N$39,'Stacked Bar'!$P$39,'Stacked Bar'!$R$39,'Stacked Bar'!$T$39,'Stacked Bar'!$V$39,'Stacked Bar'!$X$39,'Stacked Bar'!$Z$39,'Stacked Bar'!$AB$39,'Stacked Bar'!$AD$39)</c:f>
              <c:numCache>
                <c:formatCode>0.0</c:formatCode>
                <c:ptCount val="14"/>
                <c:pt idx="0">
                  <c:v>37207.000120506396</c:v>
                </c:pt>
                <c:pt idx="1">
                  <c:v>31304.893948944595</c:v>
                </c:pt>
                <c:pt idx="2">
                  <c:v>2545.7469824185719</c:v>
                </c:pt>
                <c:pt idx="3">
                  <c:v>1919.5340437569757</c:v>
                </c:pt>
                <c:pt idx="4">
                  <c:v>9573.7114393353131</c:v>
                </c:pt>
                <c:pt idx="5">
                  <c:v>6897.4529700016901</c:v>
                </c:pt>
                <c:pt idx="6">
                  <c:v>1712.0568887895138</c:v>
                </c:pt>
                <c:pt idx="7">
                  <c:v>1910.0471683262799</c:v>
                </c:pt>
                <c:pt idx="8">
                  <c:v>10406.140384811519</c:v>
                </c:pt>
                <c:pt idx="9">
                  <c:v>11751.748248144602</c:v>
                </c:pt>
                <c:pt idx="10">
                  <c:v>10969.726191273065</c:v>
                </c:pt>
                <c:pt idx="11">
                  <c:v>13655.287181926627</c:v>
                </c:pt>
                <c:pt idx="12">
                  <c:v>12544.838762344812</c:v>
                </c:pt>
                <c:pt idx="13">
                  <c:v>15741.328353247854</c:v>
                </c:pt>
              </c:numCache>
            </c:numRef>
          </c:val>
          <c:extLst xmlns:c16r2="http://schemas.microsoft.com/office/drawing/2015/06/chart">
            <c:ext xmlns:c16="http://schemas.microsoft.com/office/drawing/2014/chart" uri="{C3380CC4-5D6E-409C-BE32-E72D297353CC}">
              <c16:uniqueId val="{00000000-E2E1-4026-818B-6343F927B30D}"/>
            </c:ext>
          </c:extLst>
        </c:ser>
        <c:ser>
          <c:idx val="3"/>
          <c:order val="1"/>
          <c:tx>
            <c:strRef>
              <c:f>'Stacked Bar'!$B$40</c:f>
              <c:strCache>
                <c:ptCount val="1"/>
                <c:pt idx="0">
                  <c:v>NPS dst Pour Point</c:v>
                </c:pt>
              </c:strCache>
            </c:strRef>
          </c:tx>
          <c:spPr>
            <a:solidFill>
              <a:srgbClr val="C54B4B"/>
            </a:solidFill>
          </c:spPr>
          <c:invertIfNegative val="0"/>
          <c:cat>
            <c:strRef>
              <c:f>('Stacked Bar'!$C$5,'Stacked Bar'!$E$5,'Stacked Bar'!$G$5,'Stacked Bar'!$I$5,'Stacked Bar'!$K$5,'Stacked Bar'!$M$5,'Stacked Bar'!$O$5,'Stacked Bar'!$Q$5,'Stacked Bar'!$S$5,'Stacked Bar'!$U$5,'Stacked Bar'!$W$5,'Stacked Bar'!$Y$5,'Stacked Bar'!$AA$5,'Stacked Bar'!$AC$5)</c:f>
              <c:strCache>
                <c:ptCount val="14"/>
                <c:pt idx="0">
                  <c:v>wy13</c:v>
                </c:pt>
                <c:pt idx="1">
                  <c:v>wy14</c:v>
                </c:pt>
                <c:pt idx="2">
                  <c:v>wy13</c:v>
                </c:pt>
                <c:pt idx="3">
                  <c:v>wy14</c:v>
                </c:pt>
                <c:pt idx="4">
                  <c:v>wy13</c:v>
                </c:pt>
                <c:pt idx="5">
                  <c:v>wy14</c:v>
                </c:pt>
                <c:pt idx="6">
                  <c:v>wy13</c:v>
                </c:pt>
                <c:pt idx="7">
                  <c:v>wy14</c:v>
                </c:pt>
                <c:pt idx="8">
                  <c:v>wy13</c:v>
                </c:pt>
                <c:pt idx="9">
                  <c:v>wy14</c:v>
                </c:pt>
                <c:pt idx="10">
                  <c:v>wy13</c:v>
                </c:pt>
                <c:pt idx="11">
                  <c:v>wy14</c:v>
                </c:pt>
                <c:pt idx="12">
                  <c:v>wy13</c:v>
                </c:pt>
                <c:pt idx="13">
                  <c:v>wy14</c:v>
                </c:pt>
              </c:strCache>
            </c:strRef>
          </c:cat>
          <c:val>
            <c:numRef>
              <c:f>('Stacked Bar'!$D$40,'Stacked Bar'!$F$40,'Stacked Bar'!$H$40,'Stacked Bar'!$J$40,'Stacked Bar'!$L$40,'Stacked Bar'!$N$40,'Stacked Bar'!$P$40,'Stacked Bar'!$R$40,'Stacked Bar'!$T$40,'Stacked Bar'!$V$40,'Stacked Bar'!$X$40,'Stacked Bar'!$Z$40,'Stacked Bar'!$AB$40,'Stacked Bar'!$AD$40)</c:f>
              <c:numCache>
                <c:formatCode>0.0</c:formatCode>
                <c:ptCount val="14"/>
                <c:pt idx="0">
                  <c:v>1600.2652659450594</c:v>
                </c:pt>
                <c:pt idx="1">
                  <c:v>1346.4169182771482</c:v>
                </c:pt>
                <c:pt idx="2">
                  <c:v>941.83684258723747</c:v>
                </c:pt>
                <c:pt idx="3">
                  <c:v>710.16008091000811</c:v>
                </c:pt>
                <c:pt idx="4">
                  <c:v>1309.1483597711369</c:v>
                </c:pt>
                <c:pt idx="5">
                  <c:v>943.1858584305935</c:v>
                </c:pt>
                <c:pt idx="6">
                  <c:v>257.45881492202057</c:v>
                </c:pt>
                <c:pt idx="7">
                  <c:v>287.23255846371802</c:v>
                </c:pt>
                <c:pt idx="8">
                  <c:v>4506.1544299112684</c:v>
                </c:pt>
                <c:pt idx="9">
                  <c:v>5088.8408640796888</c:v>
                </c:pt>
                <c:pt idx="10">
                  <c:v>7590.5295665190706</c:v>
                </c:pt>
                <c:pt idx="11">
                  <c:v>9448.8102334023715</c:v>
                </c:pt>
                <c:pt idx="12">
                  <c:v>1062.9851025899188</c:v>
                </c:pt>
                <c:pt idx="13">
                  <c:v>1333.8391868937156</c:v>
                </c:pt>
              </c:numCache>
            </c:numRef>
          </c:val>
          <c:extLst xmlns:c16r2="http://schemas.microsoft.com/office/drawing/2015/06/chart">
            <c:ext xmlns:c16="http://schemas.microsoft.com/office/drawing/2014/chart" uri="{C3380CC4-5D6E-409C-BE32-E72D297353CC}">
              <c16:uniqueId val="{00000001-E2E1-4026-818B-6343F927B30D}"/>
            </c:ext>
          </c:extLst>
        </c:ser>
        <c:ser>
          <c:idx val="1"/>
          <c:order val="2"/>
          <c:tx>
            <c:strRef>
              <c:f>'Stacked Bar'!$B$36</c:f>
              <c:strCache>
                <c:ptCount val="1"/>
                <c:pt idx="0">
                  <c:v>Total NPDES</c:v>
                </c:pt>
              </c:strCache>
            </c:strRef>
          </c:tx>
          <c:spPr>
            <a:solidFill>
              <a:srgbClr val="35978F"/>
            </a:solidFill>
          </c:spPr>
          <c:invertIfNegative val="0"/>
          <c:cat>
            <c:strRef>
              <c:f>('Stacked Bar'!$C$5,'Stacked Bar'!$E$5,'Stacked Bar'!$G$5,'Stacked Bar'!$I$5,'Stacked Bar'!$K$5,'Stacked Bar'!$M$5,'Stacked Bar'!$O$5,'Stacked Bar'!$Q$5,'Stacked Bar'!$S$5,'Stacked Bar'!$U$5,'Stacked Bar'!$W$5,'Stacked Bar'!$Y$5,'Stacked Bar'!$AA$5,'Stacked Bar'!$AC$5)</c:f>
              <c:strCache>
                <c:ptCount val="14"/>
                <c:pt idx="0">
                  <c:v>wy13</c:v>
                </c:pt>
                <c:pt idx="1">
                  <c:v>wy14</c:v>
                </c:pt>
                <c:pt idx="2">
                  <c:v>wy13</c:v>
                </c:pt>
                <c:pt idx="3">
                  <c:v>wy14</c:v>
                </c:pt>
                <c:pt idx="4">
                  <c:v>wy13</c:v>
                </c:pt>
                <c:pt idx="5">
                  <c:v>wy14</c:v>
                </c:pt>
                <c:pt idx="6">
                  <c:v>wy13</c:v>
                </c:pt>
                <c:pt idx="7">
                  <c:v>wy14</c:v>
                </c:pt>
                <c:pt idx="8">
                  <c:v>wy13</c:v>
                </c:pt>
                <c:pt idx="9">
                  <c:v>wy14</c:v>
                </c:pt>
                <c:pt idx="10">
                  <c:v>wy13</c:v>
                </c:pt>
                <c:pt idx="11">
                  <c:v>wy14</c:v>
                </c:pt>
                <c:pt idx="12">
                  <c:v>wy13</c:v>
                </c:pt>
                <c:pt idx="13">
                  <c:v>wy14</c:v>
                </c:pt>
              </c:strCache>
            </c:strRef>
          </c:cat>
          <c:val>
            <c:numRef>
              <c:f>('Stacked Bar'!$D$36,'Stacked Bar'!$F$36,'Stacked Bar'!$H$36,'Stacked Bar'!$J$36,'Stacked Bar'!$L$36,'Stacked Bar'!$N$36,'Stacked Bar'!$P$36,'Stacked Bar'!$R$36,'Stacked Bar'!$T$36,'Stacked Bar'!$V$36,'Stacked Bar'!$X$36,'Stacked Bar'!$Z$36,'Stacked Bar'!$AB$36,'Stacked Bar'!$AD$36)</c:f>
              <c:numCache>
                <c:formatCode>0.0</c:formatCode>
                <c:ptCount val="14"/>
                <c:pt idx="0">
                  <c:v>4283.8386722800287</c:v>
                </c:pt>
                <c:pt idx="1">
                  <c:v>4594.2848471473826</c:v>
                </c:pt>
                <c:pt idx="2">
                  <c:v>319.68448931241107</c:v>
                </c:pt>
                <c:pt idx="3">
                  <c:v>363.99536020360085</c:v>
                </c:pt>
                <c:pt idx="4">
                  <c:v>379.11133382533632</c:v>
                </c:pt>
                <c:pt idx="5">
                  <c:v>369.9573232532415</c:v>
                </c:pt>
                <c:pt idx="6">
                  <c:v>3842.4737545006901</c:v>
                </c:pt>
                <c:pt idx="7">
                  <c:v>3422.9976842865244</c:v>
                </c:pt>
                <c:pt idx="8">
                  <c:v>3143.2346061370795</c:v>
                </c:pt>
                <c:pt idx="9">
                  <c:v>3382.1769114489775</c:v>
                </c:pt>
                <c:pt idx="10">
                  <c:v>3599.914033759399</c:v>
                </c:pt>
                <c:pt idx="11">
                  <c:v>4084.6959893306407</c:v>
                </c:pt>
                <c:pt idx="12">
                  <c:v>4974.8863310520774</c:v>
                </c:pt>
                <c:pt idx="13">
                  <c:v>4999.6368511828896</c:v>
                </c:pt>
              </c:numCache>
            </c:numRef>
          </c:val>
          <c:extLst xmlns:c16r2="http://schemas.microsoft.com/office/drawing/2015/06/chart">
            <c:ext xmlns:c16="http://schemas.microsoft.com/office/drawing/2014/chart" uri="{C3380CC4-5D6E-409C-BE32-E72D297353CC}">
              <c16:uniqueId val="{00000002-E2E1-4026-818B-6343F927B30D}"/>
            </c:ext>
          </c:extLst>
        </c:ser>
        <c:ser>
          <c:idx val="0"/>
          <c:order val="3"/>
          <c:tx>
            <c:strRef>
              <c:f>'Stacked Bar'!$B$34</c:f>
              <c:strCache>
                <c:ptCount val="1"/>
                <c:pt idx="0">
                  <c:v>HSTS</c:v>
                </c:pt>
              </c:strCache>
            </c:strRef>
          </c:tx>
          <c:spPr>
            <a:solidFill>
              <a:srgbClr val="003C30"/>
            </a:solidFill>
          </c:spPr>
          <c:invertIfNegative val="0"/>
          <c:cat>
            <c:strRef>
              <c:f>('Stacked Bar'!$C$5,'Stacked Bar'!$E$5,'Stacked Bar'!$G$5,'Stacked Bar'!$I$5,'Stacked Bar'!$K$5,'Stacked Bar'!$M$5,'Stacked Bar'!$O$5,'Stacked Bar'!$Q$5,'Stacked Bar'!$S$5,'Stacked Bar'!$U$5,'Stacked Bar'!$W$5,'Stacked Bar'!$Y$5,'Stacked Bar'!$AA$5,'Stacked Bar'!$AC$5)</c:f>
              <c:strCache>
                <c:ptCount val="14"/>
                <c:pt idx="0">
                  <c:v>wy13</c:v>
                </c:pt>
                <c:pt idx="1">
                  <c:v>wy14</c:v>
                </c:pt>
                <c:pt idx="2">
                  <c:v>wy13</c:v>
                </c:pt>
                <c:pt idx="3">
                  <c:v>wy14</c:v>
                </c:pt>
                <c:pt idx="4">
                  <c:v>wy13</c:v>
                </c:pt>
                <c:pt idx="5">
                  <c:v>wy14</c:v>
                </c:pt>
                <c:pt idx="6">
                  <c:v>wy13</c:v>
                </c:pt>
                <c:pt idx="7">
                  <c:v>wy14</c:v>
                </c:pt>
                <c:pt idx="8">
                  <c:v>wy13</c:v>
                </c:pt>
                <c:pt idx="9">
                  <c:v>wy14</c:v>
                </c:pt>
                <c:pt idx="10">
                  <c:v>wy13</c:v>
                </c:pt>
                <c:pt idx="11">
                  <c:v>wy14</c:v>
                </c:pt>
                <c:pt idx="12">
                  <c:v>wy13</c:v>
                </c:pt>
                <c:pt idx="13">
                  <c:v>wy14</c:v>
                </c:pt>
              </c:strCache>
            </c:strRef>
          </c:cat>
          <c:val>
            <c:numRef>
              <c:f>('Stacked Bar'!$D$34,'Stacked Bar'!$F$34,'Stacked Bar'!$H$34,'Stacked Bar'!$J$34,'Stacked Bar'!$L$34,'Stacked Bar'!$N$34,'Stacked Bar'!$P$34,'Stacked Bar'!$R$34,'Stacked Bar'!$T$34,'Stacked Bar'!$V$34,'Stacked Bar'!$X$34,'Stacked Bar'!$Z$34,'Stacked Bar'!$AB$34,'Stacked Bar'!$AD$34)</c:f>
              <c:numCache>
                <c:formatCode>0.0</c:formatCode>
                <c:ptCount val="14"/>
                <c:pt idx="0">
                  <c:v>607.20000000000005</c:v>
                </c:pt>
                <c:pt idx="1">
                  <c:v>607.20000000000005</c:v>
                </c:pt>
                <c:pt idx="2">
                  <c:v>74.470053655722495</c:v>
                </c:pt>
                <c:pt idx="3">
                  <c:v>74.470053655722495</c:v>
                </c:pt>
                <c:pt idx="4">
                  <c:v>145.45400121068454</c:v>
                </c:pt>
                <c:pt idx="5">
                  <c:v>145.45400121068454</c:v>
                </c:pt>
                <c:pt idx="6">
                  <c:v>351.15046821145694</c:v>
                </c:pt>
                <c:pt idx="7">
                  <c:v>351.15046821145694</c:v>
                </c:pt>
                <c:pt idx="8">
                  <c:v>582</c:v>
                </c:pt>
                <c:pt idx="9">
                  <c:v>582</c:v>
                </c:pt>
                <c:pt idx="10">
                  <c:v>782.47043554773859</c:v>
                </c:pt>
                <c:pt idx="11">
                  <c:v>782.47043554773859</c:v>
                </c:pt>
                <c:pt idx="12">
                  <c:v>1380.716645530571</c:v>
                </c:pt>
                <c:pt idx="13">
                  <c:v>1380.716645530571</c:v>
                </c:pt>
              </c:numCache>
            </c:numRef>
          </c:val>
          <c:extLst xmlns:c16r2="http://schemas.microsoft.com/office/drawing/2015/06/chart">
            <c:ext xmlns:c16="http://schemas.microsoft.com/office/drawing/2014/chart" uri="{C3380CC4-5D6E-409C-BE32-E72D297353CC}">
              <c16:uniqueId val="{00000003-E2E1-4026-818B-6343F927B30D}"/>
            </c:ext>
          </c:extLst>
        </c:ser>
        <c:dLbls>
          <c:showLegendKey val="0"/>
          <c:showVal val="0"/>
          <c:showCatName val="0"/>
          <c:showSerName val="0"/>
          <c:showPercent val="0"/>
          <c:showBubbleSize val="0"/>
        </c:dLbls>
        <c:gapWidth val="289"/>
        <c:overlap val="100"/>
        <c:axId val="174762240"/>
        <c:axId val="174776320"/>
      </c:barChart>
      <c:barChart>
        <c:barDir val="col"/>
        <c:grouping val="clustered"/>
        <c:varyColors val="0"/>
        <c:ser>
          <c:idx val="5"/>
          <c:order val="4"/>
          <c:tx>
            <c:v>Dummy 1</c:v>
          </c:tx>
          <c:invertIfNegative val="0"/>
          <c:val>
            <c:numRef>
              <c:f>('Stacked Bar'!$C$48,'Stacked Bar'!$E$48,'Stacked Bar'!$G$48,'Stacked Bar'!$I$48,'Stacked Bar'!$K$48,'Stacked Bar'!$M$48,'Stacked Bar'!$O$48,'Stacked Bar'!$Q$48,'Stacked Bar'!$S$48,'Stacked Bar'!$U$48,'Stacked Bar'!$W$48,'Stacked Bar'!$Y$48,'Stacked Bar'!$AA$48,'Stacked Bar'!$AC$48)</c:f>
              <c:numCache>
                <c:formatCode>General</c:formatCode>
                <c:ptCount val="14"/>
                <c:pt idx="12">
                  <c:v>0</c:v>
                </c:pt>
              </c:numCache>
            </c:numRef>
          </c:val>
          <c:extLst xmlns:c16r2="http://schemas.microsoft.com/office/drawing/2015/06/chart">
            <c:ext xmlns:c16="http://schemas.microsoft.com/office/drawing/2014/chart" uri="{C3380CC4-5D6E-409C-BE32-E72D297353CC}">
              <c16:uniqueId val="{00000004-E2E1-4026-818B-6343F927B30D}"/>
            </c:ext>
          </c:extLst>
        </c:ser>
        <c:ser>
          <c:idx val="6"/>
          <c:order val="5"/>
          <c:tx>
            <c:v>Dummy 2</c:v>
          </c:tx>
          <c:invertIfNegative val="0"/>
          <c:val>
            <c:numRef>
              <c:f>('Stacked Bar'!$C$48,'Stacked Bar'!$E$48,'Stacked Bar'!$G$48)</c:f>
              <c:numCache>
                <c:formatCode>General</c:formatCode>
                <c:ptCount val="3"/>
              </c:numCache>
            </c:numRef>
          </c:val>
          <c:extLst xmlns:c16r2="http://schemas.microsoft.com/office/drawing/2015/06/chart">
            <c:ext xmlns:c16="http://schemas.microsoft.com/office/drawing/2014/chart" uri="{C3380CC4-5D6E-409C-BE32-E72D297353CC}">
              <c16:uniqueId val="{00000005-E2E1-4026-818B-6343F927B30D}"/>
            </c:ext>
          </c:extLst>
        </c:ser>
        <c:ser>
          <c:idx val="8"/>
          <c:order val="6"/>
          <c:tx>
            <c:v>Dummy 3</c:v>
          </c:tx>
          <c:spPr>
            <a:noFill/>
            <a:ln>
              <a:noFill/>
            </a:ln>
          </c:spPr>
          <c:invertIfNegative val="0"/>
          <c:val>
            <c:numRef>
              <c:f>('Stacked Bar'!$D$46,'Stacked Bar'!$F$46,'Stacked Bar'!$H$46,'Stacked Bar'!$J$46,'Stacked Bar'!$L$46,'Stacked Bar'!$N$46)</c:f>
              <c:numCache>
                <c:formatCode>0.0%</c:formatCode>
                <c:ptCount val="6"/>
                <c:pt idx="0">
                  <c:v>0.30422699125766262</c:v>
                </c:pt>
                <c:pt idx="1">
                  <c:v>0.31927803748320238</c:v>
                </c:pt>
                <c:pt idx="2">
                  <c:v>0.12063768926402754</c:v>
                </c:pt>
                <c:pt idx="3">
                  <c:v>0.18244078443542497</c:v>
                </c:pt>
                <c:pt idx="4">
                  <c:v>0.32681692406770152</c:v>
                </c:pt>
                <c:pt idx="5">
                  <c:v>0.36760996864199363</c:v>
                </c:pt>
              </c:numCache>
            </c:numRef>
          </c:val>
          <c:extLst xmlns:c16r2="http://schemas.microsoft.com/office/drawing/2015/06/chart">
            <c:ext xmlns:c16="http://schemas.microsoft.com/office/drawing/2014/chart" uri="{C3380CC4-5D6E-409C-BE32-E72D297353CC}">
              <c16:uniqueId val="{00000006-E2E1-4026-818B-6343F927B30D}"/>
            </c:ext>
          </c:extLst>
        </c:ser>
        <c:ser>
          <c:idx val="9"/>
          <c:order val="7"/>
          <c:tx>
            <c:v>Dummy 4</c:v>
          </c:tx>
          <c:spPr>
            <a:noFill/>
            <a:ln>
              <a:noFill/>
            </a:ln>
          </c:spPr>
          <c:invertIfNegative val="0"/>
          <c:val>
            <c:numRef>
              <c:f>('Stacked Bar'!$D$46,'Stacked Bar'!$F$46,'Stacked Bar'!$H$46,'Stacked Bar'!$J$46,'Stacked Bar'!$L$46,'Stacked Bar'!$N$46,'Stacked Bar'!$P$46,'Stacked Bar'!$R$46,'Stacked Bar'!$T$46,'Stacked Bar'!$V$46,'Stacked Bar'!$X$46,'Stacked Bar'!$Z$46,'Stacked Bar'!$AB$46,'Stacked Bar'!$AD$46)</c:f>
              <c:numCache>
                <c:formatCode>0.0%</c:formatCode>
                <c:ptCount val="14"/>
                <c:pt idx="0">
                  <c:v>0.30422699125766262</c:v>
                </c:pt>
                <c:pt idx="1">
                  <c:v>0.31927803748320238</c:v>
                </c:pt>
                <c:pt idx="2">
                  <c:v>0.12063768926402754</c:v>
                </c:pt>
                <c:pt idx="3">
                  <c:v>0.18244078443542497</c:v>
                </c:pt>
                <c:pt idx="4">
                  <c:v>0.32681692406770152</c:v>
                </c:pt>
                <c:pt idx="5">
                  <c:v>0.36760996864199363</c:v>
                </c:pt>
                <c:pt idx="6">
                  <c:v>9.0102434518329944E-2</c:v>
                </c:pt>
                <c:pt idx="7">
                  <c:v>9.5159756933652195E-2</c:v>
                </c:pt>
                <c:pt idx="8">
                  <c:v>1.1788861496277378E-2</c:v>
                </c:pt>
                <c:pt idx="9">
                  <c:v>2.6869708117846034E-2</c:v>
                </c:pt>
                <c:pt idx="10">
                  <c:v>1.4796163104456497E-2</c:v>
                </c:pt>
                <c:pt idx="11">
                  <c:v>8.4191583776312001E-2</c:v>
                </c:pt>
                <c:pt idx="12">
                  <c:v>1.0393711786131406E-3</c:v>
                </c:pt>
                <c:pt idx="13">
                  <c:v>2.6691079277417402E-3</c:v>
                </c:pt>
              </c:numCache>
            </c:numRef>
          </c:val>
          <c:extLst xmlns:c16r2="http://schemas.microsoft.com/office/drawing/2015/06/chart">
            <c:ext xmlns:c16="http://schemas.microsoft.com/office/drawing/2014/chart" uri="{C3380CC4-5D6E-409C-BE32-E72D297353CC}">
              <c16:uniqueId val="{00000007-E2E1-4026-818B-6343F927B30D}"/>
            </c:ext>
          </c:extLst>
        </c:ser>
        <c:dLbls>
          <c:showLegendKey val="0"/>
          <c:showVal val="0"/>
          <c:showCatName val="0"/>
          <c:showSerName val="0"/>
          <c:showPercent val="0"/>
          <c:showBubbleSize val="0"/>
        </c:dLbls>
        <c:gapWidth val="150"/>
        <c:overlap val="-50"/>
        <c:axId val="174779776"/>
        <c:axId val="174778240"/>
      </c:barChart>
      <c:catAx>
        <c:axId val="174762240"/>
        <c:scaling>
          <c:orientation val="minMax"/>
        </c:scaling>
        <c:delete val="0"/>
        <c:axPos val="b"/>
        <c:numFmt formatCode="General" sourceLinked="0"/>
        <c:majorTickMark val="out"/>
        <c:minorTickMark val="none"/>
        <c:tickLblPos val="nextTo"/>
        <c:txPr>
          <a:bodyPr/>
          <a:lstStyle/>
          <a:p>
            <a:pPr>
              <a:defRPr sz="1400"/>
            </a:pPr>
            <a:endParaRPr lang="en-US"/>
          </a:p>
        </c:txPr>
        <c:crossAx val="174776320"/>
        <c:crosses val="autoZero"/>
        <c:auto val="1"/>
        <c:lblAlgn val="ctr"/>
        <c:lblOffset val="100"/>
        <c:noMultiLvlLbl val="0"/>
      </c:catAx>
      <c:valAx>
        <c:axId val="174776320"/>
        <c:scaling>
          <c:orientation val="minMax"/>
        </c:scaling>
        <c:delete val="0"/>
        <c:axPos val="l"/>
        <c:majorGridlines/>
        <c:title>
          <c:tx>
            <c:rich>
              <a:bodyPr rot="-5400000" vert="horz"/>
              <a:lstStyle/>
              <a:p>
                <a:pPr>
                  <a:defRPr sz="1600"/>
                </a:pPr>
                <a:r>
                  <a:rPr lang="en-US" sz="1600"/>
                  <a:t>Load (mta)</a:t>
                </a:r>
              </a:p>
            </c:rich>
          </c:tx>
          <c:layout>
            <c:manualLayout>
              <c:xMode val="edge"/>
              <c:yMode val="edge"/>
              <c:x val="4.5695549409889577E-3"/>
              <c:y val="0.35460413147179187"/>
            </c:manualLayout>
          </c:layout>
          <c:overlay val="0"/>
        </c:title>
        <c:numFmt formatCode="#,##0" sourceLinked="0"/>
        <c:majorTickMark val="out"/>
        <c:minorTickMark val="none"/>
        <c:tickLblPos val="nextTo"/>
        <c:txPr>
          <a:bodyPr/>
          <a:lstStyle/>
          <a:p>
            <a:pPr>
              <a:defRPr sz="1400"/>
            </a:pPr>
            <a:endParaRPr lang="en-US"/>
          </a:p>
        </c:txPr>
        <c:crossAx val="174762240"/>
        <c:crosses val="autoZero"/>
        <c:crossBetween val="between"/>
      </c:valAx>
      <c:valAx>
        <c:axId val="174778240"/>
        <c:scaling>
          <c:orientation val="minMax"/>
          <c:max val="50"/>
        </c:scaling>
        <c:delete val="1"/>
        <c:axPos val="r"/>
        <c:numFmt formatCode="#,##0.0" sourceLinked="0"/>
        <c:majorTickMark val="out"/>
        <c:minorTickMark val="none"/>
        <c:tickLblPos val="nextTo"/>
        <c:crossAx val="174779776"/>
        <c:crosses val="max"/>
        <c:crossBetween val="between"/>
        <c:majorUnit val="5"/>
      </c:valAx>
      <c:catAx>
        <c:axId val="174779776"/>
        <c:scaling>
          <c:orientation val="minMax"/>
        </c:scaling>
        <c:delete val="1"/>
        <c:axPos val="b"/>
        <c:majorTickMark val="out"/>
        <c:minorTickMark val="none"/>
        <c:tickLblPos val="nextTo"/>
        <c:crossAx val="174778240"/>
        <c:crosses val="autoZero"/>
        <c:auto val="1"/>
        <c:lblAlgn val="ctr"/>
        <c:lblOffset val="100"/>
        <c:noMultiLvlLbl val="0"/>
      </c:catAx>
    </c:plotArea>
    <c:legend>
      <c:legendPos val="r"/>
      <c:legendEntry>
        <c:idx val="4"/>
        <c:delete val="1"/>
      </c:legendEntry>
      <c:legendEntry>
        <c:idx val="5"/>
        <c:delete val="1"/>
      </c:legendEntry>
      <c:legendEntry>
        <c:idx val="6"/>
        <c:delete val="1"/>
      </c:legendEntry>
      <c:legendEntry>
        <c:idx val="7"/>
        <c:delete val="1"/>
      </c:legendEntry>
      <c:layout>
        <c:manualLayout>
          <c:xMode val="edge"/>
          <c:yMode val="edge"/>
          <c:x val="0.44625781425203281"/>
          <c:y val="5.0799747367123838E-2"/>
          <c:w val="0.2068157112562439"/>
          <c:h val="0.26026260887222791"/>
        </c:manualLayout>
      </c:layout>
      <c:overlay val="0"/>
      <c:spPr>
        <a:solidFill>
          <a:schemeClr val="bg1"/>
        </a:solidFill>
        <a:ln>
          <a:solidFill>
            <a:schemeClr val="tx1"/>
          </a:solidFill>
        </a:ln>
      </c:spPr>
      <c:txPr>
        <a:bodyPr/>
        <a:lstStyle/>
        <a:p>
          <a:pPr>
            <a:defRPr sz="1400"/>
          </a:pPr>
          <a:endParaRPr lang="en-US"/>
        </a:p>
      </c:txPr>
    </c:legend>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843170839079258"/>
          <c:y val="2.8960764881976287E-2"/>
          <c:w val="0.78996268030677386"/>
          <c:h val="0.79648906936070685"/>
        </c:manualLayout>
      </c:layout>
      <c:barChart>
        <c:barDir val="col"/>
        <c:grouping val="clustered"/>
        <c:varyColors val="0"/>
        <c:ser>
          <c:idx val="4"/>
          <c:order val="4"/>
          <c:tx>
            <c:v>NPS Yield</c:v>
          </c:tx>
          <c:spPr>
            <a:solidFill>
              <a:schemeClr val="bg1">
                <a:lumMod val="85000"/>
              </a:schemeClr>
            </a:solidFill>
            <a:ln>
              <a:solidFill>
                <a:schemeClr val="bg1">
                  <a:lumMod val="75000"/>
                </a:schemeClr>
              </a:solidFill>
            </a:ln>
          </c:spPr>
          <c:invertIfNegative val="0"/>
          <c:val>
            <c:numRef>
              <c:f>('Stacked Bar'!$D$44,'Stacked Bar'!$F$44,'Stacked Bar'!$H$44,'Stacked Bar'!$J$44,'Stacked Bar'!$L$44,'Stacked Bar'!$N$44,'Stacked Bar'!$P$44,'Stacked Bar'!$R$44,'Stacked Bar'!$T$44,'Stacked Bar'!$V$44,'Stacked Bar'!$X$44,'Stacked Bar'!$Z$44,'Stacked Bar'!$AB$44,'Stacked Bar'!$AD$44)</c:f>
              <c:numCache>
                <c:formatCode>0.00</c:formatCode>
                <c:ptCount val="14"/>
                <c:pt idx="0">
                  <c:v>20.353588566384776</c:v>
                </c:pt>
                <c:pt idx="1">
                  <c:v>17.124920834452233</c:v>
                </c:pt>
                <c:pt idx="2">
                  <c:v>20.536376334204942</c:v>
                </c:pt>
                <c:pt idx="3">
                  <c:v>15.484757040332603</c:v>
                </c:pt>
                <c:pt idx="4">
                  <c:v>26.399531614261647</c:v>
                </c:pt>
                <c:pt idx="5">
                  <c:v>19.019742645605028</c:v>
                </c:pt>
                <c:pt idx="6">
                  <c:v>8.3960563361510037</c:v>
                </c:pt>
                <c:pt idx="7">
                  <c:v>9.3670156260472108</c:v>
                </c:pt>
                <c:pt idx="8">
                  <c:v>13.208146639517892</c:v>
                </c:pt>
                <c:pt idx="9">
                  <c:v>14.916079198656981</c:v>
                </c:pt>
                <c:pt idx="10">
                  <c:v>9.8175253412374364</c:v>
                </c:pt>
                <c:pt idx="11">
                  <c:v>12.221009495851536</c:v>
                </c:pt>
                <c:pt idx="12">
                  <c:v>5.8271397759336399</c:v>
                </c:pt>
                <c:pt idx="13">
                  <c:v>7.3119250323546972</c:v>
                </c:pt>
              </c:numCache>
            </c:numRef>
          </c:val>
          <c:extLst xmlns:c16r2="http://schemas.microsoft.com/office/drawing/2015/06/chart">
            <c:ext xmlns:c16="http://schemas.microsoft.com/office/drawing/2014/chart" uri="{C3380CC4-5D6E-409C-BE32-E72D297353CC}">
              <c16:uniqueId val="{00000008-E2E1-4026-818B-6343F927B30D}"/>
            </c:ext>
          </c:extLst>
        </c:ser>
        <c:ser>
          <c:idx val="7"/>
          <c:order val="5"/>
          <c:tx>
            <c:v>Per Capita Yield</c:v>
          </c:tx>
          <c:spPr>
            <a:solidFill>
              <a:schemeClr val="accent1"/>
            </a:solidFill>
          </c:spPr>
          <c:invertIfNegative val="0"/>
          <c:val>
            <c:numRef>
              <c:f>('Stacked Bar'!$D$45,'Stacked Bar'!$F$45,'Stacked Bar'!$H$45,'Stacked Bar'!$J$45,'Stacked Bar'!$L$45,'Stacked Bar'!$N$45,'Stacked Bar'!$P$45,'Stacked Bar'!$R$45,'Stacked Bar'!$T$45,'Stacked Bar'!$V$45,'Stacked Bar'!$X$45,'Stacked Bar'!$Z$45,'Stacked Bar'!$AB$45,'Stacked Bar'!$AD$45)</c:f>
              <c:numCache>
                <c:formatCode>0.00</c:formatCode>
                <c:ptCount val="14"/>
                <c:pt idx="0">
                  <c:v>9.9267766093393508</c:v>
                </c:pt>
                <c:pt idx="1">
                  <c:v>10.556853374955178</c:v>
                </c:pt>
                <c:pt idx="2">
                  <c:v>12.934624202057226</c:v>
                </c:pt>
                <c:pt idx="3">
                  <c:v>14.388735218328716</c:v>
                </c:pt>
                <c:pt idx="4">
                  <c:v>8.8898839933515177</c:v>
                </c:pt>
                <c:pt idx="5">
                  <c:v>8.7347496628410042</c:v>
                </c:pt>
                <c:pt idx="6">
                  <c:v>9.1966241192916467</c:v>
                </c:pt>
                <c:pt idx="7">
                  <c:v>8.2767124772555984</c:v>
                </c:pt>
                <c:pt idx="8">
                  <c:v>6.0399998509857733</c:v>
                </c:pt>
                <c:pt idx="9">
                  <c:v>6.4274147767733893</c:v>
                </c:pt>
                <c:pt idx="10">
                  <c:v>4.9824005317472739</c:v>
                </c:pt>
                <c:pt idx="11">
                  <c:v>5.533556618150965</c:v>
                </c:pt>
                <c:pt idx="12">
                  <c:v>9.5833551748896006</c:v>
                </c:pt>
                <c:pt idx="13">
                  <c:v>9.6206754773142134</c:v>
                </c:pt>
              </c:numCache>
            </c:numRef>
          </c:val>
          <c:extLst xmlns:c16r2="http://schemas.microsoft.com/office/drawing/2015/06/chart">
            <c:ext xmlns:c16="http://schemas.microsoft.com/office/drawing/2014/chart" uri="{C3380CC4-5D6E-409C-BE32-E72D297353CC}">
              <c16:uniqueId val="{00000009-E2E1-4026-818B-6343F927B30D}"/>
            </c:ext>
          </c:extLst>
        </c:ser>
        <c:dLbls>
          <c:showLegendKey val="0"/>
          <c:showVal val="0"/>
          <c:showCatName val="0"/>
          <c:showSerName val="0"/>
          <c:showPercent val="0"/>
          <c:showBubbleSize val="0"/>
        </c:dLbls>
        <c:gapWidth val="330"/>
        <c:overlap val="-100"/>
        <c:axId val="175039232"/>
        <c:axId val="175040768"/>
      </c:barChart>
      <c:barChart>
        <c:barDir val="col"/>
        <c:grouping val="clustered"/>
        <c:varyColors val="0"/>
        <c:ser>
          <c:idx val="5"/>
          <c:order val="0"/>
          <c:tx>
            <c:v>Dummy 1</c:v>
          </c:tx>
          <c:invertIfNegative val="0"/>
          <c:val>
            <c:numRef>
              <c:f>('Stacked Bar'!$C$48,'Stacked Bar'!$E$48,'Stacked Bar'!$G$48,'Stacked Bar'!$I$48,'Stacked Bar'!$K$48,'Stacked Bar'!$M$48,'Stacked Bar'!$O$48,'Stacked Bar'!$Q$48,'Stacked Bar'!$S$48,'Stacked Bar'!$U$48,'Stacked Bar'!$W$48,'Stacked Bar'!$Y$48,'Stacked Bar'!$AA$48,'Stacked Bar'!$AC$48)</c:f>
              <c:numCache>
                <c:formatCode>General</c:formatCode>
                <c:ptCount val="14"/>
                <c:pt idx="12">
                  <c:v>0</c:v>
                </c:pt>
              </c:numCache>
            </c:numRef>
          </c:val>
          <c:extLst xmlns:c16r2="http://schemas.microsoft.com/office/drawing/2015/06/chart">
            <c:ext xmlns:c16="http://schemas.microsoft.com/office/drawing/2014/chart" uri="{C3380CC4-5D6E-409C-BE32-E72D297353CC}">
              <c16:uniqueId val="{00000004-E2E1-4026-818B-6343F927B30D}"/>
            </c:ext>
          </c:extLst>
        </c:ser>
        <c:ser>
          <c:idx val="6"/>
          <c:order val="1"/>
          <c:tx>
            <c:v>Dummy 2</c:v>
          </c:tx>
          <c:invertIfNegative val="0"/>
          <c:val>
            <c:numRef>
              <c:f>('Stacked Bar'!$C$48,'Stacked Bar'!$E$48,'Stacked Bar'!$G$48)</c:f>
              <c:numCache>
                <c:formatCode>General</c:formatCode>
                <c:ptCount val="3"/>
              </c:numCache>
            </c:numRef>
          </c:val>
          <c:extLst xmlns:c16r2="http://schemas.microsoft.com/office/drawing/2015/06/chart">
            <c:ext xmlns:c16="http://schemas.microsoft.com/office/drawing/2014/chart" uri="{C3380CC4-5D6E-409C-BE32-E72D297353CC}">
              <c16:uniqueId val="{00000005-E2E1-4026-818B-6343F927B30D}"/>
            </c:ext>
          </c:extLst>
        </c:ser>
        <c:ser>
          <c:idx val="8"/>
          <c:order val="2"/>
          <c:tx>
            <c:v>Dummy 3</c:v>
          </c:tx>
          <c:spPr>
            <a:noFill/>
            <a:ln>
              <a:noFill/>
            </a:ln>
          </c:spPr>
          <c:invertIfNegative val="0"/>
          <c:val>
            <c:numRef>
              <c:f>('Stacked Bar'!$D$46,'Stacked Bar'!$F$46,'Stacked Bar'!$H$46,'Stacked Bar'!$J$46,'Stacked Bar'!$L$46,'Stacked Bar'!$N$46)</c:f>
              <c:numCache>
                <c:formatCode>0.0%</c:formatCode>
                <c:ptCount val="6"/>
                <c:pt idx="0">
                  <c:v>0.30422699125766262</c:v>
                </c:pt>
                <c:pt idx="1">
                  <c:v>0.31927803748320238</c:v>
                </c:pt>
                <c:pt idx="2">
                  <c:v>0.12063768926402754</c:v>
                </c:pt>
                <c:pt idx="3">
                  <c:v>0.18244078443542497</c:v>
                </c:pt>
                <c:pt idx="4">
                  <c:v>0.32681692406770152</c:v>
                </c:pt>
                <c:pt idx="5">
                  <c:v>0.36760996864199363</c:v>
                </c:pt>
              </c:numCache>
            </c:numRef>
          </c:val>
          <c:extLst xmlns:c16r2="http://schemas.microsoft.com/office/drawing/2015/06/chart">
            <c:ext xmlns:c16="http://schemas.microsoft.com/office/drawing/2014/chart" uri="{C3380CC4-5D6E-409C-BE32-E72D297353CC}">
              <c16:uniqueId val="{00000006-E2E1-4026-818B-6343F927B30D}"/>
            </c:ext>
          </c:extLst>
        </c:ser>
        <c:ser>
          <c:idx val="9"/>
          <c:order val="3"/>
          <c:tx>
            <c:v>Dummy 4</c:v>
          </c:tx>
          <c:spPr>
            <a:noFill/>
            <a:ln>
              <a:noFill/>
            </a:ln>
          </c:spPr>
          <c:invertIfNegative val="0"/>
          <c:val>
            <c:numRef>
              <c:f>('Stacked Bar'!$D$46,'Stacked Bar'!$F$46,'Stacked Bar'!$H$46,'Stacked Bar'!$J$46,'Stacked Bar'!$L$46,'Stacked Bar'!$N$46,'Stacked Bar'!$P$46,'Stacked Bar'!$R$46,'Stacked Bar'!$T$46,'Stacked Bar'!$V$46,'Stacked Bar'!$X$46,'Stacked Bar'!$Z$46,'Stacked Bar'!$AB$46,'Stacked Bar'!$AD$46)</c:f>
              <c:numCache>
                <c:formatCode>0.0%</c:formatCode>
                <c:ptCount val="14"/>
                <c:pt idx="0">
                  <c:v>0.30422699125766262</c:v>
                </c:pt>
                <c:pt idx="1">
                  <c:v>0.31927803748320238</c:v>
                </c:pt>
                <c:pt idx="2">
                  <c:v>0.12063768926402754</c:v>
                </c:pt>
                <c:pt idx="3">
                  <c:v>0.18244078443542497</c:v>
                </c:pt>
                <c:pt idx="4">
                  <c:v>0.32681692406770152</c:v>
                </c:pt>
                <c:pt idx="5">
                  <c:v>0.36760996864199363</c:v>
                </c:pt>
                <c:pt idx="6">
                  <c:v>9.0102434518329944E-2</c:v>
                </c:pt>
                <c:pt idx="7">
                  <c:v>9.5159756933652195E-2</c:v>
                </c:pt>
                <c:pt idx="8">
                  <c:v>1.1788861496277378E-2</c:v>
                </c:pt>
                <c:pt idx="9">
                  <c:v>2.6869708117846034E-2</c:v>
                </c:pt>
                <c:pt idx="10">
                  <c:v>1.4796163104456497E-2</c:v>
                </c:pt>
                <c:pt idx="11">
                  <c:v>8.4191583776312001E-2</c:v>
                </c:pt>
                <c:pt idx="12">
                  <c:v>1.0393711786131406E-3</c:v>
                </c:pt>
                <c:pt idx="13">
                  <c:v>2.6691079277417402E-3</c:v>
                </c:pt>
              </c:numCache>
            </c:numRef>
          </c:val>
          <c:extLst xmlns:c16r2="http://schemas.microsoft.com/office/drawing/2015/06/chart">
            <c:ext xmlns:c16="http://schemas.microsoft.com/office/drawing/2014/chart" uri="{C3380CC4-5D6E-409C-BE32-E72D297353CC}">
              <c16:uniqueId val="{00000007-E2E1-4026-818B-6343F927B30D}"/>
            </c:ext>
          </c:extLst>
        </c:ser>
        <c:dLbls>
          <c:showLegendKey val="0"/>
          <c:showVal val="0"/>
          <c:showCatName val="0"/>
          <c:showSerName val="0"/>
          <c:showPercent val="0"/>
          <c:showBubbleSize val="0"/>
        </c:dLbls>
        <c:gapWidth val="150"/>
        <c:overlap val="-50"/>
        <c:axId val="175044480"/>
        <c:axId val="175042944"/>
      </c:barChart>
      <c:catAx>
        <c:axId val="175039232"/>
        <c:scaling>
          <c:orientation val="minMax"/>
        </c:scaling>
        <c:delete val="0"/>
        <c:axPos val="b"/>
        <c:numFmt formatCode="General" sourceLinked="0"/>
        <c:majorTickMark val="out"/>
        <c:minorTickMark val="none"/>
        <c:tickLblPos val="nextTo"/>
        <c:txPr>
          <a:bodyPr/>
          <a:lstStyle/>
          <a:p>
            <a:pPr>
              <a:defRPr sz="1400"/>
            </a:pPr>
            <a:endParaRPr lang="en-US"/>
          </a:p>
        </c:txPr>
        <c:crossAx val="175040768"/>
        <c:crosses val="autoZero"/>
        <c:auto val="1"/>
        <c:lblAlgn val="ctr"/>
        <c:lblOffset val="100"/>
        <c:noMultiLvlLbl val="0"/>
      </c:catAx>
      <c:valAx>
        <c:axId val="175040768"/>
        <c:scaling>
          <c:orientation val="minMax"/>
        </c:scaling>
        <c:delete val="0"/>
        <c:axPos val="l"/>
        <c:majorGridlines/>
        <c:title>
          <c:tx>
            <c:rich>
              <a:bodyPr rot="-5400000" vert="horz"/>
              <a:lstStyle/>
              <a:p>
                <a:pPr>
                  <a:defRPr sz="1600"/>
                </a:pPr>
                <a:r>
                  <a:rPr lang="en-US" sz="1600" dirty="0"/>
                  <a:t>Yield (</a:t>
                </a:r>
                <a:r>
                  <a:rPr lang="en-US" sz="1600" dirty="0" err="1"/>
                  <a:t>lb</a:t>
                </a:r>
                <a:r>
                  <a:rPr lang="en-US" sz="1600" dirty="0"/>
                  <a:t>/acre</a:t>
                </a:r>
                <a:r>
                  <a:rPr lang="en-US" sz="1600" baseline="0" dirty="0"/>
                  <a:t> or </a:t>
                </a:r>
                <a:r>
                  <a:rPr lang="en-US" sz="1600" baseline="0" dirty="0" err="1"/>
                  <a:t>lb</a:t>
                </a:r>
                <a:r>
                  <a:rPr lang="en-US" sz="1600" baseline="0" dirty="0"/>
                  <a:t>/person)</a:t>
                </a:r>
                <a:endParaRPr lang="en-US" sz="1600" dirty="0"/>
              </a:p>
            </c:rich>
          </c:tx>
          <c:layout>
            <c:manualLayout>
              <c:xMode val="edge"/>
              <c:yMode val="edge"/>
              <c:x val="3.3302655317428154E-2"/>
              <c:y val="0.20897901268053812"/>
            </c:manualLayout>
          </c:layout>
          <c:overlay val="0"/>
        </c:title>
        <c:numFmt formatCode="#,##0" sourceLinked="0"/>
        <c:majorTickMark val="out"/>
        <c:minorTickMark val="none"/>
        <c:tickLblPos val="nextTo"/>
        <c:txPr>
          <a:bodyPr/>
          <a:lstStyle/>
          <a:p>
            <a:pPr>
              <a:defRPr sz="1400"/>
            </a:pPr>
            <a:endParaRPr lang="en-US"/>
          </a:p>
        </c:txPr>
        <c:crossAx val="175039232"/>
        <c:crosses val="autoZero"/>
        <c:crossBetween val="between"/>
      </c:valAx>
      <c:valAx>
        <c:axId val="175042944"/>
        <c:scaling>
          <c:orientation val="minMax"/>
          <c:max val="50"/>
        </c:scaling>
        <c:delete val="1"/>
        <c:axPos val="r"/>
        <c:numFmt formatCode="#,##0.0" sourceLinked="0"/>
        <c:majorTickMark val="out"/>
        <c:minorTickMark val="none"/>
        <c:tickLblPos val="nextTo"/>
        <c:crossAx val="175044480"/>
        <c:crosses val="max"/>
        <c:crossBetween val="between"/>
        <c:majorUnit val="5"/>
      </c:valAx>
      <c:catAx>
        <c:axId val="175044480"/>
        <c:scaling>
          <c:orientation val="minMax"/>
        </c:scaling>
        <c:delete val="1"/>
        <c:axPos val="b"/>
        <c:majorTickMark val="out"/>
        <c:minorTickMark val="none"/>
        <c:tickLblPos val="nextTo"/>
        <c:crossAx val="175042944"/>
        <c:crosses val="autoZero"/>
        <c:auto val="1"/>
        <c:lblAlgn val="ctr"/>
        <c:lblOffset val="100"/>
        <c:noMultiLvlLbl val="0"/>
      </c:catAx>
    </c:plotArea>
    <c:legend>
      <c:legendPos val="r"/>
      <c:legendEntry>
        <c:idx val="2"/>
        <c:delete val="1"/>
      </c:legendEntry>
      <c:legendEntry>
        <c:idx val="3"/>
        <c:delete val="1"/>
      </c:legendEntry>
      <c:legendEntry>
        <c:idx val="4"/>
        <c:delete val="1"/>
      </c:legendEntry>
      <c:legendEntry>
        <c:idx val="5"/>
        <c:delete val="1"/>
      </c:legendEntry>
      <c:layout>
        <c:manualLayout>
          <c:xMode val="edge"/>
          <c:yMode val="edge"/>
          <c:x val="0.66099998582992403"/>
          <c:y val="7.198154178314764E-2"/>
          <c:w val="0.2068157112562439"/>
          <c:h val="0.16494435703231672"/>
        </c:manualLayout>
      </c:layout>
      <c:overlay val="0"/>
      <c:spPr>
        <a:solidFill>
          <a:schemeClr val="bg1"/>
        </a:solidFill>
        <a:ln>
          <a:solidFill>
            <a:schemeClr val="tx1"/>
          </a:solidFill>
        </a:ln>
      </c:spPr>
      <c:txPr>
        <a:bodyPr/>
        <a:lstStyle/>
        <a:p>
          <a:pPr>
            <a:defRPr sz="1400"/>
          </a:pPr>
          <a:endParaRPr lang="en-US"/>
        </a:p>
      </c:txPr>
    </c:legend>
    <c:plotVisOnly val="1"/>
    <c:dispBlanksAs val="gap"/>
    <c:showDLblsOverMax val="0"/>
  </c:chart>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732796209840761E-2"/>
          <c:y val="3.7147697942389216E-2"/>
          <c:w val="0.91168346661088684"/>
          <c:h val="0.87903247690223152"/>
        </c:manualLayout>
      </c:layout>
      <c:barChart>
        <c:barDir val="col"/>
        <c:grouping val="stacked"/>
        <c:varyColors val="0"/>
        <c:ser>
          <c:idx val="3"/>
          <c:order val="0"/>
          <c:tx>
            <c:strRef>
              <c:f>'Land use'!$F$11</c:f>
              <c:strCache>
                <c:ptCount val="1"/>
                <c:pt idx="0">
                  <c:v>Agricultural</c:v>
                </c:pt>
              </c:strCache>
            </c:strRef>
          </c:tx>
          <c:spPr>
            <a:solidFill>
              <a:srgbClr val="8E5F00"/>
            </a:solidFill>
          </c:spPr>
          <c:invertIfNegative val="0"/>
          <c:val>
            <c:numRef>
              <c:f>'Land use'!$F$12:$F$18</c:f>
              <c:numCache>
                <c:formatCode>0</c:formatCode>
                <c:ptCount val="7"/>
                <c:pt idx="0">
                  <c:v>77.44358198132322</c:v>
                </c:pt>
                <c:pt idx="1">
                  <c:v>81.148389089498295</c:v>
                </c:pt>
                <c:pt idx="2">
                  <c:v>80.399948470437707</c:v>
                </c:pt>
                <c:pt idx="3">
                  <c:v>15.372207187222783</c:v>
                </c:pt>
                <c:pt idx="4">
                  <c:v>68.047729341596892</c:v>
                </c:pt>
                <c:pt idx="5">
                  <c:v>57.728760301715852</c:v>
                </c:pt>
                <c:pt idx="6">
                  <c:v>39.733293535590931</c:v>
                </c:pt>
              </c:numCache>
            </c:numRef>
          </c:val>
          <c:extLst xmlns:c16r2="http://schemas.microsoft.com/office/drawing/2015/06/chart">
            <c:ext xmlns:c16="http://schemas.microsoft.com/office/drawing/2014/chart" uri="{C3380CC4-5D6E-409C-BE32-E72D297353CC}">
              <c16:uniqueId val="{00000000-6884-4E7F-9156-EBD560CEAA02}"/>
            </c:ext>
          </c:extLst>
        </c:ser>
        <c:ser>
          <c:idx val="2"/>
          <c:order val="1"/>
          <c:tx>
            <c:strRef>
              <c:f>'Land use'!$D$11</c:f>
              <c:strCache>
                <c:ptCount val="1"/>
                <c:pt idx="0">
                  <c:v>High intensity development</c:v>
                </c:pt>
              </c:strCache>
            </c:strRef>
          </c:tx>
          <c:spPr>
            <a:solidFill>
              <a:schemeClr val="accent6"/>
            </a:solidFill>
          </c:spPr>
          <c:invertIfNegative val="0"/>
          <c:val>
            <c:numRef>
              <c:f>'Land use'!$D$12:$D$18</c:f>
              <c:numCache>
                <c:formatCode>0</c:formatCode>
                <c:ptCount val="7"/>
                <c:pt idx="0">
                  <c:v>1.7715398405460208</c:v>
                </c:pt>
                <c:pt idx="1">
                  <c:v>1.3767310793630356</c:v>
                </c:pt>
                <c:pt idx="2">
                  <c:v>0.91135436177407003</c:v>
                </c:pt>
                <c:pt idx="3">
                  <c:v>10.311435117660018</c:v>
                </c:pt>
                <c:pt idx="4">
                  <c:v>2.8215439656596684</c:v>
                </c:pt>
                <c:pt idx="5">
                  <c:v>2.9599522780641117</c:v>
                </c:pt>
                <c:pt idx="6">
                  <c:v>1.4837025469577545</c:v>
                </c:pt>
              </c:numCache>
            </c:numRef>
          </c:val>
          <c:extLst xmlns:c16r2="http://schemas.microsoft.com/office/drawing/2015/06/chart">
            <c:ext xmlns:c16="http://schemas.microsoft.com/office/drawing/2014/chart" uri="{C3380CC4-5D6E-409C-BE32-E72D297353CC}">
              <c16:uniqueId val="{00000001-6884-4E7F-9156-EBD560CEAA02}"/>
            </c:ext>
          </c:extLst>
        </c:ser>
        <c:ser>
          <c:idx val="1"/>
          <c:order val="2"/>
          <c:tx>
            <c:strRef>
              <c:f>'Land use'!$C$11</c:f>
              <c:strCache>
                <c:ptCount val="1"/>
                <c:pt idx="0">
                  <c:v>Low intensity development</c:v>
                </c:pt>
              </c:strCache>
            </c:strRef>
          </c:tx>
          <c:invertIfNegative val="0"/>
          <c:val>
            <c:numRef>
              <c:f>'Land use'!$C$12:$C$18</c:f>
              <c:numCache>
                <c:formatCode>0</c:formatCode>
                <c:ptCount val="7"/>
                <c:pt idx="0">
                  <c:v>9.78752298145689</c:v>
                </c:pt>
                <c:pt idx="1">
                  <c:v>8.7052377289455176</c:v>
                </c:pt>
                <c:pt idx="2">
                  <c:v>7.8885935866250243</c:v>
                </c:pt>
                <c:pt idx="3">
                  <c:v>35.947978651308546</c:v>
                </c:pt>
                <c:pt idx="4">
                  <c:v>14.988251511932745</c:v>
                </c:pt>
                <c:pt idx="5">
                  <c:v>10.353529368742194</c:v>
                </c:pt>
                <c:pt idx="6">
                  <c:v>10.711524335419806</c:v>
                </c:pt>
              </c:numCache>
            </c:numRef>
          </c:val>
          <c:extLst xmlns:c16r2="http://schemas.microsoft.com/office/drawing/2015/06/chart">
            <c:ext xmlns:c16="http://schemas.microsoft.com/office/drawing/2014/chart" uri="{C3380CC4-5D6E-409C-BE32-E72D297353CC}">
              <c16:uniqueId val="{00000002-6884-4E7F-9156-EBD560CEAA02}"/>
            </c:ext>
          </c:extLst>
        </c:ser>
        <c:ser>
          <c:idx val="0"/>
          <c:order val="3"/>
          <c:tx>
            <c:strRef>
              <c:f>'Land use'!$B$11</c:f>
              <c:strCache>
                <c:ptCount val="1"/>
                <c:pt idx="0">
                  <c:v>Natural</c:v>
                </c:pt>
              </c:strCache>
            </c:strRef>
          </c:tx>
          <c:invertIfNegative val="0"/>
          <c:cat>
            <c:strRef>
              <c:f>'Land use'!$A$12:$A$18</c:f>
              <c:strCache>
                <c:ptCount val="7"/>
                <c:pt idx="0">
                  <c:v>Maumee</c:v>
                </c:pt>
                <c:pt idx="1">
                  <c:v>Portage</c:v>
                </c:pt>
                <c:pt idx="2">
                  <c:v>Sandusky</c:v>
                </c:pt>
                <c:pt idx="3">
                  <c:v>Cuyahoga</c:v>
                </c:pt>
                <c:pt idx="4">
                  <c:v>Great Miami</c:v>
                </c:pt>
                <c:pt idx="5">
                  <c:v>Scioto</c:v>
                </c:pt>
                <c:pt idx="6">
                  <c:v>Muskingum</c:v>
                </c:pt>
              </c:strCache>
            </c:strRef>
          </c:cat>
          <c:val>
            <c:numRef>
              <c:f>'Land use'!$B$12:$B$18</c:f>
              <c:numCache>
                <c:formatCode>0</c:formatCode>
                <c:ptCount val="7"/>
                <c:pt idx="0">
                  <c:v>10.87876812084717</c:v>
                </c:pt>
                <c:pt idx="1">
                  <c:v>8.4652156123789712</c:v>
                </c:pt>
                <c:pt idx="2">
                  <c:v>10.516973759511163</c:v>
                </c:pt>
                <c:pt idx="3">
                  <c:v>38.233133717319859</c:v>
                </c:pt>
                <c:pt idx="4">
                  <c:v>14.055395902716098</c:v>
                </c:pt>
                <c:pt idx="5">
                  <c:v>28.831992133217661</c:v>
                </c:pt>
                <c:pt idx="6">
                  <c:v>47.773370219233158</c:v>
                </c:pt>
              </c:numCache>
            </c:numRef>
          </c:val>
          <c:extLst xmlns:c16r2="http://schemas.microsoft.com/office/drawing/2015/06/chart">
            <c:ext xmlns:c16="http://schemas.microsoft.com/office/drawing/2014/chart" uri="{C3380CC4-5D6E-409C-BE32-E72D297353CC}">
              <c16:uniqueId val="{00000003-6884-4E7F-9156-EBD560CEAA02}"/>
            </c:ext>
          </c:extLst>
        </c:ser>
        <c:dLbls>
          <c:showLegendKey val="0"/>
          <c:showVal val="0"/>
          <c:showCatName val="0"/>
          <c:showSerName val="0"/>
          <c:showPercent val="0"/>
          <c:showBubbleSize val="0"/>
        </c:dLbls>
        <c:gapWidth val="150"/>
        <c:overlap val="100"/>
        <c:axId val="175454464"/>
        <c:axId val="175468544"/>
      </c:barChart>
      <c:catAx>
        <c:axId val="175454464"/>
        <c:scaling>
          <c:orientation val="minMax"/>
        </c:scaling>
        <c:delete val="0"/>
        <c:axPos val="b"/>
        <c:numFmt formatCode="General" sourceLinked="0"/>
        <c:majorTickMark val="out"/>
        <c:minorTickMark val="none"/>
        <c:tickLblPos val="nextTo"/>
        <c:txPr>
          <a:bodyPr/>
          <a:lstStyle/>
          <a:p>
            <a:pPr>
              <a:defRPr sz="1200"/>
            </a:pPr>
            <a:endParaRPr lang="en-US"/>
          </a:p>
        </c:txPr>
        <c:crossAx val="175468544"/>
        <c:crosses val="autoZero"/>
        <c:auto val="1"/>
        <c:lblAlgn val="ctr"/>
        <c:lblOffset val="100"/>
        <c:noMultiLvlLbl val="0"/>
      </c:catAx>
      <c:valAx>
        <c:axId val="175468544"/>
        <c:scaling>
          <c:orientation val="minMax"/>
        </c:scaling>
        <c:delete val="0"/>
        <c:axPos val="l"/>
        <c:majorGridlines/>
        <c:title>
          <c:tx>
            <c:rich>
              <a:bodyPr rot="-5400000" vert="horz"/>
              <a:lstStyle/>
              <a:p>
                <a:pPr>
                  <a:defRPr sz="1200"/>
                </a:pPr>
                <a:r>
                  <a:rPr lang="en-US" sz="1200"/>
                  <a:t>Percent of Total Area</a:t>
                </a:r>
              </a:p>
            </c:rich>
          </c:tx>
          <c:layout>
            <c:manualLayout>
              <c:xMode val="edge"/>
              <c:yMode val="edge"/>
              <c:x val="7.1320805188654166E-3"/>
              <c:y val="0.30929445930184923"/>
            </c:manualLayout>
          </c:layout>
          <c:overlay val="0"/>
        </c:title>
        <c:numFmt formatCode="0" sourceLinked="1"/>
        <c:majorTickMark val="out"/>
        <c:minorTickMark val="none"/>
        <c:tickLblPos val="nextTo"/>
        <c:txPr>
          <a:bodyPr/>
          <a:lstStyle/>
          <a:p>
            <a:pPr>
              <a:defRPr sz="1200"/>
            </a:pPr>
            <a:endParaRPr lang="en-US"/>
          </a:p>
        </c:txPr>
        <c:crossAx val="175454464"/>
        <c:crosses val="autoZero"/>
        <c:crossBetween val="between"/>
      </c:valAx>
    </c:plotArea>
    <c:legend>
      <c:legendPos val="r"/>
      <c:layout>
        <c:manualLayout>
          <c:xMode val="edge"/>
          <c:yMode val="edge"/>
          <c:x val="0.16041536030147377"/>
          <c:y val="5.7788879190813436E-2"/>
          <c:w val="0.73625485194866158"/>
          <c:h val="0.10376970018544603"/>
        </c:manualLayout>
      </c:layout>
      <c:overlay val="0"/>
      <c:spPr>
        <a:solidFill>
          <a:schemeClr val="bg1"/>
        </a:solidFill>
        <a:ln>
          <a:solidFill>
            <a:schemeClr val="tx1"/>
          </a:solidFill>
        </a:ln>
      </c:spPr>
      <c:txPr>
        <a:bodyPr/>
        <a:lstStyle/>
        <a:p>
          <a:pPr>
            <a:defRPr sz="1200"/>
          </a:pPr>
          <a:endParaRPr lang="en-US"/>
        </a:p>
      </c:txPr>
    </c:legend>
    <c:plotVisOnly val="1"/>
    <c:dispBlanksAs val="gap"/>
    <c:showDLblsOverMax val="0"/>
  </c:chart>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1333977989593408E-2"/>
          <c:y val="7.2689705453484979E-2"/>
          <c:w val="0.92159276143113678"/>
          <c:h val="0.84715806357538626"/>
        </c:manualLayout>
      </c:layout>
      <c:ofPieChart>
        <c:ofPieType val="bar"/>
        <c:varyColors val="1"/>
        <c:ser>
          <c:idx val="0"/>
          <c:order val="0"/>
          <c:dPt>
            <c:idx val="0"/>
            <c:bubble3D val="0"/>
            <c:spPr>
              <a:solidFill>
                <a:srgbClr val="003C30"/>
              </a:solidFill>
            </c:spPr>
            <c:extLst xmlns:c16r2="http://schemas.microsoft.com/office/drawing/2015/06/chart">
              <c:ext xmlns:c16="http://schemas.microsoft.com/office/drawing/2014/chart" uri="{C3380CC4-5D6E-409C-BE32-E72D297353CC}">
                <c16:uniqueId val="{00000001-CA68-4054-AC0C-9A9FCA0FC69E}"/>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CA68-4054-AC0C-9A9FCA0FC69E}"/>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CA68-4054-AC0C-9A9FCA0FC69E}"/>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CA68-4054-AC0C-9A9FCA0FC69E}"/>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CA68-4054-AC0C-9A9FCA0FC69E}"/>
              </c:ext>
            </c:extLst>
          </c:dPt>
          <c:dPt>
            <c:idx val="5"/>
            <c:bubble3D val="0"/>
            <c:spPr>
              <a:solidFill>
                <a:srgbClr val="34978F"/>
              </a:solidFill>
            </c:spPr>
            <c:extLst xmlns:c16r2="http://schemas.microsoft.com/office/drawing/2015/06/chart">
              <c:ext xmlns:c16="http://schemas.microsoft.com/office/drawing/2014/chart" uri="{C3380CC4-5D6E-409C-BE32-E72D297353CC}">
                <c16:uniqueId val="{0000000B-CA68-4054-AC0C-9A9FCA0FC69E}"/>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CA68-4054-AC0C-9A9FCA0FC69E}"/>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CA68-4054-AC0C-9A9FCA0FC69E}"/>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CA68-4054-AC0C-9A9FCA0FC69E}"/>
              </c:ext>
            </c:extLst>
          </c:dPt>
          <c:dPt>
            <c:idx val="9"/>
            <c:bubble3D val="0"/>
            <c:spPr>
              <a:solidFill>
                <a:srgbClr val="4A5D62"/>
              </a:solidFill>
            </c:spPr>
            <c:extLst xmlns:c16r2="http://schemas.microsoft.com/office/drawing/2015/06/chart">
              <c:ext xmlns:c16="http://schemas.microsoft.com/office/drawing/2014/chart" uri="{C3380CC4-5D6E-409C-BE32-E72D297353CC}">
                <c16:uniqueId val="{00000013-CA68-4054-AC0C-9A9FCA0FC69E}"/>
              </c:ext>
            </c:extLst>
          </c:dPt>
          <c:dPt>
            <c:idx val="10"/>
            <c:bubble3D val="0"/>
            <c:spPr>
              <a:solidFill>
                <a:srgbClr val="4A5D62"/>
              </a:solidFill>
            </c:spPr>
            <c:extLst xmlns:c16r2="http://schemas.microsoft.com/office/drawing/2015/06/chart">
              <c:ext xmlns:c16="http://schemas.microsoft.com/office/drawing/2014/chart" uri="{C3380CC4-5D6E-409C-BE32-E72D297353CC}">
                <c16:uniqueId val="{00000015-CA68-4054-AC0C-9A9FCA0FC69E}"/>
              </c:ext>
            </c:extLst>
          </c:dPt>
          <c:dPt>
            <c:idx val="11"/>
            <c:bubble3D val="0"/>
            <c:spPr>
              <a:solidFill>
                <a:srgbClr val="35978F"/>
              </a:solidFill>
            </c:spPr>
            <c:extLst xmlns:c16r2="http://schemas.microsoft.com/office/drawing/2015/06/chart">
              <c:ext xmlns:c16="http://schemas.microsoft.com/office/drawing/2014/chart" uri="{C3380CC4-5D6E-409C-BE32-E72D297353CC}">
                <c16:uniqueId val="{00000017-CA68-4054-AC0C-9A9FCA0FC69E}"/>
              </c:ext>
            </c:extLst>
          </c:dPt>
          <c:dLbls>
            <c:dLbl>
              <c:idx val="0"/>
              <c:layout>
                <c:manualLayout>
                  <c:x val="-8.5147469437480638E-2"/>
                  <c:y val="-4.2096935305316899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CA68-4054-AC0C-9A9FCA0FC69E}"/>
                </c:ext>
              </c:extLst>
            </c:dLbl>
            <c:dLbl>
              <c:idx val="1"/>
              <c:layout>
                <c:manualLayout>
                  <c:x val="0.16600593242797168"/>
                  <c:y val="-2.1255850873409502E-3"/>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CA68-4054-AC0C-9A9FCA0FC69E}"/>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CA68-4054-AC0C-9A9FCA0FC69E}"/>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CA68-4054-AC0C-9A9FCA0FC69E}"/>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CA68-4054-AC0C-9A9FCA0FC69E}"/>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CA68-4054-AC0C-9A9FCA0FC69E}"/>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CA68-4054-AC0C-9A9FCA0FC69E}"/>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CA68-4054-AC0C-9A9FCA0FC69E}"/>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CA68-4054-AC0C-9A9FCA0FC69E}"/>
                </c:ext>
              </c:extLst>
            </c:dLbl>
            <c:dLbl>
              <c:idx val="9"/>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CA68-4054-AC0C-9A9FCA0FC69E}"/>
                </c:ext>
              </c:extLst>
            </c:dLbl>
            <c:dLbl>
              <c:idx val="1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5-CA68-4054-AC0C-9A9FCA0FC69E}"/>
                </c:ext>
              </c:extLst>
            </c:dLbl>
            <c:dLbl>
              <c:idx val="11"/>
              <c:layout>
                <c:manualLayout>
                  <c:x val="-0.11641651701432058"/>
                  <c:y val="-2.6943715368912221E-3"/>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7-CA68-4054-AC0C-9A9FCA0FC69E}"/>
                </c:ext>
              </c:extLst>
            </c:dLbl>
            <c:spPr>
              <a:noFill/>
              <a:ln>
                <a:noFill/>
              </a:ln>
              <a:effectLst/>
            </c:spPr>
            <c:txPr>
              <a:bodyPr wrap="square" lIns="38100" tIns="19050" rIns="38100" bIns="19050" anchor="ctr">
                <a:spAutoFit/>
              </a:bodyPr>
              <a:lstStyle/>
              <a:p>
                <a:pPr>
                  <a:defRPr sz="160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[1]Sheet1!$H$30:$H$40</c:f>
              <c:strCache>
                <c:ptCount val="11"/>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pt idx="9">
                  <c:v>OOS PS</c:v>
                </c:pt>
                <c:pt idx="10">
                  <c:v>OOS Wet Weather</c:v>
                </c:pt>
              </c:strCache>
            </c:strRef>
          </c:cat>
          <c:val>
            <c:numRef>
              <c:f>Sheet1!$J$30:$J$40</c:f>
              <c:numCache>
                <c:formatCode>0.0</c:formatCode>
                <c:ptCount val="11"/>
                <c:pt idx="0" formatCode="General">
                  <c:v>607.20000000000005</c:v>
                </c:pt>
                <c:pt idx="1">
                  <c:v>38807.265386451458</c:v>
                </c:pt>
                <c:pt idx="2">
                  <c:v>2496.2824183250359</c:v>
                </c:pt>
                <c:pt idx="3">
                  <c:v>48.777644151287596</c:v>
                </c:pt>
                <c:pt idx="4">
                  <c:v>31.336095924099066</c:v>
                </c:pt>
                <c:pt idx="5">
                  <c:v>70.512745394128302</c:v>
                </c:pt>
                <c:pt idx="6">
                  <c:v>35.303324918045618</c:v>
                </c:pt>
                <c:pt idx="7">
                  <c:v>54.567093266458684</c:v>
                </c:pt>
                <c:pt idx="8">
                  <c:v>142.36988312561996</c:v>
                </c:pt>
                <c:pt idx="9" formatCode="General">
                  <c:v>1160.8894671753535</c:v>
                </c:pt>
                <c:pt idx="10" formatCode="General">
                  <c:v>243.8</c:v>
                </c:pt>
              </c:numCache>
            </c:numRef>
          </c:val>
          <c:extLst xmlns:c16r2="http://schemas.microsoft.com/office/drawing/2015/06/chart">
            <c:ext xmlns:c15="http://schemas.microsoft.com/office/drawing/2012/chart" uri="{02D57815-91ED-43cb-92C2-25804820EDAC}">
              <c15:filteredSeriesTitle>
                <c15:tx>
                  <c:v>TP YR'13</c:v>
                </c15:tx>
              </c15:filteredSeriesTitle>
            </c:ext>
            <c:ext xmlns:c16="http://schemas.microsoft.com/office/drawing/2014/chart" uri="{C3380CC4-5D6E-409C-BE32-E72D297353CC}">
              <c16:uniqueId val="{00000018-CA68-4054-AC0C-9A9FCA0FC69E}"/>
            </c:ext>
          </c:extLst>
        </c:ser>
        <c:dLbls>
          <c:showLegendKey val="0"/>
          <c:showVal val="0"/>
          <c:showCatName val="0"/>
          <c:showSerName val="0"/>
          <c:showPercent val="0"/>
          <c:showBubbleSize val="0"/>
          <c:showLeaderLines val="1"/>
        </c:dLbls>
        <c:gapWidth val="100"/>
        <c:splitType val="pos"/>
        <c:splitPos val="9"/>
        <c:secondPieSize val="75"/>
        <c:serLines/>
      </c:ofPieChart>
    </c:plotArea>
    <c:plotVisOnly val="1"/>
    <c:dispBlanksAs val="gap"/>
    <c:showDLblsOverMax val="0"/>
  </c:chart>
  <c:spPr>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3.5486024773219139E-2"/>
          <c:y val="7.6393409157188688E-2"/>
          <c:w val="0.92451673803932388"/>
          <c:h val="0.85086176727909002"/>
        </c:manualLayout>
      </c:layout>
      <c:ofPieChart>
        <c:ofPieType val="bar"/>
        <c:varyColors val="1"/>
        <c:ser>
          <c:idx val="0"/>
          <c:order val="0"/>
          <c:dPt>
            <c:idx val="0"/>
            <c:bubble3D val="0"/>
            <c:spPr>
              <a:solidFill>
                <a:srgbClr val="003C30"/>
              </a:solidFill>
            </c:spPr>
            <c:extLst xmlns:c16r2="http://schemas.microsoft.com/office/drawing/2015/06/chart">
              <c:ext xmlns:c16="http://schemas.microsoft.com/office/drawing/2014/chart" uri="{C3380CC4-5D6E-409C-BE32-E72D297353CC}">
                <c16:uniqueId val="{00000001-4987-4B06-9F5A-17C2C131819C}"/>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4987-4B06-9F5A-17C2C131819C}"/>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4987-4B06-9F5A-17C2C131819C}"/>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4987-4B06-9F5A-17C2C131819C}"/>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4987-4B06-9F5A-17C2C131819C}"/>
              </c:ext>
            </c:extLst>
          </c:dPt>
          <c:dPt>
            <c:idx val="5"/>
            <c:bubble3D val="0"/>
            <c:spPr>
              <a:solidFill>
                <a:srgbClr val="34978F"/>
              </a:solidFill>
            </c:spPr>
            <c:extLst xmlns:c16r2="http://schemas.microsoft.com/office/drawing/2015/06/chart">
              <c:ext xmlns:c16="http://schemas.microsoft.com/office/drawing/2014/chart" uri="{C3380CC4-5D6E-409C-BE32-E72D297353CC}">
                <c16:uniqueId val="{0000000B-4987-4B06-9F5A-17C2C131819C}"/>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4987-4B06-9F5A-17C2C131819C}"/>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4987-4B06-9F5A-17C2C131819C}"/>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4987-4B06-9F5A-17C2C131819C}"/>
              </c:ext>
            </c:extLst>
          </c:dPt>
          <c:dPt>
            <c:idx val="9"/>
            <c:bubble3D val="0"/>
            <c:spPr>
              <a:solidFill>
                <a:srgbClr val="4A5D62"/>
              </a:solidFill>
            </c:spPr>
            <c:extLst xmlns:c16r2="http://schemas.microsoft.com/office/drawing/2015/06/chart">
              <c:ext xmlns:c16="http://schemas.microsoft.com/office/drawing/2014/chart" uri="{C3380CC4-5D6E-409C-BE32-E72D297353CC}">
                <c16:uniqueId val="{00000013-4987-4B06-9F5A-17C2C131819C}"/>
              </c:ext>
            </c:extLst>
          </c:dPt>
          <c:dPt>
            <c:idx val="10"/>
            <c:bubble3D val="0"/>
            <c:spPr>
              <a:solidFill>
                <a:srgbClr val="4A5D62"/>
              </a:solidFill>
            </c:spPr>
            <c:extLst xmlns:c16r2="http://schemas.microsoft.com/office/drawing/2015/06/chart">
              <c:ext xmlns:c16="http://schemas.microsoft.com/office/drawing/2014/chart" uri="{C3380CC4-5D6E-409C-BE32-E72D297353CC}">
                <c16:uniqueId val="{00000015-4987-4B06-9F5A-17C2C131819C}"/>
              </c:ext>
            </c:extLst>
          </c:dPt>
          <c:dPt>
            <c:idx val="11"/>
            <c:bubble3D val="0"/>
            <c:spPr>
              <a:solidFill>
                <a:srgbClr val="35978F"/>
              </a:solidFill>
            </c:spPr>
            <c:extLst xmlns:c16r2="http://schemas.microsoft.com/office/drawing/2015/06/chart">
              <c:ext xmlns:c16="http://schemas.microsoft.com/office/drawing/2014/chart" uri="{C3380CC4-5D6E-409C-BE32-E72D297353CC}">
                <c16:uniqueId val="{00000017-4987-4B06-9F5A-17C2C131819C}"/>
              </c:ext>
            </c:extLst>
          </c:dPt>
          <c:dLbls>
            <c:dLbl>
              <c:idx val="0"/>
              <c:layout>
                <c:manualLayout>
                  <c:x val="-7.6807722076684931E-2"/>
                  <c:y val="-4.5138968052246105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4987-4B06-9F5A-17C2C131819C}"/>
                </c:ext>
              </c:extLst>
            </c:dLbl>
            <c:dLbl>
              <c:idx val="1"/>
              <c:layout>
                <c:manualLayout>
                  <c:x val="0.16600593242797168"/>
                  <c:y val="-2.1255850873409502E-3"/>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4987-4B06-9F5A-17C2C131819C}"/>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4987-4B06-9F5A-17C2C131819C}"/>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4987-4B06-9F5A-17C2C131819C}"/>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4987-4B06-9F5A-17C2C131819C}"/>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4987-4B06-9F5A-17C2C131819C}"/>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4987-4B06-9F5A-17C2C131819C}"/>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4987-4B06-9F5A-17C2C131819C}"/>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4987-4B06-9F5A-17C2C131819C}"/>
                </c:ext>
              </c:extLst>
            </c:dLbl>
            <c:dLbl>
              <c:idx val="9"/>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3-4987-4B06-9F5A-17C2C131819C}"/>
                </c:ext>
              </c:extLst>
            </c:dLbl>
            <c:dLbl>
              <c:idx val="1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5-4987-4B06-9F5A-17C2C131819C}"/>
                </c:ext>
              </c:extLst>
            </c:dLbl>
            <c:spPr>
              <a:noFill/>
              <a:ln>
                <a:noFill/>
              </a:ln>
              <a:effectLst/>
            </c:spPr>
            <c:txPr>
              <a:bodyPr wrap="square" lIns="38100" tIns="19050" rIns="38100" bIns="19050" anchor="ctr">
                <a:spAutoFit/>
              </a:bodyPr>
              <a:lstStyle/>
              <a:p>
                <a:pPr>
                  <a:defRPr sz="160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[1]Sheet1!$H$30:$H$40</c:f>
              <c:strCache>
                <c:ptCount val="11"/>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pt idx="9">
                  <c:v>OOS PS</c:v>
                </c:pt>
                <c:pt idx="10">
                  <c:v>OOS Wet Weather</c:v>
                </c:pt>
              </c:strCache>
            </c:strRef>
          </c:cat>
          <c:val>
            <c:numRef>
              <c:f>Sheet1!$I$30:$I$40</c:f>
              <c:numCache>
                <c:formatCode>0.0</c:formatCode>
                <c:ptCount val="11"/>
                <c:pt idx="0" formatCode="General">
                  <c:v>84.2</c:v>
                </c:pt>
                <c:pt idx="1">
                  <c:v>1994.0065632077522</c:v>
                </c:pt>
                <c:pt idx="2">
                  <c:v>101.6505780543857</c:v>
                </c:pt>
                <c:pt idx="3">
                  <c:v>10.380238568704787</c:v>
                </c:pt>
                <c:pt idx="4">
                  <c:v>6.7023451960719065</c:v>
                </c:pt>
                <c:pt idx="5">
                  <c:v>4.9203430976712736</c:v>
                </c:pt>
                <c:pt idx="6">
                  <c:v>4.5615509784203772</c:v>
                </c:pt>
                <c:pt idx="7">
                  <c:v>12.097278888991786</c:v>
                </c:pt>
                <c:pt idx="8">
                  <c:v>15.627102202255386</c:v>
                </c:pt>
                <c:pt idx="9" formatCode="General">
                  <c:v>34.426082062759079</c:v>
                </c:pt>
                <c:pt idx="10" formatCode="General">
                  <c:v>26.7</c:v>
                </c:pt>
              </c:numCache>
            </c:numRef>
          </c:val>
          <c:extLst xmlns:c16r2="http://schemas.microsoft.com/office/drawing/2015/06/chart">
            <c:ext xmlns:c15="http://schemas.microsoft.com/office/drawing/2012/chart" uri="{02D57815-91ED-43cb-92C2-25804820EDAC}">
              <c15:filteredSeriesTitle>
                <c15:tx>
                  <c:v>TP YR'13</c:v>
                </c15:tx>
              </c15:filteredSeriesTitle>
            </c:ext>
            <c:ext xmlns:c16="http://schemas.microsoft.com/office/drawing/2014/chart" uri="{C3380CC4-5D6E-409C-BE32-E72D297353CC}">
              <c16:uniqueId val="{00000018-4987-4B06-9F5A-17C2C131819C}"/>
            </c:ext>
          </c:extLst>
        </c:ser>
        <c:dLbls>
          <c:showLegendKey val="0"/>
          <c:showVal val="0"/>
          <c:showCatName val="0"/>
          <c:showSerName val="0"/>
          <c:showPercent val="0"/>
          <c:showBubbleSize val="0"/>
          <c:showLeaderLines val="1"/>
        </c:dLbls>
        <c:gapWidth val="100"/>
        <c:splitType val="pos"/>
        <c:splitPos val="9"/>
        <c:secondPieSize val="75"/>
        <c:serLines/>
      </c:ofPieChart>
    </c:plotArea>
    <c:plotVisOnly val="1"/>
    <c:dispBlanksAs val="gap"/>
    <c:showDLblsOverMax val="0"/>
  </c:chart>
  <c:spPr>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9638071556844864E-2"/>
          <c:y val="5.7874890638670164E-2"/>
          <c:w val="0.96252843394575671"/>
          <c:h val="0.88419510061242335"/>
        </c:manualLayout>
      </c:layout>
      <c:ofPieChart>
        <c:ofPieType val="bar"/>
        <c:varyColors val="1"/>
        <c:ser>
          <c:idx val="2"/>
          <c:order val="2"/>
          <c:tx>
            <c:v>TP YR'13</c:v>
          </c:tx>
          <c:dPt>
            <c:idx val="0"/>
            <c:bubble3D val="0"/>
            <c:spPr>
              <a:solidFill>
                <a:srgbClr val="003C30"/>
              </a:solidFill>
            </c:spPr>
            <c:extLst xmlns:c16r2="http://schemas.microsoft.com/office/drawing/2015/06/chart">
              <c:ext xmlns:c16="http://schemas.microsoft.com/office/drawing/2014/chart" uri="{C3380CC4-5D6E-409C-BE32-E72D297353CC}">
                <c16:uniqueId val="{00000001-C1C5-4D68-AFB6-A07C186D523C}"/>
              </c:ext>
            </c:extLst>
          </c:dPt>
          <c:dPt>
            <c:idx val="1"/>
            <c:bubble3D val="0"/>
            <c:spPr>
              <a:solidFill>
                <a:srgbClr val="8B2D2D"/>
              </a:solidFill>
            </c:spPr>
            <c:extLst xmlns:c16r2="http://schemas.microsoft.com/office/drawing/2015/06/chart">
              <c:ext xmlns:c16="http://schemas.microsoft.com/office/drawing/2014/chart" uri="{C3380CC4-5D6E-409C-BE32-E72D297353CC}">
                <c16:uniqueId val="{00000003-C1C5-4D68-AFB6-A07C186D523C}"/>
              </c:ext>
            </c:extLst>
          </c:dPt>
          <c:dPt>
            <c:idx val="2"/>
            <c:bubble3D val="0"/>
            <c:spPr>
              <a:solidFill>
                <a:srgbClr val="8C510A"/>
              </a:solidFill>
            </c:spPr>
            <c:extLst xmlns:c16r2="http://schemas.microsoft.com/office/drawing/2015/06/chart">
              <c:ext xmlns:c16="http://schemas.microsoft.com/office/drawing/2014/chart" uri="{C3380CC4-5D6E-409C-BE32-E72D297353CC}">
                <c16:uniqueId val="{00000005-C1C5-4D68-AFB6-A07C186D523C}"/>
              </c:ext>
            </c:extLst>
          </c:dPt>
          <c:dPt>
            <c:idx val="3"/>
            <c:bubble3D val="0"/>
            <c:spPr>
              <a:solidFill>
                <a:srgbClr val="01665E"/>
              </a:solidFill>
            </c:spPr>
            <c:extLst xmlns:c16r2="http://schemas.microsoft.com/office/drawing/2015/06/chart">
              <c:ext xmlns:c16="http://schemas.microsoft.com/office/drawing/2014/chart" uri="{C3380CC4-5D6E-409C-BE32-E72D297353CC}">
                <c16:uniqueId val="{00000007-C1C5-4D68-AFB6-A07C186D523C}"/>
              </c:ext>
            </c:extLst>
          </c:dPt>
          <c:dPt>
            <c:idx val="4"/>
            <c:bubble3D val="0"/>
            <c:spPr>
              <a:solidFill>
                <a:srgbClr val="BF812D"/>
              </a:solidFill>
            </c:spPr>
            <c:extLst xmlns:c16r2="http://schemas.microsoft.com/office/drawing/2015/06/chart">
              <c:ext xmlns:c16="http://schemas.microsoft.com/office/drawing/2014/chart" uri="{C3380CC4-5D6E-409C-BE32-E72D297353CC}">
                <c16:uniqueId val="{00000009-C1C5-4D68-AFB6-A07C186D523C}"/>
              </c:ext>
            </c:extLst>
          </c:dPt>
          <c:dPt>
            <c:idx val="5"/>
            <c:bubble3D val="0"/>
            <c:spPr>
              <a:solidFill>
                <a:srgbClr val="35978F"/>
              </a:solidFill>
            </c:spPr>
            <c:extLst xmlns:c16r2="http://schemas.microsoft.com/office/drawing/2015/06/chart">
              <c:ext xmlns:c16="http://schemas.microsoft.com/office/drawing/2014/chart" uri="{C3380CC4-5D6E-409C-BE32-E72D297353CC}">
                <c16:uniqueId val="{0000000B-C1C5-4D68-AFB6-A07C186D523C}"/>
              </c:ext>
            </c:extLst>
          </c:dPt>
          <c:dPt>
            <c:idx val="6"/>
            <c:bubble3D val="0"/>
            <c:spPr>
              <a:solidFill>
                <a:srgbClr val="DFC27D"/>
              </a:solidFill>
            </c:spPr>
            <c:extLst xmlns:c16r2="http://schemas.microsoft.com/office/drawing/2015/06/chart">
              <c:ext xmlns:c16="http://schemas.microsoft.com/office/drawing/2014/chart" uri="{C3380CC4-5D6E-409C-BE32-E72D297353CC}">
                <c16:uniqueId val="{0000000D-C1C5-4D68-AFB6-A07C186D523C}"/>
              </c:ext>
            </c:extLst>
          </c:dPt>
          <c:dPt>
            <c:idx val="7"/>
            <c:bubble3D val="0"/>
            <c:spPr>
              <a:solidFill>
                <a:srgbClr val="C7EAE5"/>
              </a:solidFill>
            </c:spPr>
            <c:extLst xmlns:c16r2="http://schemas.microsoft.com/office/drawing/2015/06/chart">
              <c:ext xmlns:c16="http://schemas.microsoft.com/office/drawing/2014/chart" uri="{C3380CC4-5D6E-409C-BE32-E72D297353CC}">
                <c16:uniqueId val="{0000000F-C1C5-4D68-AFB6-A07C186D523C}"/>
              </c:ext>
            </c:extLst>
          </c:dPt>
          <c:dPt>
            <c:idx val="8"/>
            <c:bubble3D val="0"/>
            <c:spPr>
              <a:solidFill>
                <a:srgbClr val="F6E8C3"/>
              </a:solidFill>
            </c:spPr>
            <c:extLst xmlns:c16r2="http://schemas.microsoft.com/office/drawing/2015/06/chart">
              <c:ext xmlns:c16="http://schemas.microsoft.com/office/drawing/2014/chart" uri="{C3380CC4-5D6E-409C-BE32-E72D297353CC}">
                <c16:uniqueId val="{00000011-C1C5-4D68-AFB6-A07C186D523C}"/>
              </c:ext>
            </c:extLst>
          </c:dPt>
          <c:dPt>
            <c:idx val="9"/>
            <c:bubble3D val="0"/>
            <c:spPr>
              <a:solidFill>
                <a:srgbClr val="35978F"/>
              </a:solidFill>
            </c:spPr>
            <c:extLst xmlns:c16r2="http://schemas.microsoft.com/office/drawing/2015/06/chart">
              <c:ext xmlns:c16="http://schemas.microsoft.com/office/drawing/2014/chart" uri="{C3380CC4-5D6E-409C-BE32-E72D297353CC}">
                <c16:uniqueId val="{00000013-C1C5-4D68-AFB6-A07C186D523C}"/>
              </c:ext>
            </c:extLst>
          </c:dPt>
          <c:dLbls>
            <c:dLbl>
              <c:idx val="0"/>
              <c:layout>
                <c:manualLayout>
                  <c:x val="-9.5808122668876922E-2"/>
                  <c:y val="-6.6514435695538193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C1C5-4D68-AFB6-A07C186D523C}"/>
                </c:ext>
              </c:extLst>
            </c:dLbl>
            <c:dLbl>
              <c:idx val="1"/>
              <c:layout>
                <c:manualLayout>
                  <c:x val="0.16605092271235636"/>
                  <c:y val="-1.0200781497543401E-2"/>
                </c:manualLayout>
              </c:layout>
              <c:showLegendKey val="0"/>
              <c:showVal val="0"/>
              <c:showCatName val="0"/>
              <c:showSerName val="0"/>
              <c:showPercent val="1"/>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C1C5-4D68-AFB6-A07C186D523C}"/>
                </c:ext>
              </c:extLst>
            </c:dLbl>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C1C5-4D68-AFB6-A07C186D523C}"/>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C1C5-4D68-AFB6-A07C186D523C}"/>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C1C5-4D68-AFB6-A07C186D523C}"/>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C1C5-4D68-AFB6-A07C186D523C}"/>
                </c:ext>
              </c:extLst>
            </c:dLbl>
            <c:dLbl>
              <c:idx val="6"/>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C1C5-4D68-AFB6-A07C186D523C}"/>
                </c:ext>
              </c:extLst>
            </c:dLbl>
            <c:dLbl>
              <c:idx val="7"/>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C1C5-4D68-AFB6-A07C186D523C}"/>
                </c:ext>
              </c:extLst>
            </c:dLbl>
            <c:dLbl>
              <c:idx val="8"/>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11-C1C5-4D68-AFB6-A07C186D523C}"/>
                </c:ext>
              </c:extLst>
            </c:dLbl>
            <c:numFmt formatCode="0%" sourceLinked="0"/>
            <c:spPr>
              <a:noFill/>
              <a:ln>
                <a:noFill/>
              </a:ln>
              <a:effectLst/>
            </c:spPr>
            <c:txPr>
              <a:bodyPr/>
              <a:lstStyle/>
              <a:p>
                <a:pPr>
                  <a:defRPr sz="1600" b="0">
                    <a:solidFill>
                      <a:schemeClr val="bg1"/>
                    </a:solidFill>
                  </a:defRPr>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extLst>
          </c:dLbls>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7.6987408155316377</c:v>
                </c:pt>
                <c:pt idx="1">
                  <c:v>141.34735312406767</c:v>
                </c:pt>
                <c:pt idx="2">
                  <c:v>6.4845333084448002</c:v>
                </c:pt>
                <c:pt idx="3">
                  <c:v>5.2246199483072484</c:v>
                </c:pt>
                <c:pt idx="4">
                  <c:v>2.028565068334502</c:v>
                </c:pt>
                <c:pt idx="5">
                  <c:v>0.49631035924908079</c:v>
                </c:pt>
                <c:pt idx="6">
                  <c:v>0.72352635986623459</c:v>
                </c:pt>
                <c:pt idx="7">
                  <c:v>5.6356510277020024E-3</c:v>
                </c:pt>
                <c:pt idx="8">
                  <c:v>4.1733759138179982</c:v>
                </c:pt>
              </c:numCache>
            </c:numRef>
          </c:val>
          <c:extLst xmlns:c16r2="http://schemas.microsoft.com/office/drawing/2015/06/chart">
            <c:ext xmlns:c16="http://schemas.microsoft.com/office/drawing/2014/chart" uri="{C3380CC4-5D6E-409C-BE32-E72D297353CC}">
              <c16:uniqueId val="{00000014-C1C5-4D68-AFB6-A07C186D523C}"/>
            </c:ext>
          </c:extLst>
        </c:ser>
        <c:ser>
          <c:idx val="3"/>
          <c:order val="3"/>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7.6987408155316377</c:v>
                </c:pt>
                <c:pt idx="1">
                  <c:v>141.34735312406767</c:v>
                </c:pt>
                <c:pt idx="2">
                  <c:v>6.4845333084448002</c:v>
                </c:pt>
                <c:pt idx="3">
                  <c:v>5.2246199483072484</c:v>
                </c:pt>
                <c:pt idx="4">
                  <c:v>2.028565068334502</c:v>
                </c:pt>
                <c:pt idx="5">
                  <c:v>0.49631035924908079</c:v>
                </c:pt>
                <c:pt idx="6">
                  <c:v>0.72352635986623459</c:v>
                </c:pt>
                <c:pt idx="7">
                  <c:v>5.6356510277020024E-3</c:v>
                </c:pt>
                <c:pt idx="8">
                  <c:v>4.1733759138179982</c:v>
                </c:pt>
              </c:numCache>
            </c:numRef>
          </c:val>
          <c:extLst xmlns:c16r2="http://schemas.microsoft.com/office/drawing/2015/06/chart">
            <c:ext xmlns:c16="http://schemas.microsoft.com/office/drawing/2014/chart" uri="{C3380CC4-5D6E-409C-BE32-E72D297353CC}">
              <c16:uniqueId val="{00000015-C1C5-4D68-AFB6-A07C186D523C}"/>
            </c:ext>
          </c:extLst>
        </c:ser>
        <c:ser>
          <c:idx val="1"/>
          <c:order val="1"/>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7.6987408155316377</c:v>
                </c:pt>
                <c:pt idx="1">
                  <c:v>141.34735312406767</c:v>
                </c:pt>
                <c:pt idx="2">
                  <c:v>6.4845333084448002</c:v>
                </c:pt>
                <c:pt idx="3">
                  <c:v>5.2246199483072484</c:v>
                </c:pt>
                <c:pt idx="4">
                  <c:v>2.028565068334502</c:v>
                </c:pt>
                <c:pt idx="5">
                  <c:v>0.49631035924908079</c:v>
                </c:pt>
                <c:pt idx="6">
                  <c:v>0.72352635986623459</c:v>
                </c:pt>
                <c:pt idx="7">
                  <c:v>5.6356510277020024E-3</c:v>
                </c:pt>
                <c:pt idx="8">
                  <c:v>4.1733759138179982</c:v>
                </c:pt>
              </c:numCache>
            </c:numRef>
          </c:val>
          <c:extLst xmlns:c16r2="http://schemas.microsoft.com/office/drawing/2015/06/chart">
            <c:ext xmlns:c16="http://schemas.microsoft.com/office/drawing/2014/chart" uri="{C3380CC4-5D6E-409C-BE32-E72D297353CC}">
              <c16:uniqueId val="{00000016-C1C5-4D68-AFB6-A07C186D523C}"/>
            </c:ext>
          </c:extLst>
        </c:ser>
        <c:ser>
          <c:idx val="0"/>
          <c:order val="0"/>
          <c:tx>
            <c:v>TP YR'13</c:v>
          </c:tx>
          <c:cat>
            <c:strRef>
              <c:f>Sheet1!$H$30:$H$38</c:f>
              <c:strCache>
                <c:ptCount val="9"/>
                <c:pt idx="0">
                  <c:v>HSTS</c:v>
                </c:pt>
                <c:pt idx="1">
                  <c:v>NPS </c:v>
                </c:pt>
                <c:pt idx="2">
                  <c:v>1 (ADF ≥ 1.0 mgd)</c:v>
                </c:pt>
                <c:pt idx="3">
                  <c:v>2 (0.5 mgd ≤ ADF &lt; 1.0 mgd)</c:v>
                </c:pt>
                <c:pt idx="4">
                  <c:v>3 (0.25 mgd ≤ ADF &lt; 0.5 mgd)</c:v>
                </c:pt>
                <c:pt idx="5">
                  <c:v>4 (0.1 mgd ≤ ADF &lt; 0.25 mgd)</c:v>
                </c:pt>
                <c:pt idx="6">
                  <c:v>5 (ADF &lt; 0.1 mgd)</c:v>
                </c:pt>
                <c:pt idx="7">
                  <c:v>Industrials</c:v>
                </c:pt>
                <c:pt idx="8">
                  <c:v>CSOs</c:v>
                </c:pt>
              </c:strCache>
            </c:strRef>
          </c:cat>
          <c:val>
            <c:numRef>
              <c:f>Sheet1!$I$30:$I$38</c:f>
              <c:numCache>
                <c:formatCode>0.0</c:formatCode>
                <c:ptCount val="9"/>
                <c:pt idx="0" formatCode="General">
                  <c:v>7.6987408155316377</c:v>
                </c:pt>
                <c:pt idx="1">
                  <c:v>141.34735312406767</c:v>
                </c:pt>
                <c:pt idx="2">
                  <c:v>6.4845333084448002</c:v>
                </c:pt>
                <c:pt idx="3">
                  <c:v>5.2246199483072484</c:v>
                </c:pt>
                <c:pt idx="4">
                  <c:v>2.028565068334502</c:v>
                </c:pt>
                <c:pt idx="5">
                  <c:v>0.49631035924908079</c:v>
                </c:pt>
                <c:pt idx="6">
                  <c:v>0.72352635986623459</c:v>
                </c:pt>
                <c:pt idx="7">
                  <c:v>5.6356510277020024E-3</c:v>
                </c:pt>
                <c:pt idx="8">
                  <c:v>4.1733759138179982</c:v>
                </c:pt>
              </c:numCache>
            </c:numRef>
          </c:val>
          <c:extLst xmlns:c16r2="http://schemas.microsoft.com/office/drawing/2015/06/chart">
            <c:ext xmlns:c16="http://schemas.microsoft.com/office/drawing/2014/chart" uri="{C3380CC4-5D6E-409C-BE32-E72D297353CC}">
              <c16:uniqueId val="{00000017-C1C5-4D68-AFB6-A07C186D523C}"/>
            </c:ext>
          </c:extLst>
        </c:ser>
        <c:dLbls>
          <c:showLegendKey val="0"/>
          <c:showVal val="0"/>
          <c:showCatName val="0"/>
          <c:showSerName val="0"/>
          <c:showPercent val="0"/>
          <c:showBubbleSize val="0"/>
          <c:showLeaderLines val="1"/>
        </c:dLbls>
        <c:gapWidth val="100"/>
        <c:splitType val="pos"/>
        <c:splitPos val="7"/>
        <c:secondPieSize val="75"/>
        <c:serLines/>
      </c:ofPieChart>
    </c:plotArea>
    <c:plotVisOnly val="1"/>
    <c:dispBlanksAs val="gap"/>
    <c:showDLblsOverMax val="0"/>
  </c:chart>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0.10478</cdr:x>
      <cdr:y>0.81096</cdr:y>
    </cdr:from>
    <cdr:to>
      <cdr:x>0.21805</cdr:x>
      <cdr:y>0.84406</cdr:y>
    </cdr:to>
    <cdr:sp macro="" textlink="">
      <cdr:nvSpPr>
        <cdr:cNvPr id="2" name="Left Brace 1"/>
        <cdr:cNvSpPr/>
      </cdr:nvSpPr>
      <cdr:spPr>
        <a:xfrm xmlns:a="http://schemas.openxmlformats.org/drawingml/2006/main" rot="16200000">
          <a:off x="1313690" y="3322137"/>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0.08642</cdr:x>
      <cdr:y>0.81348</cdr:y>
    </cdr:from>
    <cdr:to>
      <cdr:x>0.22518</cdr:x>
      <cdr:y>0.96111</cdr:y>
    </cdr:to>
    <cdr:sp macro="" textlink="">
      <cdr:nvSpPr>
        <cdr:cNvPr id="9" name="TextBox 8"/>
        <cdr:cNvSpPr txBox="1"/>
      </cdr:nvSpPr>
      <cdr:spPr>
        <a:xfrm xmlns:a="http://schemas.openxmlformats.org/drawingml/2006/main">
          <a:off x="744100" y="3745197"/>
          <a:ext cx="1194798" cy="679687"/>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1400" dirty="0"/>
            <a:t>Maumee 6,568 </a:t>
          </a:r>
          <a:r>
            <a:rPr lang="en-US" sz="1400" dirty="0">
              <a:effectLst/>
              <a:latin typeface="+mn-lt"/>
              <a:ea typeface="+mn-ea"/>
              <a:cs typeface="+mn-cs"/>
            </a:rPr>
            <a:t>mi</a:t>
          </a:r>
          <a:r>
            <a:rPr lang="en-US" sz="1400" baseline="30000" dirty="0">
              <a:effectLst/>
            </a:rPr>
            <a:t>2</a:t>
          </a:r>
          <a:endParaRPr lang="en-US" sz="1400" baseline="30000" dirty="0"/>
        </a:p>
      </cdr:txBody>
    </cdr:sp>
  </cdr:relSizeAnchor>
  <cdr:relSizeAnchor xmlns:cdr="http://schemas.openxmlformats.org/drawingml/2006/chartDrawing">
    <cdr:from>
      <cdr:x>0.21022</cdr:x>
      <cdr:y>0.83466</cdr:y>
    </cdr:from>
    <cdr:to>
      <cdr:x>0.33739</cdr:x>
      <cdr:y>0.9416</cdr:y>
    </cdr:to>
    <cdr:sp macro="" textlink="">
      <cdr:nvSpPr>
        <cdr:cNvPr id="10" name="TextBox 1"/>
        <cdr:cNvSpPr txBox="1"/>
      </cdr:nvSpPr>
      <cdr:spPr>
        <a:xfrm xmlns:a="http://schemas.openxmlformats.org/drawingml/2006/main">
          <a:off x="1810088" y="3842723"/>
          <a:ext cx="1095044" cy="492346"/>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Portage  585 mi</a:t>
          </a:r>
          <a:r>
            <a:rPr lang="en-US" sz="1400" baseline="30000" dirty="0"/>
            <a:t>2</a:t>
          </a:r>
          <a:endParaRPr lang="en-US" sz="1400" dirty="0"/>
        </a:p>
      </cdr:txBody>
    </cdr:sp>
  </cdr:relSizeAnchor>
  <cdr:relSizeAnchor xmlns:cdr="http://schemas.openxmlformats.org/drawingml/2006/chartDrawing">
    <cdr:from>
      <cdr:x>0.32535</cdr:x>
      <cdr:y>0.84416</cdr:y>
    </cdr:from>
    <cdr:to>
      <cdr:x>0.46695</cdr:x>
      <cdr:y>0.92954</cdr:y>
    </cdr:to>
    <cdr:sp macro="" textlink="">
      <cdr:nvSpPr>
        <cdr:cNvPr id="11" name="TextBox 1"/>
        <cdr:cNvSpPr txBox="1"/>
      </cdr:nvSpPr>
      <cdr:spPr>
        <a:xfrm xmlns:a="http://schemas.openxmlformats.org/drawingml/2006/main">
          <a:off x="2801500" y="3886452"/>
          <a:ext cx="1219200" cy="393085"/>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Sandusky 1,420 mi</a:t>
          </a:r>
          <a:r>
            <a:rPr lang="en-US" sz="1400" baseline="30000" dirty="0"/>
            <a:t>2</a:t>
          </a:r>
          <a:endParaRPr lang="en-US" sz="1400" dirty="0"/>
        </a:p>
      </cdr:txBody>
    </cdr:sp>
  </cdr:relSizeAnchor>
  <cdr:relSizeAnchor xmlns:cdr="http://schemas.openxmlformats.org/drawingml/2006/chartDrawing">
    <cdr:from>
      <cdr:x>0.44726</cdr:x>
      <cdr:y>0.8429</cdr:y>
    </cdr:from>
    <cdr:to>
      <cdr:x>0.5781</cdr:x>
      <cdr:y>0.9313</cdr:y>
    </cdr:to>
    <cdr:sp macro="" textlink="">
      <cdr:nvSpPr>
        <cdr:cNvPr id="12" name="TextBox 1"/>
        <cdr:cNvSpPr txBox="1"/>
      </cdr:nvSpPr>
      <cdr:spPr>
        <a:xfrm xmlns:a="http://schemas.openxmlformats.org/drawingml/2006/main">
          <a:off x="3851148" y="3880651"/>
          <a:ext cx="1126624" cy="406989"/>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Cuyahoga 808 mi</a:t>
          </a:r>
          <a:r>
            <a:rPr lang="en-US" sz="1400" baseline="30000" dirty="0"/>
            <a:t>2</a:t>
          </a:r>
          <a:endParaRPr lang="en-US" sz="1400" dirty="0"/>
        </a:p>
      </cdr:txBody>
    </cdr:sp>
  </cdr:relSizeAnchor>
  <cdr:relSizeAnchor xmlns:cdr="http://schemas.openxmlformats.org/drawingml/2006/chartDrawing">
    <cdr:from>
      <cdr:x>0.55783</cdr:x>
      <cdr:y>0.84275</cdr:y>
    </cdr:from>
    <cdr:to>
      <cdr:x>0.69527</cdr:x>
      <cdr:y>0.93067</cdr:y>
    </cdr:to>
    <cdr:sp macro="" textlink="">
      <cdr:nvSpPr>
        <cdr:cNvPr id="13" name="TextBox 1"/>
        <cdr:cNvSpPr txBox="1"/>
      </cdr:nvSpPr>
      <cdr:spPr>
        <a:xfrm xmlns:a="http://schemas.openxmlformats.org/drawingml/2006/main">
          <a:off x="4803263" y="3879998"/>
          <a:ext cx="1183397" cy="404779"/>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Great Miami 3,889 mi</a:t>
          </a:r>
          <a:r>
            <a:rPr lang="en-US" sz="1400" baseline="30000" dirty="0"/>
            <a:t>2</a:t>
          </a:r>
          <a:endParaRPr lang="en-US" sz="1400" dirty="0"/>
        </a:p>
      </cdr:txBody>
    </cdr:sp>
  </cdr:relSizeAnchor>
  <cdr:relSizeAnchor xmlns:cdr="http://schemas.openxmlformats.org/drawingml/2006/chartDrawing">
    <cdr:from>
      <cdr:x>0.67511</cdr:x>
      <cdr:y>0.82613</cdr:y>
    </cdr:from>
    <cdr:to>
      <cdr:x>0.8135</cdr:x>
      <cdr:y>0.94704</cdr:y>
    </cdr:to>
    <cdr:sp macro="" textlink="">
      <cdr:nvSpPr>
        <cdr:cNvPr id="14" name="TextBox 1"/>
        <cdr:cNvSpPr txBox="1"/>
      </cdr:nvSpPr>
      <cdr:spPr>
        <a:xfrm xmlns:a="http://schemas.openxmlformats.org/drawingml/2006/main">
          <a:off x="5813117" y="3803443"/>
          <a:ext cx="1191575" cy="556663"/>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Scioto     6,509 mi</a:t>
          </a:r>
          <a:r>
            <a:rPr lang="en-US" sz="1400" baseline="30000" dirty="0"/>
            <a:t>2</a:t>
          </a:r>
          <a:endParaRPr lang="en-US" sz="1400" dirty="0"/>
        </a:p>
      </cdr:txBody>
    </cdr:sp>
  </cdr:relSizeAnchor>
  <cdr:relSizeAnchor xmlns:cdr="http://schemas.openxmlformats.org/drawingml/2006/chartDrawing">
    <cdr:from>
      <cdr:x>0.7912</cdr:x>
      <cdr:y>0.8376</cdr:y>
    </cdr:from>
    <cdr:to>
      <cdr:x>0.93314</cdr:x>
      <cdr:y>0.93136</cdr:y>
    </cdr:to>
    <cdr:sp macro="" textlink="">
      <cdr:nvSpPr>
        <cdr:cNvPr id="15" name="TextBox 1"/>
        <cdr:cNvSpPr txBox="1"/>
      </cdr:nvSpPr>
      <cdr:spPr>
        <a:xfrm xmlns:a="http://schemas.openxmlformats.org/drawingml/2006/main">
          <a:off x="6812706" y="3856267"/>
          <a:ext cx="1222210" cy="431666"/>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Muskingum 8,044 mi</a:t>
          </a:r>
          <a:r>
            <a:rPr lang="en-US" sz="1400" baseline="30000" dirty="0"/>
            <a:t>2</a:t>
          </a:r>
          <a:endParaRPr lang="en-US" sz="1400" dirty="0"/>
        </a:p>
      </cdr:txBody>
    </cdr:sp>
  </cdr:relSizeAnchor>
  <cdr:relSizeAnchor xmlns:cdr="http://schemas.openxmlformats.org/drawingml/2006/chartDrawing">
    <cdr:from>
      <cdr:x>0.22112</cdr:x>
      <cdr:y>0.80875</cdr:y>
    </cdr:from>
    <cdr:to>
      <cdr:x>0.3344</cdr:x>
      <cdr:y>0.84186</cdr:y>
    </cdr:to>
    <cdr:sp macro="" textlink="">
      <cdr:nvSpPr>
        <cdr:cNvPr id="16" name="Left Brace 15"/>
        <cdr:cNvSpPr/>
      </cdr:nvSpPr>
      <cdr:spPr>
        <a:xfrm xmlns:a="http://schemas.openxmlformats.org/drawingml/2006/main" rot="16200000">
          <a:off x="2315466" y="3311977"/>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0.33746</cdr:x>
      <cdr:y>0.80919</cdr:y>
    </cdr:from>
    <cdr:to>
      <cdr:x>0.45074</cdr:x>
      <cdr:y>0.8423</cdr:y>
    </cdr:to>
    <cdr:sp macro="" textlink="">
      <cdr:nvSpPr>
        <cdr:cNvPr id="19" name="Left Brace 18"/>
        <cdr:cNvSpPr/>
      </cdr:nvSpPr>
      <cdr:spPr>
        <a:xfrm xmlns:a="http://schemas.openxmlformats.org/drawingml/2006/main" rot="16200000">
          <a:off x="3317242" y="3314009"/>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0.45381</cdr:x>
      <cdr:y>0.80964</cdr:y>
    </cdr:from>
    <cdr:to>
      <cdr:x>0.56708</cdr:x>
      <cdr:y>0.84274</cdr:y>
    </cdr:to>
    <cdr:sp macro="" textlink="">
      <cdr:nvSpPr>
        <cdr:cNvPr id="20" name="Left Brace 19"/>
        <cdr:cNvSpPr/>
      </cdr:nvSpPr>
      <cdr:spPr>
        <a:xfrm xmlns:a="http://schemas.openxmlformats.org/drawingml/2006/main" rot="16200000">
          <a:off x="4319018" y="3316041"/>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0.57015</cdr:x>
      <cdr:y>0.81008</cdr:y>
    </cdr:from>
    <cdr:to>
      <cdr:x>0.68342</cdr:x>
      <cdr:y>0.84318</cdr:y>
    </cdr:to>
    <cdr:sp macro="" textlink="">
      <cdr:nvSpPr>
        <cdr:cNvPr id="21" name="Left Brace 20"/>
        <cdr:cNvSpPr/>
      </cdr:nvSpPr>
      <cdr:spPr>
        <a:xfrm xmlns:a="http://schemas.openxmlformats.org/drawingml/2006/main" rot="16200000">
          <a:off x="5320794" y="3318073"/>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0.68791</cdr:x>
      <cdr:y>0.81052</cdr:y>
    </cdr:from>
    <cdr:to>
      <cdr:x>0.80118</cdr:x>
      <cdr:y>0.84362</cdr:y>
    </cdr:to>
    <cdr:sp macro="" textlink="">
      <cdr:nvSpPr>
        <cdr:cNvPr id="22" name="Left Brace 21"/>
        <cdr:cNvSpPr/>
      </cdr:nvSpPr>
      <cdr:spPr>
        <a:xfrm xmlns:a="http://schemas.openxmlformats.org/drawingml/2006/main" rot="16200000">
          <a:off x="6334762" y="3320105"/>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0.80566</cdr:x>
      <cdr:y>0.81096</cdr:y>
    </cdr:from>
    <cdr:to>
      <cdr:x>0.91894</cdr:x>
      <cdr:y>0.84406</cdr:y>
    </cdr:to>
    <cdr:sp macro="" textlink="">
      <cdr:nvSpPr>
        <cdr:cNvPr id="28" name="Left Brace 27"/>
        <cdr:cNvSpPr/>
      </cdr:nvSpPr>
      <cdr:spPr>
        <a:xfrm xmlns:a="http://schemas.openxmlformats.org/drawingml/2006/main" rot="16200000">
          <a:off x="7348730" y="3322137"/>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0.10478</cdr:x>
      <cdr:y>0.81096</cdr:y>
    </cdr:from>
    <cdr:to>
      <cdr:x>0.21805</cdr:x>
      <cdr:y>0.84406</cdr:y>
    </cdr:to>
    <cdr:sp macro="" textlink="">
      <cdr:nvSpPr>
        <cdr:cNvPr id="2" name="Left Brace 1"/>
        <cdr:cNvSpPr/>
      </cdr:nvSpPr>
      <cdr:spPr>
        <a:xfrm xmlns:a="http://schemas.openxmlformats.org/drawingml/2006/main" rot="16200000">
          <a:off x="1313690" y="3322137"/>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0.08642</cdr:x>
      <cdr:y>0.81348</cdr:y>
    </cdr:from>
    <cdr:to>
      <cdr:x>0.22518</cdr:x>
      <cdr:y>0.96111</cdr:y>
    </cdr:to>
    <cdr:sp macro="" textlink="">
      <cdr:nvSpPr>
        <cdr:cNvPr id="9" name="TextBox 8"/>
        <cdr:cNvSpPr txBox="1"/>
      </cdr:nvSpPr>
      <cdr:spPr>
        <a:xfrm xmlns:a="http://schemas.openxmlformats.org/drawingml/2006/main">
          <a:off x="744100" y="3745197"/>
          <a:ext cx="1194798" cy="679687"/>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1400" dirty="0"/>
            <a:t>Maumee 6,568 </a:t>
          </a:r>
          <a:r>
            <a:rPr lang="en-US" sz="1400" dirty="0">
              <a:effectLst/>
              <a:latin typeface="+mn-lt"/>
              <a:ea typeface="+mn-ea"/>
              <a:cs typeface="+mn-cs"/>
            </a:rPr>
            <a:t>mi</a:t>
          </a:r>
          <a:r>
            <a:rPr lang="en-US" sz="1400" baseline="30000" dirty="0">
              <a:effectLst/>
            </a:rPr>
            <a:t>2</a:t>
          </a:r>
          <a:endParaRPr lang="en-US" sz="1400" baseline="30000" dirty="0"/>
        </a:p>
      </cdr:txBody>
    </cdr:sp>
  </cdr:relSizeAnchor>
  <cdr:relSizeAnchor xmlns:cdr="http://schemas.openxmlformats.org/drawingml/2006/chartDrawing">
    <cdr:from>
      <cdr:x>0.21022</cdr:x>
      <cdr:y>0.83466</cdr:y>
    </cdr:from>
    <cdr:to>
      <cdr:x>0.33739</cdr:x>
      <cdr:y>0.9416</cdr:y>
    </cdr:to>
    <cdr:sp macro="" textlink="">
      <cdr:nvSpPr>
        <cdr:cNvPr id="10" name="TextBox 1"/>
        <cdr:cNvSpPr txBox="1"/>
      </cdr:nvSpPr>
      <cdr:spPr>
        <a:xfrm xmlns:a="http://schemas.openxmlformats.org/drawingml/2006/main">
          <a:off x="1810088" y="3842723"/>
          <a:ext cx="1095044" cy="492346"/>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Portage  585 mi</a:t>
          </a:r>
          <a:r>
            <a:rPr lang="en-US" sz="1400" baseline="30000" dirty="0"/>
            <a:t>2</a:t>
          </a:r>
          <a:endParaRPr lang="en-US" sz="1400" dirty="0"/>
        </a:p>
      </cdr:txBody>
    </cdr:sp>
  </cdr:relSizeAnchor>
  <cdr:relSizeAnchor xmlns:cdr="http://schemas.openxmlformats.org/drawingml/2006/chartDrawing">
    <cdr:from>
      <cdr:x>0.32535</cdr:x>
      <cdr:y>0.84416</cdr:y>
    </cdr:from>
    <cdr:to>
      <cdr:x>0.46695</cdr:x>
      <cdr:y>0.92954</cdr:y>
    </cdr:to>
    <cdr:sp macro="" textlink="">
      <cdr:nvSpPr>
        <cdr:cNvPr id="11" name="TextBox 1"/>
        <cdr:cNvSpPr txBox="1"/>
      </cdr:nvSpPr>
      <cdr:spPr>
        <a:xfrm xmlns:a="http://schemas.openxmlformats.org/drawingml/2006/main">
          <a:off x="2801500" y="3886452"/>
          <a:ext cx="1219200" cy="393085"/>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Sandusky 1,420 mi</a:t>
          </a:r>
          <a:r>
            <a:rPr lang="en-US" sz="1400" baseline="30000" dirty="0"/>
            <a:t>2</a:t>
          </a:r>
          <a:endParaRPr lang="en-US" sz="1400" dirty="0"/>
        </a:p>
      </cdr:txBody>
    </cdr:sp>
  </cdr:relSizeAnchor>
  <cdr:relSizeAnchor xmlns:cdr="http://schemas.openxmlformats.org/drawingml/2006/chartDrawing">
    <cdr:from>
      <cdr:x>0.44726</cdr:x>
      <cdr:y>0.8429</cdr:y>
    </cdr:from>
    <cdr:to>
      <cdr:x>0.5781</cdr:x>
      <cdr:y>0.9313</cdr:y>
    </cdr:to>
    <cdr:sp macro="" textlink="">
      <cdr:nvSpPr>
        <cdr:cNvPr id="12" name="TextBox 1"/>
        <cdr:cNvSpPr txBox="1"/>
      </cdr:nvSpPr>
      <cdr:spPr>
        <a:xfrm xmlns:a="http://schemas.openxmlformats.org/drawingml/2006/main">
          <a:off x="3851148" y="3880651"/>
          <a:ext cx="1126624" cy="406989"/>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Cuyahoga 808 mi</a:t>
          </a:r>
          <a:r>
            <a:rPr lang="en-US" sz="1400" baseline="30000" dirty="0"/>
            <a:t>2</a:t>
          </a:r>
          <a:endParaRPr lang="en-US" sz="1400" dirty="0"/>
        </a:p>
      </cdr:txBody>
    </cdr:sp>
  </cdr:relSizeAnchor>
  <cdr:relSizeAnchor xmlns:cdr="http://schemas.openxmlformats.org/drawingml/2006/chartDrawing">
    <cdr:from>
      <cdr:x>0.55783</cdr:x>
      <cdr:y>0.84275</cdr:y>
    </cdr:from>
    <cdr:to>
      <cdr:x>0.69527</cdr:x>
      <cdr:y>0.93067</cdr:y>
    </cdr:to>
    <cdr:sp macro="" textlink="">
      <cdr:nvSpPr>
        <cdr:cNvPr id="13" name="TextBox 1"/>
        <cdr:cNvSpPr txBox="1"/>
      </cdr:nvSpPr>
      <cdr:spPr>
        <a:xfrm xmlns:a="http://schemas.openxmlformats.org/drawingml/2006/main">
          <a:off x="4803263" y="3879998"/>
          <a:ext cx="1183397" cy="404779"/>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Great Miami 3,889 mi</a:t>
          </a:r>
          <a:r>
            <a:rPr lang="en-US" sz="1400" baseline="30000" dirty="0"/>
            <a:t>2</a:t>
          </a:r>
          <a:endParaRPr lang="en-US" sz="1400" dirty="0"/>
        </a:p>
      </cdr:txBody>
    </cdr:sp>
  </cdr:relSizeAnchor>
  <cdr:relSizeAnchor xmlns:cdr="http://schemas.openxmlformats.org/drawingml/2006/chartDrawing">
    <cdr:from>
      <cdr:x>0.67511</cdr:x>
      <cdr:y>0.82613</cdr:y>
    </cdr:from>
    <cdr:to>
      <cdr:x>0.8135</cdr:x>
      <cdr:y>0.94704</cdr:y>
    </cdr:to>
    <cdr:sp macro="" textlink="">
      <cdr:nvSpPr>
        <cdr:cNvPr id="14" name="TextBox 1"/>
        <cdr:cNvSpPr txBox="1"/>
      </cdr:nvSpPr>
      <cdr:spPr>
        <a:xfrm xmlns:a="http://schemas.openxmlformats.org/drawingml/2006/main">
          <a:off x="5813117" y="3803443"/>
          <a:ext cx="1191575" cy="556663"/>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Scioto     6,509 mi</a:t>
          </a:r>
          <a:r>
            <a:rPr lang="en-US" sz="1400" baseline="30000" dirty="0"/>
            <a:t>2</a:t>
          </a:r>
          <a:endParaRPr lang="en-US" sz="1400" dirty="0"/>
        </a:p>
      </cdr:txBody>
    </cdr:sp>
  </cdr:relSizeAnchor>
  <cdr:relSizeAnchor xmlns:cdr="http://schemas.openxmlformats.org/drawingml/2006/chartDrawing">
    <cdr:from>
      <cdr:x>0.7912</cdr:x>
      <cdr:y>0.8376</cdr:y>
    </cdr:from>
    <cdr:to>
      <cdr:x>0.93314</cdr:x>
      <cdr:y>0.93136</cdr:y>
    </cdr:to>
    <cdr:sp macro="" textlink="">
      <cdr:nvSpPr>
        <cdr:cNvPr id="15" name="TextBox 1"/>
        <cdr:cNvSpPr txBox="1"/>
      </cdr:nvSpPr>
      <cdr:spPr>
        <a:xfrm xmlns:a="http://schemas.openxmlformats.org/drawingml/2006/main">
          <a:off x="6812706" y="3856267"/>
          <a:ext cx="1222210" cy="431666"/>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Muskingum 8,044 mi</a:t>
          </a:r>
          <a:r>
            <a:rPr lang="en-US" sz="1400" baseline="30000" dirty="0"/>
            <a:t>2</a:t>
          </a:r>
          <a:endParaRPr lang="en-US" sz="1400" dirty="0"/>
        </a:p>
      </cdr:txBody>
    </cdr:sp>
  </cdr:relSizeAnchor>
  <cdr:relSizeAnchor xmlns:cdr="http://schemas.openxmlformats.org/drawingml/2006/chartDrawing">
    <cdr:from>
      <cdr:x>0.22112</cdr:x>
      <cdr:y>0.80875</cdr:y>
    </cdr:from>
    <cdr:to>
      <cdr:x>0.3344</cdr:x>
      <cdr:y>0.84186</cdr:y>
    </cdr:to>
    <cdr:sp macro="" textlink="">
      <cdr:nvSpPr>
        <cdr:cNvPr id="16" name="Left Brace 15"/>
        <cdr:cNvSpPr/>
      </cdr:nvSpPr>
      <cdr:spPr>
        <a:xfrm xmlns:a="http://schemas.openxmlformats.org/drawingml/2006/main" rot="16200000">
          <a:off x="2315466" y="3311977"/>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0.33746</cdr:x>
      <cdr:y>0.80919</cdr:y>
    </cdr:from>
    <cdr:to>
      <cdr:x>0.45074</cdr:x>
      <cdr:y>0.8423</cdr:y>
    </cdr:to>
    <cdr:sp macro="" textlink="">
      <cdr:nvSpPr>
        <cdr:cNvPr id="19" name="Left Brace 18"/>
        <cdr:cNvSpPr/>
      </cdr:nvSpPr>
      <cdr:spPr>
        <a:xfrm xmlns:a="http://schemas.openxmlformats.org/drawingml/2006/main" rot="16200000">
          <a:off x="3317242" y="3314009"/>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0.45381</cdr:x>
      <cdr:y>0.80964</cdr:y>
    </cdr:from>
    <cdr:to>
      <cdr:x>0.56708</cdr:x>
      <cdr:y>0.84274</cdr:y>
    </cdr:to>
    <cdr:sp macro="" textlink="">
      <cdr:nvSpPr>
        <cdr:cNvPr id="20" name="Left Brace 19"/>
        <cdr:cNvSpPr/>
      </cdr:nvSpPr>
      <cdr:spPr>
        <a:xfrm xmlns:a="http://schemas.openxmlformats.org/drawingml/2006/main" rot="16200000">
          <a:off x="4319018" y="3316041"/>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0.57015</cdr:x>
      <cdr:y>0.81008</cdr:y>
    </cdr:from>
    <cdr:to>
      <cdr:x>0.68342</cdr:x>
      <cdr:y>0.84318</cdr:y>
    </cdr:to>
    <cdr:sp macro="" textlink="">
      <cdr:nvSpPr>
        <cdr:cNvPr id="21" name="Left Brace 20"/>
        <cdr:cNvSpPr/>
      </cdr:nvSpPr>
      <cdr:spPr>
        <a:xfrm xmlns:a="http://schemas.openxmlformats.org/drawingml/2006/main" rot="16200000">
          <a:off x="5320794" y="3318073"/>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0.68791</cdr:x>
      <cdr:y>0.81052</cdr:y>
    </cdr:from>
    <cdr:to>
      <cdr:x>0.80118</cdr:x>
      <cdr:y>0.84362</cdr:y>
    </cdr:to>
    <cdr:sp macro="" textlink="">
      <cdr:nvSpPr>
        <cdr:cNvPr id="22" name="Left Brace 21"/>
        <cdr:cNvSpPr/>
      </cdr:nvSpPr>
      <cdr:spPr>
        <a:xfrm xmlns:a="http://schemas.openxmlformats.org/drawingml/2006/main" rot="16200000">
          <a:off x="6334762" y="3320105"/>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0.80566</cdr:x>
      <cdr:y>0.81096</cdr:y>
    </cdr:from>
    <cdr:to>
      <cdr:x>0.91894</cdr:x>
      <cdr:y>0.84406</cdr:y>
    </cdr:to>
    <cdr:sp macro="" textlink="">
      <cdr:nvSpPr>
        <cdr:cNvPr id="28" name="Left Brace 27"/>
        <cdr:cNvSpPr/>
      </cdr:nvSpPr>
      <cdr:spPr>
        <a:xfrm xmlns:a="http://schemas.openxmlformats.org/drawingml/2006/main" rot="16200000">
          <a:off x="7348730" y="3322137"/>
          <a:ext cx="152400" cy="975362"/>
        </a:xfrm>
        <a:prstGeom xmlns:a="http://schemas.openxmlformats.org/drawingml/2006/main" prst="leftBrace">
          <a:avLst/>
        </a:prstGeom>
        <a:ln xmlns:a="http://schemas.openxmlformats.org/drawingml/2006/main">
          <a:solidFill>
            <a:sysClr val="windowText" lastClr="00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userShapes>
</file>

<file path=ppt/drawings/drawing3.xml><?xml version="1.0" encoding="utf-8"?>
<c:userShapes xmlns:c="http://schemas.openxmlformats.org/drawingml/2006/chart">
  <cdr:relSizeAnchor xmlns:cdr="http://schemas.openxmlformats.org/drawingml/2006/chartDrawing">
    <cdr:from>
      <cdr:x>0.24631</cdr:x>
      <cdr:y>0.9237</cdr:y>
    </cdr:from>
    <cdr:to>
      <cdr:x>0.33584</cdr:x>
      <cdr:y>1</cdr:y>
    </cdr:to>
    <cdr:sp macro="" textlink="">
      <cdr:nvSpPr>
        <cdr:cNvPr id="10" name="TextBox 1"/>
        <cdr:cNvSpPr txBox="1"/>
      </cdr:nvSpPr>
      <cdr:spPr>
        <a:xfrm xmlns:a="http://schemas.openxmlformats.org/drawingml/2006/main">
          <a:off x="2068538" y="4430585"/>
          <a:ext cx="751871" cy="365978"/>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Portage      585 mi</a:t>
          </a:r>
          <a:r>
            <a:rPr lang="en-US" sz="1400" baseline="30000" dirty="0"/>
            <a:t>2</a:t>
          </a:r>
          <a:endParaRPr lang="en-US" sz="1400" dirty="0"/>
        </a:p>
      </cdr:txBody>
    </cdr:sp>
  </cdr:relSizeAnchor>
  <cdr:relSizeAnchor xmlns:cdr="http://schemas.openxmlformats.org/drawingml/2006/chartDrawing">
    <cdr:from>
      <cdr:x>0.35572</cdr:x>
      <cdr:y>0.92431</cdr:y>
    </cdr:from>
    <cdr:to>
      <cdr:x>0.45985</cdr:x>
      <cdr:y>0.99852</cdr:y>
    </cdr:to>
    <cdr:sp macro="" textlink="">
      <cdr:nvSpPr>
        <cdr:cNvPr id="11" name="TextBox 1"/>
        <cdr:cNvSpPr txBox="1"/>
      </cdr:nvSpPr>
      <cdr:spPr>
        <a:xfrm xmlns:a="http://schemas.openxmlformats.org/drawingml/2006/main">
          <a:off x="2987309" y="4433489"/>
          <a:ext cx="874469" cy="355953"/>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a:pPr>
          <a:r>
            <a:rPr lang="en-US" sz="1400" dirty="0"/>
            <a:t>Sandusky 1,420 mi</a:t>
          </a:r>
          <a:r>
            <a:rPr lang="en-US" sz="1400" baseline="30000" dirty="0"/>
            <a:t>2</a:t>
          </a:r>
          <a:endParaRPr lang="en-US" sz="1400" dirty="0">
            <a:effectLst/>
          </a:endParaRPr>
        </a:p>
      </cdr:txBody>
    </cdr:sp>
  </cdr:relSizeAnchor>
  <cdr:relSizeAnchor xmlns:cdr="http://schemas.openxmlformats.org/drawingml/2006/chartDrawing">
    <cdr:from>
      <cdr:x>0.45618</cdr:x>
      <cdr:y>0.92057</cdr:y>
    </cdr:from>
    <cdr:to>
      <cdr:x>0.57476</cdr:x>
      <cdr:y>1</cdr:y>
    </cdr:to>
    <cdr:sp macro="" textlink="">
      <cdr:nvSpPr>
        <cdr:cNvPr id="12" name="TextBox 1"/>
        <cdr:cNvSpPr txBox="1"/>
      </cdr:nvSpPr>
      <cdr:spPr>
        <a:xfrm xmlns:a="http://schemas.openxmlformats.org/drawingml/2006/main">
          <a:off x="3830998" y="4415563"/>
          <a:ext cx="995854" cy="381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a:pPr>
          <a:r>
            <a:rPr lang="en-US" sz="1400" dirty="0"/>
            <a:t>Cuyahoga 808 mi</a:t>
          </a:r>
          <a:r>
            <a:rPr lang="en-US" sz="1400" baseline="30000" dirty="0"/>
            <a:t>2</a:t>
          </a:r>
          <a:endParaRPr lang="en-US" sz="1400" dirty="0">
            <a:effectLst/>
          </a:endParaRPr>
        </a:p>
      </cdr:txBody>
    </cdr:sp>
  </cdr:relSizeAnchor>
  <cdr:relSizeAnchor xmlns:cdr="http://schemas.openxmlformats.org/drawingml/2006/chartDrawing">
    <cdr:from>
      <cdr:x>0.56557</cdr:x>
      <cdr:y>0.92057</cdr:y>
    </cdr:from>
    <cdr:to>
      <cdr:x>0.7012</cdr:x>
      <cdr:y>1</cdr:y>
    </cdr:to>
    <cdr:sp macro="" textlink="">
      <cdr:nvSpPr>
        <cdr:cNvPr id="13" name="TextBox 1"/>
        <cdr:cNvSpPr txBox="1"/>
      </cdr:nvSpPr>
      <cdr:spPr>
        <a:xfrm xmlns:a="http://schemas.openxmlformats.org/drawingml/2006/main">
          <a:off x="4749654" y="4415563"/>
          <a:ext cx="1139045" cy="381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a:pPr>
          <a:r>
            <a:rPr lang="en-US" sz="1400" dirty="0"/>
            <a:t>Great Miami 3,889 mi</a:t>
          </a:r>
          <a:r>
            <a:rPr lang="en-US" sz="1400" baseline="30000" dirty="0"/>
            <a:t>2</a:t>
          </a:r>
          <a:endParaRPr lang="en-US" sz="1400" dirty="0">
            <a:effectLst/>
          </a:endParaRPr>
        </a:p>
      </cdr:txBody>
    </cdr:sp>
  </cdr:relSizeAnchor>
  <cdr:relSizeAnchor xmlns:cdr="http://schemas.openxmlformats.org/drawingml/2006/chartDrawing">
    <cdr:from>
      <cdr:x>0.68502</cdr:x>
      <cdr:y>0.92057</cdr:y>
    </cdr:from>
    <cdr:to>
      <cdr:x>0.7923</cdr:x>
      <cdr:y>1</cdr:y>
    </cdr:to>
    <cdr:sp macro="" textlink="">
      <cdr:nvSpPr>
        <cdr:cNvPr id="14" name="TextBox 1"/>
        <cdr:cNvSpPr txBox="1"/>
      </cdr:nvSpPr>
      <cdr:spPr>
        <a:xfrm xmlns:a="http://schemas.openxmlformats.org/drawingml/2006/main">
          <a:off x="5752787" y="4415563"/>
          <a:ext cx="900960" cy="381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a:pPr>
          <a:r>
            <a:rPr lang="en-US" sz="1400" dirty="0"/>
            <a:t>Scioto      6,509 mi</a:t>
          </a:r>
          <a:r>
            <a:rPr lang="en-US" sz="1400" baseline="30000" dirty="0"/>
            <a:t>2</a:t>
          </a:r>
          <a:endParaRPr lang="en-US" sz="1400" dirty="0">
            <a:effectLst/>
          </a:endParaRPr>
        </a:p>
      </cdr:txBody>
    </cdr:sp>
  </cdr:relSizeAnchor>
  <cdr:relSizeAnchor xmlns:cdr="http://schemas.openxmlformats.org/drawingml/2006/chartDrawing">
    <cdr:from>
      <cdr:x>0.79128</cdr:x>
      <cdr:y>0.92057</cdr:y>
    </cdr:from>
    <cdr:to>
      <cdr:x>0.92006</cdr:x>
      <cdr:y>0.99925</cdr:y>
    </cdr:to>
    <cdr:sp macro="" textlink="">
      <cdr:nvSpPr>
        <cdr:cNvPr id="15" name="TextBox 1"/>
        <cdr:cNvSpPr txBox="1"/>
      </cdr:nvSpPr>
      <cdr:spPr>
        <a:xfrm xmlns:a="http://schemas.openxmlformats.org/drawingml/2006/main">
          <a:off x="6645145" y="4415562"/>
          <a:ext cx="1081498" cy="377381"/>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a:pPr>
          <a:r>
            <a:rPr lang="en-US" sz="1400" dirty="0"/>
            <a:t>Muskingum 8,044 mi</a:t>
          </a:r>
          <a:r>
            <a:rPr lang="en-US" sz="1400" baseline="30000" dirty="0"/>
            <a:t>2</a:t>
          </a:r>
          <a:endParaRPr lang="en-US" sz="1400" dirty="0">
            <a:effectLst/>
          </a:endParaRPr>
        </a:p>
      </cdr:txBody>
    </cdr:sp>
  </cdr:relSizeAnchor>
  <cdr:relSizeAnchor xmlns:cdr="http://schemas.openxmlformats.org/drawingml/2006/chartDrawing">
    <cdr:from>
      <cdr:x>0.11659</cdr:x>
      <cdr:y>0.92561</cdr:y>
    </cdr:from>
    <cdr:to>
      <cdr:x>0.23446</cdr:x>
      <cdr:y>0.99982</cdr:y>
    </cdr:to>
    <cdr:sp macro="" textlink="">
      <cdr:nvSpPr>
        <cdr:cNvPr id="28" name="TextBox 1"/>
        <cdr:cNvSpPr txBox="1"/>
      </cdr:nvSpPr>
      <cdr:spPr>
        <a:xfrm xmlns:a="http://schemas.openxmlformats.org/drawingml/2006/main">
          <a:off x="979117" y="4439751"/>
          <a:ext cx="989854" cy="355953"/>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ctr" defTabSz="914400" eaLnBrk="1" fontAlgn="auto" latinLnBrk="0" hangingPunct="1">
            <a:lnSpc>
              <a:spcPct val="100000"/>
            </a:lnSpc>
            <a:spcBef>
              <a:spcPts val="0"/>
            </a:spcBef>
            <a:spcAft>
              <a:spcPts val="0"/>
            </a:spcAft>
            <a:buClrTx/>
            <a:buSzTx/>
            <a:buFontTx/>
            <a:buNone/>
            <a:tabLst/>
            <a:defRPr/>
          </a:pPr>
          <a:r>
            <a:rPr lang="en-US" sz="1400" dirty="0"/>
            <a:t>Maumee </a:t>
          </a:r>
          <a:r>
            <a:rPr lang="en-US" sz="1400" dirty="0">
              <a:effectLst/>
              <a:latin typeface="+mn-lt"/>
              <a:ea typeface="+mn-ea"/>
              <a:cs typeface="+mn-cs"/>
            </a:rPr>
            <a:t>6,568 mi</a:t>
          </a:r>
          <a:r>
            <a:rPr lang="en-US" sz="1400" baseline="30000" dirty="0">
              <a:effectLst/>
            </a:rPr>
            <a:t>2</a:t>
          </a:r>
        </a:p>
      </cdr:txBody>
    </cdr:sp>
  </cdr:relSizeAnchor>
  <cdr:relSizeAnchor xmlns:cdr="http://schemas.openxmlformats.org/drawingml/2006/chartDrawing">
    <cdr:from>
      <cdr:x>0.11983</cdr:x>
      <cdr:y>0.88166</cdr:y>
    </cdr:from>
    <cdr:to>
      <cdr:x>0.22962</cdr:x>
      <cdr:y>0.91803</cdr:y>
    </cdr:to>
    <cdr:sp macro="" textlink="">
      <cdr:nvSpPr>
        <cdr:cNvPr id="36" name="Left Brace 35"/>
        <cdr:cNvSpPr/>
      </cdr:nvSpPr>
      <cdr:spPr>
        <a:xfrm xmlns:a="http://schemas.openxmlformats.org/drawingml/2006/main" rot="16200000">
          <a:off x="1380098" y="3855138"/>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0.23331</cdr:x>
      <cdr:y>0.87954</cdr:y>
    </cdr:from>
    <cdr:to>
      <cdr:x>0.3431</cdr:x>
      <cdr:y>0.91591</cdr:y>
    </cdr:to>
    <cdr:sp macro="" textlink="">
      <cdr:nvSpPr>
        <cdr:cNvPr id="41" name="Left Brace 40"/>
        <cdr:cNvSpPr/>
      </cdr:nvSpPr>
      <cdr:spPr>
        <a:xfrm xmlns:a="http://schemas.openxmlformats.org/drawingml/2006/main" rot="16200000">
          <a:off x="2333107" y="3844980"/>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0.34655</cdr:x>
      <cdr:y>0.87954</cdr:y>
    </cdr:from>
    <cdr:to>
      <cdr:x>0.45634</cdr:x>
      <cdr:y>0.91591</cdr:y>
    </cdr:to>
    <cdr:sp macro="" textlink="">
      <cdr:nvSpPr>
        <cdr:cNvPr id="42" name="Left Brace 41"/>
        <cdr:cNvSpPr/>
      </cdr:nvSpPr>
      <cdr:spPr>
        <a:xfrm xmlns:a="http://schemas.openxmlformats.org/drawingml/2006/main" rot="16200000">
          <a:off x="3284082" y="3844980"/>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0.45979</cdr:x>
      <cdr:y>0.87954</cdr:y>
    </cdr:from>
    <cdr:to>
      <cdr:x>0.56958</cdr:x>
      <cdr:y>0.91591</cdr:y>
    </cdr:to>
    <cdr:sp macro="" textlink="">
      <cdr:nvSpPr>
        <cdr:cNvPr id="43" name="Left Brace 42"/>
        <cdr:cNvSpPr/>
      </cdr:nvSpPr>
      <cdr:spPr>
        <a:xfrm xmlns:a="http://schemas.openxmlformats.org/drawingml/2006/main" rot="16200000">
          <a:off x="4235058" y="3844978"/>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0.57302</cdr:x>
      <cdr:y>0.87954</cdr:y>
    </cdr:from>
    <cdr:to>
      <cdr:x>0.68282</cdr:x>
      <cdr:y>0.91591</cdr:y>
    </cdr:to>
    <cdr:sp macro="" textlink="">
      <cdr:nvSpPr>
        <cdr:cNvPr id="44" name="Left Brace 43"/>
        <cdr:cNvSpPr/>
      </cdr:nvSpPr>
      <cdr:spPr>
        <a:xfrm xmlns:a="http://schemas.openxmlformats.org/drawingml/2006/main" rot="16200000">
          <a:off x="5186034" y="3844979"/>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0.68626</cdr:x>
      <cdr:y>0.87954</cdr:y>
    </cdr:from>
    <cdr:to>
      <cdr:x>0.79605</cdr:x>
      <cdr:y>0.91591</cdr:y>
    </cdr:to>
    <cdr:sp macro="" textlink="">
      <cdr:nvSpPr>
        <cdr:cNvPr id="45" name="Left Brace 44"/>
        <cdr:cNvSpPr/>
      </cdr:nvSpPr>
      <cdr:spPr>
        <a:xfrm xmlns:a="http://schemas.openxmlformats.org/drawingml/2006/main" rot="16200000">
          <a:off x="6137010" y="3844979"/>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0.7995</cdr:x>
      <cdr:y>0.87954</cdr:y>
    </cdr:from>
    <cdr:to>
      <cdr:x>0.90929</cdr:x>
      <cdr:y>0.91591</cdr:y>
    </cdr:to>
    <cdr:sp macro="" textlink="">
      <cdr:nvSpPr>
        <cdr:cNvPr id="46" name="Left Brace 45"/>
        <cdr:cNvSpPr/>
      </cdr:nvSpPr>
      <cdr:spPr>
        <a:xfrm xmlns:a="http://schemas.openxmlformats.org/drawingml/2006/main" rot="16200000">
          <a:off x="7087986" y="3844978"/>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userShapes>
</file>

<file path=ppt/drawings/drawing4.xml><?xml version="1.0" encoding="utf-8"?>
<c:userShapes xmlns:c="http://schemas.openxmlformats.org/drawingml/2006/chart">
  <cdr:relSizeAnchor xmlns:cdr="http://schemas.openxmlformats.org/drawingml/2006/chartDrawing">
    <cdr:from>
      <cdr:x>0.24631</cdr:x>
      <cdr:y>0.9237</cdr:y>
    </cdr:from>
    <cdr:to>
      <cdr:x>0.33584</cdr:x>
      <cdr:y>1</cdr:y>
    </cdr:to>
    <cdr:sp macro="" textlink="">
      <cdr:nvSpPr>
        <cdr:cNvPr id="10" name="TextBox 1"/>
        <cdr:cNvSpPr txBox="1"/>
      </cdr:nvSpPr>
      <cdr:spPr>
        <a:xfrm xmlns:a="http://schemas.openxmlformats.org/drawingml/2006/main">
          <a:off x="2068538" y="4430585"/>
          <a:ext cx="751871" cy="365978"/>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t>Portage      585 mi</a:t>
          </a:r>
          <a:r>
            <a:rPr lang="en-US" sz="1400" baseline="30000" dirty="0"/>
            <a:t>2</a:t>
          </a:r>
          <a:endParaRPr lang="en-US" sz="1400" dirty="0"/>
        </a:p>
      </cdr:txBody>
    </cdr:sp>
  </cdr:relSizeAnchor>
  <cdr:relSizeAnchor xmlns:cdr="http://schemas.openxmlformats.org/drawingml/2006/chartDrawing">
    <cdr:from>
      <cdr:x>0.35572</cdr:x>
      <cdr:y>0.92431</cdr:y>
    </cdr:from>
    <cdr:to>
      <cdr:x>0.45985</cdr:x>
      <cdr:y>0.99852</cdr:y>
    </cdr:to>
    <cdr:sp macro="" textlink="">
      <cdr:nvSpPr>
        <cdr:cNvPr id="11" name="TextBox 1"/>
        <cdr:cNvSpPr txBox="1"/>
      </cdr:nvSpPr>
      <cdr:spPr>
        <a:xfrm xmlns:a="http://schemas.openxmlformats.org/drawingml/2006/main">
          <a:off x="2987309" y="4433489"/>
          <a:ext cx="874469" cy="355953"/>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a:pPr>
          <a:r>
            <a:rPr lang="en-US" sz="1400" dirty="0"/>
            <a:t>Sandusky 1,420 mi</a:t>
          </a:r>
          <a:r>
            <a:rPr lang="en-US" sz="1400" baseline="30000" dirty="0"/>
            <a:t>2</a:t>
          </a:r>
          <a:endParaRPr lang="en-US" sz="1400" dirty="0">
            <a:effectLst/>
          </a:endParaRPr>
        </a:p>
      </cdr:txBody>
    </cdr:sp>
  </cdr:relSizeAnchor>
  <cdr:relSizeAnchor xmlns:cdr="http://schemas.openxmlformats.org/drawingml/2006/chartDrawing">
    <cdr:from>
      <cdr:x>0.45618</cdr:x>
      <cdr:y>0.92057</cdr:y>
    </cdr:from>
    <cdr:to>
      <cdr:x>0.57476</cdr:x>
      <cdr:y>1</cdr:y>
    </cdr:to>
    <cdr:sp macro="" textlink="">
      <cdr:nvSpPr>
        <cdr:cNvPr id="12" name="TextBox 1"/>
        <cdr:cNvSpPr txBox="1"/>
      </cdr:nvSpPr>
      <cdr:spPr>
        <a:xfrm xmlns:a="http://schemas.openxmlformats.org/drawingml/2006/main">
          <a:off x="3830998" y="4415563"/>
          <a:ext cx="995854" cy="381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a:pPr>
          <a:r>
            <a:rPr lang="en-US" sz="1400" dirty="0"/>
            <a:t>Cuyahoga 808 mi</a:t>
          </a:r>
          <a:r>
            <a:rPr lang="en-US" sz="1400" baseline="30000" dirty="0"/>
            <a:t>2</a:t>
          </a:r>
          <a:endParaRPr lang="en-US" sz="1400" dirty="0">
            <a:effectLst/>
          </a:endParaRPr>
        </a:p>
      </cdr:txBody>
    </cdr:sp>
  </cdr:relSizeAnchor>
  <cdr:relSizeAnchor xmlns:cdr="http://schemas.openxmlformats.org/drawingml/2006/chartDrawing">
    <cdr:from>
      <cdr:x>0.56557</cdr:x>
      <cdr:y>0.92057</cdr:y>
    </cdr:from>
    <cdr:to>
      <cdr:x>0.7012</cdr:x>
      <cdr:y>1</cdr:y>
    </cdr:to>
    <cdr:sp macro="" textlink="">
      <cdr:nvSpPr>
        <cdr:cNvPr id="13" name="TextBox 1"/>
        <cdr:cNvSpPr txBox="1"/>
      </cdr:nvSpPr>
      <cdr:spPr>
        <a:xfrm xmlns:a="http://schemas.openxmlformats.org/drawingml/2006/main">
          <a:off x="4749654" y="4415563"/>
          <a:ext cx="1139045" cy="381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a:pPr>
          <a:r>
            <a:rPr lang="en-US" sz="1400" dirty="0"/>
            <a:t>Great Miami 3,889 mi</a:t>
          </a:r>
          <a:r>
            <a:rPr lang="en-US" sz="1400" baseline="30000" dirty="0"/>
            <a:t>2</a:t>
          </a:r>
          <a:endParaRPr lang="en-US" sz="1400" dirty="0">
            <a:effectLst/>
          </a:endParaRPr>
        </a:p>
      </cdr:txBody>
    </cdr:sp>
  </cdr:relSizeAnchor>
  <cdr:relSizeAnchor xmlns:cdr="http://schemas.openxmlformats.org/drawingml/2006/chartDrawing">
    <cdr:from>
      <cdr:x>0.68502</cdr:x>
      <cdr:y>0.92057</cdr:y>
    </cdr:from>
    <cdr:to>
      <cdr:x>0.7923</cdr:x>
      <cdr:y>1</cdr:y>
    </cdr:to>
    <cdr:sp macro="" textlink="">
      <cdr:nvSpPr>
        <cdr:cNvPr id="14" name="TextBox 1"/>
        <cdr:cNvSpPr txBox="1"/>
      </cdr:nvSpPr>
      <cdr:spPr>
        <a:xfrm xmlns:a="http://schemas.openxmlformats.org/drawingml/2006/main">
          <a:off x="5752787" y="4415563"/>
          <a:ext cx="900960" cy="381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a:pPr>
          <a:r>
            <a:rPr lang="en-US" sz="1400" dirty="0"/>
            <a:t>Scioto      6,509 mi</a:t>
          </a:r>
          <a:r>
            <a:rPr lang="en-US" sz="1400" baseline="30000" dirty="0"/>
            <a:t>2</a:t>
          </a:r>
          <a:endParaRPr lang="en-US" sz="1400" dirty="0">
            <a:effectLst/>
          </a:endParaRPr>
        </a:p>
      </cdr:txBody>
    </cdr:sp>
  </cdr:relSizeAnchor>
  <cdr:relSizeAnchor xmlns:cdr="http://schemas.openxmlformats.org/drawingml/2006/chartDrawing">
    <cdr:from>
      <cdr:x>0.79128</cdr:x>
      <cdr:y>0.92057</cdr:y>
    </cdr:from>
    <cdr:to>
      <cdr:x>0.92006</cdr:x>
      <cdr:y>0.99925</cdr:y>
    </cdr:to>
    <cdr:sp macro="" textlink="">
      <cdr:nvSpPr>
        <cdr:cNvPr id="15" name="TextBox 1"/>
        <cdr:cNvSpPr txBox="1"/>
      </cdr:nvSpPr>
      <cdr:spPr>
        <a:xfrm xmlns:a="http://schemas.openxmlformats.org/drawingml/2006/main">
          <a:off x="6645145" y="4415562"/>
          <a:ext cx="1081498" cy="377381"/>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defRPr/>
          </a:pPr>
          <a:r>
            <a:rPr lang="en-US" sz="1400" dirty="0"/>
            <a:t>Muskingum 8,044 mi</a:t>
          </a:r>
          <a:r>
            <a:rPr lang="en-US" sz="1400" baseline="30000" dirty="0"/>
            <a:t>2</a:t>
          </a:r>
          <a:endParaRPr lang="en-US" sz="1400" dirty="0">
            <a:effectLst/>
          </a:endParaRPr>
        </a:p>
      </cdr:txBody>
    </cdr:sp>
  </cdr:relSizeAnchor>
  <cdr:relSizeAnchor xmlns:cdr="http://schemas.openxmlformats.org/drawingml/2006/chartDrawing">
    <cdr:from>
      <cdr:x>0.11659</cdr:x>
      <cdr:y>0.92561</cdr:y>
    </cdr:from>
    <cdr:to>
      <cdr:x>0.23446</cdr:x>
      <cdr:y>0.99982</cdr:y>
    </cdr:to>
    <cdr:sp macro="" textlink="">
      <cdr:nvSpPr>
        <cdr:cNvPr id="28" name="TextBox 1"/>
        <cdr:cNvSpPr txBox="1"/>
      </cdr:nvSpPr>
      <cdr:spPr>
        <a:xfrm xmlns:a="http://schemas.openxmlformats.org/drawingml/2006/main">
          <a:off x="979117" y="4439751"/>
          <a:ext cx="989854" cy="355953"/>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algn="ctr" defTabSz="914400" eaLnBrk="1" fontAlgn="auto" latinLnBrk="0" hangingPunct="1">
            <a:lnSpc>
              <a:spcPct val="100000"/>
            </a:lnSpc>
            <a:spcBef>
              <a:spcPts val="0"/>
            </a:spcBef>
            <a:spcAft>
              <a:spcPts val="0"/>
            </a:spcAft>
            <a:buClrTx/>
            <a:buSzTx/>
            <a:buFontTx/>
            <a:buNone/>
            <a:tabLst/>
            <a:defRPr/>
          </a:pPr>
          <a:r>
            <a:rPr lang="en-US" sz="1400" dirty="0"/>
            <a:t>Maumee </a:t>
          </a:r>
          <a:r>
            <a:rPr lang="en-US" sz="1400" dirty="0">
              <a:effectLst/>
              <a:latin typeface="+mn-lt"/>
              <a:ea typeface="+mn-ea"/>
              <a:cs typeface="+mn-cs"/>
            </a:rPr>
            <a:t>6,568 mi</a:t>
          </a:r>
          <a:r>
            <a:rPr lang="en-US" sz="1400" baseline="30000" dirty="0">
              <a:effectLst/>
            </a:rPr>
            <a:t>2</a:t>
          </a:r>
        </a:p>
      </cdr:txBody>
    </cdr:sp>
  </cdr:relSizeAnchor>
  <cdr:relSizeAnchor xmlns:cdr="http://schemas.openxmlformats.org/drawingml/2006/chartDrawing">
    <cdr:from>
      <cdr:x>0.11983</cdr:x>
      <cdr:y>0.88166</cdr:y>
    </cdr:from>
    <cdr:to>
      <cdr:x>0.22962</cdr:x>
      <cdr:y>0.91803</cdr:y>
    </cdr:to>
    <cdr:sp macro="" textlink="">
      <cdr:nvSpPr>
        <cdr:cNvPr id="36" name="Left Brace 35"/>
        <cdr:cNvSpPr/>
      </cdr:nvSpPr>
      <cdr:spPr>
        <a:xfrm xmlns:a="http://schemas.openxmlformats.org/drawingml/2006/main" rot="16200000">
          <a:off x="1380098" y="3855138"/>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0.23331</cdr:x>
      <cdr:y>0.87954</cdr:y>
    </cdr:from>
    <cdr:to>
      <cdr:x>0.3431</cdr:x>
      <cdr:y>0.91591</cdr:y>
    </cdr:to>
    <cdr:sp macro="" textlink="">
      <cdr:nvSpPr>
        <cdr:cNvPr id="41" name="Left Brace 40"/>
        <cdr:cNvSpPr/>
      </cdr:nvSpPr>
      <cdr:spPr>
        <a:xfrm xmlns:a="http://schemas.openxmlformats.org/drawingml/2006/main" rot="16200000">
          <a:off x="2333107" y="3844980"/>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0.34655</cdr:x>
      <cdr:y>0.87954</cdr:y>
    </cdr:from>
    <cdr:to>
      <cdr:x>0.45634</cdr:x>
      <cdr:y>0.91591</cdr:y>
    </cdr:to>
    <cdr:sp macro="" textlink="">
      <cdr:nvSpPr>
        <cdr:cNvPr id="42" name="Left Brace 41"/>
        <cdr:cNvSpPr/>
      </cdr:nvSpPr>
      <cdr:spPr>
        <a:xfrm xmlns:a="http://schemas.openxmlformats.org/drawingml/2006/main" rot="16200000">
          <a:off x="3284082" y="3844980"/>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0.45979</cdr:x>
      <cdr:y>0.87954</cdr:y>
    </cdr:from>
    <cdr:to>
      <cdr:x>0.56958</cdr:x>
      <cdr:y>0.91591</cdr:y>
    </cdr:to>
    <cdr:sp macro="" textlink="">
      <cdr:nvSpPr>
        <cdr:cNvPr id="43" name="Left Brace 42"/>
        <cdr:cNvSpPr/>
      </cdr:nvSpPr>
      <cdr:spPr>
        <a:xfrm xmlns:a="http://schemas.openxmlformats.org/drawingml/2006/main" rot="16200000">
          <a:off x="4235058" y="3844978"/>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0.57302</cdr:x>
      <cdr:y>0.87954</cdr:y>
    </cdr:from>
    <cdr:to>
      <cdr:x>0.68282</cdr:x>
      <cdr:y>0.91591</cdr:y>
    </cdr:to>
    <cdr:sp macro="" textlink="">
      <cdr:nvSpPr>
        <cdr:cNvPr id="44" name="Left Brace 43"/>
        <cdr:cNvSpPr/>
      </cdr:nvSpPr>
      <cdr:spPr>
        <a:xfrm xmlns:a="http://schemas.openxmlformats.org/drawingml/2006/main" rot="16200000">
          <a:off x="5186034" y="3844979"/>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0.68626</cdr:x>
      <cdr:y>0.87954</cdr:y>
    </cdr:from>
    <cdr:to>
      <cdr:x>0.79605</cdr:x>
      <cdr:y>0.91591</cdr:y>
    </cdr:to>
    <cdr:sp macro="" textlink="">
      <cdr:nvSpPr>
        <cdr:cNvPr id="45" name="Left Brace 44"/>
        <cdr:cNvSpPr/>
      </cdr:nvSpPr>
      <cdr:spPr>
        <a:xfrm xmlns:a="http://schemas.openxmlformats.org/drawingml/2006/main" rot="16200000">
          <a:off x="6137010" y="3844979"/>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0.7995</cdr:x>
      <cdr:y>0.87954</cdr:y>
    </cdr:from>
    <cdr:to>
      <cdr:x>0.90929</cdr:x>
      <cdr:y>0.91591</cdr:y>
    </cdr:to>
    <cdr:sp macro="" textlink="">
      <cdr:nvSpPr>
        <cdr:cNvPr id="46" name="Left Brace 45"/>
        <cdr:cNvSpPr/>
      </cdr:nvSpPr>
      <cdr:spPr>
        <a:xfrm xmlns:a="http://schemas.openxmlformats.org/drawingml/2006/main" rot="16200000">
          <a:off x="7087986" y="3844978"/>
          <a:ext cx="174447" cy="922020"/>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userShapes>
</file>

<file path=ppt/drawings/drawing5.xml><?xml version="1.0" encoding="utf-8"?>
<c:userShapes xmlns:c="http://schemas.openxmlformats.org/drawingml/2006/chart">
  <cdr:relSizeAnchor xmlns:cdr="http://schemas.openxmlformats.org/drawingml/2006/chartDrawing">
    <cdr:from>
      <cdr:x>0.027</cdr:x>
      <cdr:y>0</cdr:y>
    </cdr:from>
    <cdr:to>
      <cdr:x>0.0627</cdr:x>
      <cdr:y>0.07842</cdr:y>
    </cdr:to>
    <cdr:sp macro="" textlink="">
      <cdr:nvSpPr>
        <cdr:cNvPr id="2" name="Rectangle 1"/>
        <cdr:cNvSpPr/>
      </cdr:nvSpPr>
      <cdr:spPr>
        <a:xfrm xmlns:a="http://schemas.openxmlformats.org/drawingml/2006/main">
          <a:off x="230561" y="0"/>
          <a:ext cx="304800" cy="297657"/>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22" tIns="46961" rIns="93922" bIns="46961" rtlCol="0"/>
          <a:lstStyle>
            <a:lvl1pPr algn="l">
              <a:defRPr sz="1200"/>
            </a:lvl1pPr>
          </a:lstStyle>
          <a:p>
            <a:endParaRPr lang="en-US"/>
          </a:p>
        </p:txBody>
      </p:sp>
      <p:sp>
        <p:nvSpPr>
          <p:cNvPr id="3" name="Date Placeholder 2"/>
          <p:cNvSpPr>
            <a:spLocks noGrp="1"/>
          </p:cNvSpPr>
          <p:nvPr>
            <p:ph type="dt" idx="1"/>
          </p:nvPr>
        </p:nvSpPr>
        <p:spPr>
          <a:xfrm>
            <a:off x="4008705" y="0"/>
            <a:ext cx="3066733" cy="468154"/>
          </a:xfrm>
          <a:prstGeom prst="rect">
            <a:avLst/>
          </a:prstGeom>
        </p:spPr>
        <p:txBody>
          <a:bodyPr vert="horz" lIns="93922" tIns="46961" rIns="93922" bIns="46961" rtlCol="0"/>
          <a:lstStyle>
            <a:lvl1pPr algn="r">
              <a:defRPr sz="1200"/>
            </a:lvl1pPr>
          </a:lstStyle>
          <a:p>
            <a:fld id="{5A6E5CA5-33E7-4568-B4DD-8D7F407E57A8}" type="datetimeFigureOut">
              <a:rPr lang="en-US" smtClean="0"/>
              <a:t>6/5/2017</a:t>
            </a:fld>
            <a:endParaRPr lang="en-US"/>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3922" tIns="46961" rIns="93922" bIns="46961" rtlCol="0" anchor="ctr"/>
          <a:lstStyle/>
          <a:p>
            <a:endParaRPr lang="en-US"/>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22" tIns="46961" rIns="93922" bIns="4696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297"/>
            <a:ext cx="3066733" cy="468154"/>
          </a:xfrm>
          <a:prstGeom prst="rect">
            <a:avLst/>
          </a:prstGeom>
        </p:spPr>
        <p:txBody>
          <a:bodyPr vert="horz" lIns="93922" tIns="46961" rIns="93922" bIns="46961"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7"/>
            <a:ext cx="3066733" cy="468154"/>
          </a:xfrm>
          <a:prstGeom prst="rect">
            <a:avLst/>
          </a:prstGeom>
        </p:spPr>
        <p:txBody>
          <a:bodyPr vert="horz" lIns="93922" tIns="46961" rIns="93922" bIns="46961" rtlCol="0" anchor="b"/>
          <a:lstStyle>
            <a:lvl1pPr algn="r">
              <a:defRPr sz="1200"/>
            </a:lvl1pPr>
          </a:lstStyle>
          <a:p>
            <a:fld id="{6AC82739-BE66-4340-BE3F-F8108DE4865A}" type="slidenum">
              <a:rPr lang="en-US" smtClean="0"/>
              <a:t>‹#›</a:t>
            </a:fld>
            <a:endParaRPr lang="en-US"/>
          </a:p>
        </p:txBody>
      </p:sp>
    </p:spTree>
    <p:extLst>
      <p:ext uri="{BB962C8B-B14F-4D97-AF65-F5344CB8AC3E}">
        <p14:creationId xmlns:p14="http://schemas.microsoft.com/office/powerpoint/2010/main" val="3728657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631" indent="-172631">
              <a:buFont typeface="Arial" panose="020B0604020202020204" pitchFamily="34" charset="0"/>
              <a:buChar char="•"/>
            </a:pPr>
            <a:r>
              <a:rPr lang="en-US" dirty="0"/>
              <a:t>Statewide project: large endpoint (LE,</a:t>
            </a:r>
            <a:r>
              <a:rPr lang="en-US" baseline="0" dirty="0"/>
              <a:t> OR)</a:t>
            </a:r>
          </a:p>
          <a:p>
            <a:pPr marL="172631" indent="-172631">
              <a:buFont typeface="Arial" panose="020B0604020202020204" pitchFamily="34" charset="0"/>
              <a:buChar char="•"/>
            </a:pPr>
            <a:r>
              <a:rPr lang="en-US" baseline="0" dirty="0"/>
              <a:t>Nutrients: N and P</a:t>
            </a:r>
            <a:endParaRPr lang="en-US" dirty="0"/>
          </a:p>
          <a:p>
            <a:pPr marL="172631" indent="-172631">
              <a:buFont typeface="Arial" panose="020B0604020202020204" pitchFamily="34" charset="0"/>
              <a:buChar char="•"/>
            </a:pPr>
            <a:r>
              <a:rPr lang="en-US" dirty="0"/>
              <a:t>Balance = total load at a defined point on river equal to sum of parts (sources of load) upstream within the watershed.</a:t>
            </a:r>
          </a:p>
        </p:txBody>
      </p:sp>
      <p:sp>
        <p:nvSpPr>
          <p:cNvPr id="4" name="Slide Number Placeholder 3"/>
          <p:cNvSpPr>
            <a:spLocks noGrp="1"/>
          </p:cNvSpPr>
          <p:nvPr>
            <p:ph type="sldNum" sz="quarter" idx="10"/>
          </p:nvPr>
        </p:nvSpPr>
        <p:spPr/>
        <p:txBody>
          <a:bodyPr/>
          <a:lstStyle/>
          <a:p>
            <a:fld id="{6AC82739-BE66-4340-BE3F-F8108DE4865A}" type="slidenum">
              <a:rPr lang="en-US" smtClean="0"/>
              <a:t>1</a:t>
            </a:fld>
            <a:endParaRPr lang="en-US"/>
          </a:p>
        </p:txBody>
      </p:sp>
    </p:spTree>
    <p:extLst>
      <p:ext uri="{BB962C8B-B14F-4D97-AF65-F5344CB8AC3E}">
        <p14:creationId xmlns:p14="http://schemas.microsoft.com/office/powerpoint/2010/main" val="29513267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21807">
              <a:defRPr/>
            </a:pPr>
            <a:r>
              <a:rPr lang="en-US" dirty="0"/>
              <a:t>NPS upstream  =  Pour Point Total Load </a:t>
            </a:r>
            <a:r>
              <a:rPr lang="en-US" i="1" dirty="0"/>
              <a:t>minus</a:t>
            </a:r>
            <a:r>
              <a:rPr lang="en-US" dirty="0"/>
              <a:t> Point Source Load</a:t>
            </a:r>
          </a:p>
        </p:txBody>
      </p:sp>
      <p:sp>
        <p:nvSpPr>
          <p:cNvPr id="4" name="Slide Number Placeholder 3"/>
          <p:cNvSpPr>
            <a:spLocks noGrp="1"/>
          </p:cNvSpPr>
          <p:nvPr>
            <p:ph type="sldNum" sz="quarter" idx="10"/>
          </p:nvPr>
        </p:nvSpPr>
        <p:spPr/>
        <p:txBody>
          <a:bodyPr/>
          <a:lstStyle/>
          <a:p>
            <a:fld id="{98A03B06-B5DE-4ED2-AF83-ACEF2C0F8A04}" type="slidenum">
              <a:rPr lang="en-US" smtClean="0"/>
              <a:t>10</a:t>
            </a:fld>
            <a:endParaRPr lang="en-US"/>
          </a:p>
        </p:txBody>
      </p:sp>
    </p:spTree>
    <p:extLst>
      <p:ext uri="{BB962C8B-B14F-4D97-AF65-F5344CB8AC3E}">
        <p14:creationId xmlns:p14="http://schemas.microsoft.com/office/powerpoint/2010/main" val="13769848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622" indent="-172622">
              <a:buFont typeface="Arial" panose="020B0604020202020204" pitchFamily="34" charset="0"/>
              <a:buChar char="•"/>
            </a:pPr>
            <a:r>
              <a:rPr lang="en-US" dirty="0"/>
              <a:t>How do our 2 years of</a:t>
            </a:r>
            <a:r>
              <a:rPr lang="en-US" baseline="0" dirty="0"/>
              <a:t> load analysis compare with runoff/streamflow over a longer time period?</a:t>
            </a:r>
            <a:endParaRPr lang="en-US" dirty="0"/>
          </a:p>
          <a:p>
            <a:pPr marL="172622" indent="-172622">
              <a:buFont typeface="Arial" panose="020B0604020202020204" pitchFamily="34" charset="0"/>
              <a:buChar char="•"/>
            </a:pPr>
            <a:r>
              <a:rPr lang="en-US" dirty="0"/>
              <a:t>Define water yield (depth/year) = total discharge (</a:t>
            </a:r>
            <a:r>
              <a:rPr lang="en-US" dirty="0" err="1"/>
              <a:t>vol</a:t>
            </a:r>
            <a:r>
              <a:rPr lang="en-US" dirty="0"/>
              <a:t>/year) divided by watershed area</a:t>
            </a:r>
          </a:p>
          <a:p>
            <a:pPr marL="172622" indent="-172622">
              <a:buFont typeface="Arial" panose="020B0604020202020204" pitchFamily="34" charset="0"/>
              <a:buChar char="•"/>
            </a:pPr>
            <a:r>
              <a:rPr lang="en-US" dirty="0"/>
              <a:t>Explain structure of boxplot: median, 25</a:t>
            </a:r>
            <a:r>
              <a:rPr lang="en-US" baseline="30000" dirty="0"/>
              <a:t>th</a:t>
            </a:r>
            <a:r>
              <a:rPr lang="en-US" dirty="0"/>
              <a:t>/75</a:t>
            </a:r>
            <a:r>
              <a:rPr lang="en-US" baseline="30000" dirty="0"/>
              <a:t>th</a:t>
            </a:r>
            <a:r>
              <a:rPr lang="en-US" dirty="0"/>
              <a:t> pct, extreme high/low.</a:t>
            </a:r>
          </a:p>
          <a:p>
            <a:pPr marL="172622" indent="-172622">
              <a:buFont typeface="Arial" panose="020B0604020202020204" pitchFamily="34" charset="0"/>
              <a:buChar char="•"/>
            </a:pPr>
            <a:endParaRPr lang="en-US" dirty="0"/>
          </a:p>
          <a:p>
            <a:pPr marL="172622" indent="-172622">
              <a:buFont typeface="Arial" panose="020B0604020202020204" pitchFamily="34" charset="0"/>
              <a:buChar char="•"/>
            </a:pPr>
            <a:r>
              <a:rPr lang="en-US" dirty="0"/>
              <a:t>Generally all watershed for these two application years (wy13 and wy14) within realm of “normal” (i.e., within 25</a:t>
            </a:r>
            <a:r>
              <a:rPr lang="en-US" baseline="30000" dirty="0"/>
              <a:t>th</a:t>
            </a:r>
            <a:r>
              <a:rPr lang="en-US" dirty="0"/>
              <a:t>/75</a:t>
            </a:r>
            <a:r>
              <a:rPr lang="en-US" baseline="30000" dirty="0"/>
              <a:t>th</a:t>
            </a:r>
            <a:r>
              <a:rPr lang="en-US" dirty="0"/>
              <a:t> pct).</a:t>
            </a:r>
          </a:p>
          <a:p>
            <a:pPr marL="172622" indent="-172622">
              <a:buFont typeface="Arial" panose="020B0604020202020204" pitchFamily="34" charset="0"/>
              <a:buChar char="•"/>
            </a:pPr>
            <a:r>
              <a:rPr lang="en-US" dirty="0"/>
              <a:t>Elevated wrt to other watershed: ORB higher than LEB, </a:t>
            </a:r>
            <a:r>
              <a:rPr lang="en-US" dirty="0" err="1"/>
              <a:t>Cuy</a:t>
            </a:r>
            <a:r>
              <a:rPr lang="en-US" dirty="0"/>
              <a:t> high (</a:t>
            </a:r>
            <a:r>
              <a:rPr lang="en-US" dirty="0" err="1"/>
              <a:t>snowbelt</a:t>
            </a:r>
            <a:r>
              <a:rPr lang="en-US" dirty="0"/>
              <a:t>), ORB </a:t>
            </a:r>
            <a:r>
              <a:rPr lang="en-US" dirty="0" err="1"/>
              <a:t>esp</a:t>
            </a:r>
            <a:r>
              <a:rPr lang="en-US" dirty="0"/>
              <a:t> high wy14).</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11</a:t>
            </a:fld>
            <a:endParaRPr lang="en-US"/>
          </a:p>
        </p:txBody>
      </p:sp>
    </p:spTree>
    <p:extLst>
      <p:ext uri="{BB962C8B-B14F-4D97-AF65-F5344CB8AC3E}">
        <p14:creationId xmlns:p14="http://schemas.microsoft.com/office/powerpoint/2010/main" val="37241547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3800" y="701675"/>
            <a:ext cx="3641725" cy="2730500"/>
          </a:xfrm>
        </p:spPr>
      </p:sp>
      <p:sp>
        <p:nvSpPr>
          <p:cNvPr id="3" name="Notes Placeholder 2"/>
          <p:cNvSpPr>
            <a:spLocks noGrp="1"/>
          </p:cNvSpPr>
          <p:nvPr>
            <p:ph type="body" idx="1"/>
          </p:nvPr>
        </p:nvSpPr>
        <p:spPr>
          <a:xfrm>
            <a:off x="707708" y="3589179"/>
            <a:ext cx="5661660" cy="5071666"/>
          </a:xfrm>
        </p:spPr>
        <p:txBody>
          <a:bodyPr/>
          <a:lstStyle/>
          <a:p>
            <a:pPr marL="172631" indent="-172631">
              <a:buFont typeface="Arial" panose="020B0604020202020204" pitchFamily="34" charset="0"/>
              <a:buChar char="•"/>
            </a:pPr>
            <a:r>
              <a:rPr lang="en-US" dirty="0"/>
              <a:t>Open…will talk about individual watershed proportions</a:t>
            </a:r>
            <a:r>
              <a:rPr lang="en-US" baseline="0" dirty="0"/>
              <a:t> later – this slide is for big picture differences between watersheds</a:t>
            </a:r>
            <a:r>
              <a:rPr lang="en-US" dirty="0"/>
              <a:t> – first cover P then cover </a:t>
            </a:r>
            <a:r>
              <a:rPr lang="en-US" dirty="0" smtClean="0"/>
              <a:t>N</a:t>
            </a:r>
          </a:p>
          <a:p>
            <a:pPr marL="172631" indent="-172631">
              <a:buFont typeface="Arial" panose="020B0604020202020204" pitchFamily="34" charset="0"/>
              <a:buChar char="•"/>
            </a:pPr>
            <a:r>
              <a:rPr lang="en-US" dirty="0" smtClean="0"/>
              <a:t>Little</a:t>
            </a:r>
            <a:r>
              <a:rPr lang="en-US" baseline="0" dirty="0" smtClean="0"/>
              <a:t> bit busy presenting both water years but I don’t find it appropriate to compute an average for the two years – as we get more years of data we can report a ‘normal’ </a:t>
            </a:r>
            <a:endParaRPr lang="en-US" dirty="0"/>
          </a:p>
          <a:p>
            <a:pPr marL="172631" indent="-172631">
              <a:buFont typeface="Arial" panose="020B0604020202020204" pitchFamily="34" charset="0"/>
              <a:buChar char="•"/>
            </a:pPr>
            <a:r>
              <a:rPr lang="en-US" b="1" baseline="0" dirty="0"/>
              <a:t>Explain axis </a:t>
            </a:r>
            <a:r>
              <a:rPr lang="en-US" baseline="0" dirty="0"/>
              <a:t>– L to R (W to E, LE then OR), load (MTA)</a:t>
            </a:r>
          </a:p>
          <a:p>
            <a:pPr marL="632982" lvl="1" indent="-172631">
              <a:buFont typeface="Arial" panose="020B0604020202020204" pitchFamily="34" charset="0"/>
              <a:buChar char="•"/>
            </a:pPr>
            <a:r>
              <a:rPr lang="en-US" baseline="0" dirty="0"/>
              <a:t>MTA used by the large loading community (e.g., Annex 4)</a:t>
            </a:r>
          </a:p>
          <a:p>
            <a:pPr marL="632982" lvl="1" indent="-172631">
              <a:buFont typeface="Arial" panose="020B0604020202020204" pitchFamily="34" charset="0"/>
              <a:buChar char="•"/>
            </a:pPr>
            <a:r>
              <a:rPr lang="en-US" baseline="0" dirty="0"/>
              <a:t>Total load – subdivided into sources (stacked bar) – left axis</a:t>
            </a:r>
          </a:p>
          <a:p>
            <a:pPr marL="172631" indent="-172631">
              <a:buFont typeface="Arial" panose="020B0604020202020204" pitchFamily="34" charset="0"/>
              <a:buChar char="•"/>
            </a:pPr>
            <a:r>
              <a:rPr lang="en-US" b="1" dirty="0"/>
              <a:t>Total load:</a:t>
            </a:r>
            <a:r>
              <a:rPr lang="en-US" b="1" baseline="0" dirty="0"/>
              <a:t> </a:t>
            </a:r>
            <a:r>
              <a:rPr lang="en-US" baseline="0" dirty="0"/>
              <a:t>Maumee &amp; Scioto have highest loads</a:t>
            </a:r>
          </a:p>
          <a:p>
            <a:pPr marL="632982" lvl="1" indent="-172631">
              <a:buFont typeface="Arial" panose="020B0604020202020204" pitchFamily="34" charset="0"/>
              <a:buChar char="•"/>
            </a:pPr>
            <a:r>
              <a:rPr lang="en-US" baseline="0" dirty="0"/>
              <a:t>Muskingum is largest watershed but only the 4</a:t>
            </a:r>
            <a:r>
              <a:rPr lang="en-US" baseline="30000" dirty="0"/>
              <a:t>th</a:t>
            </a:r>
            <a:r>
              <a:rPr lang="en-US" baseline="0" dirty="0"/>
              <a:t> highest load contributor</a:t>
            </a:r>
          </a:p>
          <a:p>
            <a:pPr marL="172631" indent="-172631">
              <a:buFont typeface="Arial" panose="020B0604020202020204" pitchFamily="34" charset="0"/>
              <a:buChar char="•"/>
            </a:pPr>
            <a:r>
              <a:rPr lang="en-US" b="1" baseline="0" dirty="0"/>
              <a:t>Proportions: </a:t>
            </a:r>
            <a:r>
              <a:rPr lang="en-US" baseline="0" dirty="0"/>
              <a:t>Two red-orange colors are NPS and can be looked at as one; differences are detailed in the report</a:t>
            </a:r>
          </a:p>
          <a:p>
            <a:pPr marL="632982" lvl="1" indent="-172631">
              <a:buFont typeface="Arial" panose="020B0604020202020204" pitchFamily="34" charset="0"/>
              <a:buChar char="•"/>
            </a:pPr>
            <a:r>
              <a:rPr lang="en-US" baseline="0" dirty="0"/>
              <a:t>Highest proportions of NPS in NW Ohio: Sandusky, Maumee, Portage</a:t>
            </a:r>
          </a:p>
          <a:p>
            <a:pPr marL="632982" lvl="1" indent="-172631">
              <a:buFont typeface="Arial" panose="020B0604020202020204" pitchFamily="34" charset="0"/>
              <a:buChar char="•"/>
            </a:pPr>
            <a:r>
              <a:rPr lang="en-US" baseline="0" dirty="0"/>
              <a:t>Highest proportions of PS in Ohio River basin; Cuyahoga also high</a:t>
            </a:r>
          </a:p>
          <a:p>
            <a:pPr marL="172631" indent="-172631">
              <a:buFont typeface="Arial" panose="020B0604020202020204" pitchFamily="34" charset="0"/>
              <a:buChar char="•"/>
            </a:pPr>
            <a:r>
              <a:rPr lang="en-US" b="1" baseline="0" dirty="0"/>
              <a:t>NPS yield </a:t>
            </a:r>
          </a:p>
          <a:p>
            <a:pPr marL="632982" lvl="1" indent="-172631">
              <a:buFont typeface="Arial" panose="020B0604020202020204" pitchFamily="34" charset="0"/>
              <a:buChar char="•"/>
            </a:pPr>
            <a:r>
              <a:rPr lang="en-US" baseline="0" dirty="0"/>
              <a:t>Yield: load standardized</a:t>
            </a:r>
            <a:r>
              <a:rPr lang="en-US" dirty="0"/>
              <a:t> by area of watershed; grey bar (right axis)</a:t>
            </a:r>
          </a:p>
          <a:p>
            <a:pPr marL="632982" lvl="1" indent="-172631">
              <a:buFont typeface="Arial" panose="020B0604020202020204" pitchFamily="34" charset="0"/>
              <a:buChar char="•"/>
            </a:pPr>
            <a:r>
              <a:rPr lang="en-US" baseline="0" dirty="0"/>
              <a:t>Highest in NW Ohio</a:t>
            </a:r>
          </a:p>
          <a:p>
            <a:pPr marL="1093332" lvl="2" indent="-172631">
              <a:buFont typeface="Arial" panose="020B0604020202020204" pitchFamily="34" charset="0"/>
              <a:buChar char="•"/>
            </a:pPr>
            <a:r>
              <a:rPr lang="en-US" baseline="0" dirty="0"/>
              <a:t>Maumee has highest total load,</a:t>
            </a:r>
            <a:r>
              <a:rPr lang="en-US" dirty="0"/>
              <a:t> BUT…</a:t>
            </a:r>
            <a:r>
              <a:rPr lang="en-US" baseline="0" dirty="0"/>
              <a:t> Sandusky and Portage have higher </a:t>
            </a:r>
            <a:r>
              <a:rPr lang="en-US" b="0" i="1" baseline="0" dirty="0"/>
              <a:t>yields</a:t>
            </a:r>
          </a:p>
          <a:p>
            <a:pPr marL="1093332" lvl="2" indent="-172631">
              <a:buFont typeface="Arial" panose="020B0604020202020204" pitchFamily="34" charset="0"/>
              <a:buChar char="•"/>
            </a:pPr>
            <a:r>
              <a:rPr lang="en-US" baseline="0" dirty="0"/>
              <a:t>Lowest NPS yield Muskingum </a:t>
            </a:r>
            <a:r>
              <a:rPr lang="en-US" dirty="0"/>
              <a:t>(hypothesize in-stream reservoirs, natural land)</a:t>
            </a:r>
          </a:p>
          <a:p>
            <a:pPr marL="172631" indent="-172631">
              <a:buFont typeface="Arial" panose="020B0604020202020204" pitchFamily="34" charset="0"/>
              <a:buChar char="•"/>
            </a:pPr>
            <a:r>
              <a:rPr lang="en-US" b="1" baseline="0" dirty="0"/>
              <a:t>Per capita yields</a:t>
            </a:r>
          </a:p>
          <a:p>
            <a:pPr marL="632982" lvl="1" indent="-172631">
              <a:buFont typeface="Arial" panose="020B0604020202020204" pitchFamily="34" charset="0"/>
              <a:buChar char="•"/>
            </a:pPr>
            <a:r>
              <a:rPr lang="en-US" baseline="0" dirty="0"/>
              <a:t>NPDES (CSO + final) and HSTS load </a:t>
            </a:r>
          </a:p>
          <a:p>
            <a:pPr marL="632982" lvl="1" indent="-172631">
              <a:buFont typeface="Arial" panose="020B0604020202020204" pitchFamily="34" charset="0"/>
              <a:buChar char="•"/>
            </a:pPr>
            <a:r>
              <a:rPr lang="en-US" baseline="0" dirty="0"/>
              <a:t>Yield: load standardized by number of people residing in watershed; blue bar (right axis)</a:t>
            </a:r>
          </a:p>
          <a:p>
            <a:pPr marL="632982" lvl="1" indent="-172631">
              <a:buFont typeface="Arial" panose="020B0604020202020204" pitchFamily="34" charset="0"/>
              <a:buChar char="•"/>
            </a:pPr>
            <a:r>
              <a:rPr lang="en-US" baseline="0" dirty="0"/>
              <a:t>Highest values in Ohio River basin – lack of P limits</a:t>
            </a:r>
          </a:p>
          <a:p>
            <a:pPr marL="632982" lvl="1" indent="-172631">
              <a:buFont typeface="Arial" panose="020B0604020202020204" pitchFamily="34" charset="0"/>
              <a:buChar char="•"/>
            </a:pPr>
            <a:r>
              <a:rPr lang="en-US" baseline="0" dirty="0"/>
              <a:t>Lowest value in Cuyahoga – lots</a:t>
            </a:r>
            <a:r>
              <a:rPr lang="en-US" dirty="0"/>
              <a:t> of NPDES load, but lots of people</a:t>
            </a:r>
          </a:p>
          <a:p>
            <a:pPr marL="172631" indent="-172631">
              <a:buFont typeface="Arial" panose="020B0604020202020204" pitchFamily="34" charset="0"/>
              <a:buChar char="•"/>
            </a:pPr>
            <a:r>
              <a:rPr lang="en-US" b="1" baseline="0" dirty="0"/>
              <a:t>Summary</a:t>
            </a:r>
          </a:p>
          <a:p>
            <a:pPr marL="632982" lvl="1" indent="-172631">
              <a:buFont typeface="Arial" panose="020B0604020202020204" pitchFamily="34" charset="0"/>
              <a:buChar char="•"/>
            </a:pPr>
            <a:r>
              <a:rPr lang="en-US" baseline="0" dirty="0"/>
              <a:t>Maumee loadings are similar to other reports</a:t>
            </a:r>
          </a:p>
          <a:p>
            <a:pPr marL="632982" lvl="1" indent="-172631">
              <a:buFont typeface="Arial" panose="020B0604020202020204" pitchFamily="34" charset="0"/>
              <a:buChar char="•"/>
            </a:pPr>
            <a:r>
              <a:rPr lang="en-US" baseline="0" dirty="0"/>
              <a:t>Ohio River basin may raise more questions…surprised so high on annual basis</a:t>
            </a:r>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12</a:t>
            </a:fld>
            <a:endParaRPr lang="en-US"/>
          </a:p>
        </p:txBody>
      </p:sp>
    </p:spTree>
    <p:extLst>
      <p:ext uri="{BB962C8B-B14F-4D97-AF65-F5344CB8AC3E}">
        <p14:creationId xmlns:p14="http://schemas.microsoft.com/office/powerpoint/2010/main" val="3212715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3800" y="701675"/>
            <a:ext cx="3641725" cy="2730500"/>
          </a:xfrm>
        </p:spPr>
      </p:sp>
      <p:sp>
        <p:nvSpPr>
          <p:cNvPr id="3" name="Notes Placeholder 2"/>
          <p:cNvSpPr>
            <a:spLocks noGrp="1"/>
          </p:cNvSpPr>
          <p:nvPr>
            <p:ph type="body" idx="1"/>
          </p:nvPr>
        </p:nvSpPr>
        <p:spPr>
          <a:xfrm>
            <a:off x="707708" y="3589179"/>
            <a:ext cx="5661660" cy="5071666"/>
          </a:xfrm>
        </p:spPr>
        <p:txBody>
          <a:bodyPr/>
          <a:lstStyle/>
          <a:p>
            <a:pPr marL="172631" indent="-172631">
              <a:buFont typeface="Arial" panose="020B0604020202020204" pitchFamily="34" charset="0"/>
              <a:buChar char="•"/>
            </a:pPr>
            <a:r>
              <a:rPr lang="en-US" dirty="0"/>
              <a:t>Open…will talk about individual watershed proportions</a:t>
            </a:r>
            <a:r>
              <a:rPr lang="en-US" baseline="0" dirty="0"/>
              <a:t> later – this slide is for big picture differences between watersheds</a:t>
            </a:r>
            <a:r>
              <a:rPr lang="en-US" dirty="0"/>
              <a:t> – first cover P then cover N</a:t>
            </a:r>
          </a:p>
          <a:p>
            <a:pPr marL="172631" indent="-172631">
              <a:buFont typeface="Arial" panose="020B0604020202020204" pitchFamily="34" charset="0"/>
              <a:buChar char="•"/>
            </a:pPr>
            <a:r>
              <a:rPr lang="en-US" b="1" baseline="0" dirty="0"/>
              <a:t>Explain axis </a:t>
            </a:r>
            <a:r>
              <a:rPr lang="en-US" baseline="0" dirty="0"/>
              <a:t>– L to R (W to E, LE then OR), load (MTA)</a:t>
            </a:r>
          </a:p>
          <a:p>
            <a:pPr marL="632982" lvl="1" indent="-172631">
              <a:buFont typeface="Arial" panose="020B0604020202020204" pitchFamily="34" charset="0"/>
              <a:buChar char="•"/>
            </a:pPr>
            <a:r>
              <a:rPr lang="en-US" baseline="0" dirty="0"/>
              <a:t>MTA used by the large loading community (e.g., Annex 4)</a:t>
            </a:r>
          </a:p>
          <a:p>
            <a:pPr marL="632982" lvl="1" indent="-172631">
              <a:buFont typeface="Arial" panose="020B0604020202020204" pitchFamily="34" charset="0"/>
              <a:buChar char="•"/>
            </a:pPr>
            <a:r>
              <a:rPr lang="en-US" baseline="0" dirty="0"/>
              <a:t>Total load – subdivided into sources (stacked bar) – left axis</a:t>
            </a:r>
          </a:p>
          <a:p>
            <a:pPr marL="172631" indent="-172631">
              <a:buFont typeface="Arial" panose="020B0604020202020204" pitchFamily="34" charset="0"/>
              <a:buChar char="•"/>
            </a:pPr>
            <a:r>
              <a:rPr lang="en-US" b="1" dirty="0"/>
              <a:t>Total load:</a:t>
            </a:r>
            <a:r>
              <a:rPr lang="en-US" b="1" baseline="0" dirty="0"/>
              <a:t> </a:t>
            </a:r>
            <a:r>
              <a:rPr lang="en-US" baseline="0" dirty="0"/>
              <a:t>Maumee &amp; Scioto have highest loads</a:t>
            </a:r>
          </a:p>
          <a:p>
            <a:pPr marL="632982" lvl="1" indent="-172631">
              <a:buFont typeface="Arial" panose="020B0604020202020204" pitchFamily="34" charset="0"/>
              <a:buChar char="•"/>
            </a:pPr>
            <a:r>
              <a:rPr lang="en-US" baseline="0" dirty="0"/>
              <a:t>Muskingum is largest watershed but only the 4</a:t>
            </a:r>
            <a:r>
              <a:rPr lang="en-US" baseline="30000" dirty="0"/>
              <a:t>th</a:t>
            </a:r>
            <a:r>
              <a:rPr lang="en-US" baseline="0" dirty="0"/>
              <a:t> highest load contributor</a:t>
            </a:r>
          </a:p>
          <a:p>
            <a:pPr marL="172631" indent="-172631">
              <a:buFont typeface="Arial" panose="020B0604020202020204" pitchFamily="34" charset="0"/>
              <a:buChar char="•"/>
            </a:pPr>
            <a:r>
              <a:rPr lang="en-US" b="1" baseline="0" dirty="0"/>
              <a:t>Proportions: </a:t>
            </a:r>
            <a:r>
              <a:rPr lang="en-US" baseline="0" dirty="0"/>
              <a:t>Two red-orange colors are NPS and can be looked at as one; differences are detailed in the report</a:t>
            </a:r>
          </a:p>
          <a:p>
            <a:pPr marL="632982" lvl="1" indent="-172631">
              <a:buFont typeface="Arial" panose="020B0604020202020204" pitchFamily="34" charset="0"/>
              <a:buChar char="•"/>
            </a:pPr>
            <a:r>
              <a:rPr lang="en-US" baseline="0" dirty="0"/>
              <a:t>Highest proportions of NPS in NW Ohio: Sandusky, Maumee, Portage</a:t>
            </a:r>
          </a:p>
          <a:p>
            <a:pPr marL="632982" lvl="1" indent="-172631">
              <a:buFont typeface="Arial" panose="020B0604020202020204" pitchFamily="34" charset="0"/>
              <a:buChar char="•"/>
            </a:pPr>
            <a:r>
              <a:rPr lang="en-US" baseline="0" dirty="0"/>
              <a:t>Highest proportions of PS in Ohio River basin; Cuyahoga also high</a:t>
            </a:r>
          </a:p>
          <a:p>
            <a:pPr marL="172631" indent="-172631">
              <a:buFont typeface="Arial" panose="020B0604020202020204" pitchFamily="34" charset="0"/>
              <a:buChar char="•"/>
            </a:pPr>
            <a:r>
              <a:rPr lang="en-US" b="1" baseline="0" dirty="0"/>
              <a:t>NPS yield </a:t>
            </a:r>
          </a:p>
          <a:p>
            <a:pPr marL="632982" lvl="1" indent="-172631">
              <a:buFont typeface="Arial" panose="020B0604020202020204" pitchFamily="34" charset="0"/>
              <a:buChar char="•"/>
            </a:pPr>
            <a:r>
              <a:rPr lang="en-US" baseline="0" dirty="0"/>
              <a:t>Yield: load standardized</a:t>
            </a:r>
            <a:r>
              <a:rPr lang="en-US" dirty="0"/>
              <a:t> by area of watershed; grey bar (right axis)</a:t>
            </a:r>
          </a:p>
          <a:p>
            <a:pPr marL="632982" lvl="1" indent="-172631">
              <a:buFont typeface="Arial" panose="020B0604020202020204" pitchFamily="34" charset="0"/>
              <a:buChar char="•"/>
            </a:pPr>
            <a:r>
              <a:rPr lang="en-US" baseline="0" dirty="0"/>
              <a:t>Highest in NW Ohio</a:t>
            </a:r>
          </a:p>
          <a:p>
            <a:pPr marL="1093332" lvl="2" indent="-172631">
              <a:buFont typeface="Arial" panose="020B0604020202020204" pitchFamily="34" charset="0"/>
              <a:buChar char="•"/>
            </a:pPr>
            <a:r>
              <a:rPr lang="en-US" baseline="0" dirty="0"/>
              <a:t>Maumee has highest total load,</a:t>
            </a:r>
            <a:r>
              <a:rPr lang="en-US" dirty="0"/>
              <a:t> BUT…</a:t>
            </a:r>
            <a:r>
              <a:rPr lang="en-US" baseline="0" dirty="0"/>
              <a:t> Sandusky and Portage have higher </a:t>
            </a:r>
            <a:r>
              <a:rPr lang="en-US" b="0" i="1" baseline="0" dirty="0"/>
              <a:t>yields</a:t>
            </a:r>
          </a:p>
          <a:p>
            <a:pPr marL="1093332" lvl="2" indent="-172631">
              <a:buFont typeface="Arial" panose="020B0604020202020204" pitchFamily="34" charset="0"/>
              <a:buChar char="•"/>
            </a:pPr>
            <a:r>
              <a:rPr lang="en-US" baseline="0" dirty="0"/>
              <a:t>Lowest NPS yield Muskingum </a:t>
            </a:r>
            <a:r>
              <a:rPr lang="en-US" dirty="0"/>
              <a:t>(hypothesize in-stream reservoirs, natural land)</a:t>
            </a:r>
          </a:p>
          <a:p>
            <a:pPr marL="172631" indent="-172631">
              <a:buFont typeface="Arial" panose="020B0604020202020204" pitchFamily="34" charset="0"/>
              <a:buChar char="•"/>
            </a:pPr>
            <a:r>
              <a:rPr lang="en-US" b="1" baseline="0" dirty="0"/>
              <a:t>Per capita yields</a:t>
            </a:r>
          </a:p>
          <a:p>
            <a:pPr marL="632982" lvl="1" indent="-172631">
              <a:buFont typeface="Arial" panose="020B0604020202020204" pitchFamily="34" charset="0"/>
              <a:buChar char="•"/>
            </a:pPr>
            <a:r>
              <a:rPr lang="en-US" baseline="0" dirty="0"/>
              <a:t>NPDES (CSO + final) and HSTS load </a:t>
            </a:r>
          </a:p>
          <a:p>
            <a:pPr marL="632982" lvl="1" indent="-172631">
              <a:buFont typeface="Arial" panose="020B0604020202020204" pitchFamily="34" charset="0"/>
              <a:buChar char="•"/>
            </a:pPr>
            <a:r>
              <a:rPr lang="en-US" baseline="0" dirty="0"/>
              <a:t>Yield: load standardized by number of people residing in watershed; blue bar (right axis)</a:t>
            </a:r>
          </a:p>
          <a:p>
            <a:pPr marL="632982" lvl="1" indent="-172631">
              <a:buFont typeface="Arial" panose="020B0604020202020204" pitchFamily="34" charset="0"/>
              <a:buChar char="•"/>
            </a:pPr>
            <a:r>
              <a:rPr lang="en-US" baseline="0" dirty="0"/>
              <a:t>Highest values in Ohio River basin – lack of P limits</a:t>
            </a:r>
          </a:p>
          <a:p>
            <a:pPr marL="632982" lvl="1" indent="-172631">
              <a:buFont typeface="Arial" panose="020B0604020202020204" pitchFamily="34" charset="0"/>
              <a:buChar char="•"/>
            </a:pPr>
            <a:r>
              <a:rPr lang="en-US" baseline="0" dirty="0"/>
              <a:t>Lowest value in Cuyahoga – lots</a:t>
            </a:r>
            <a:r>
              <a:rPr lang="en-US" dirty="0"/>
              <a:t> of NPDES load, but lots of people</a:t>
            </a:r>
          </a:p>
          <a:p>
            <a:pPr marL="172631" indent="-172631">
              <a:buFont typeface="Arial" panose="020B0604020202020204" pitchFamily="34" charset="0"/>
              <a:buChar char="•"/>
            </a:pPr>
            <a:r>
              <a:rPr lang="en-US" b="1" baseline="0" dirty="0"/>
              <a:t>Summary</a:t>
            </a:r>
          </a:p>
          <a:p>
            <a:pPr marL="632982" lvl="1" indent="-172631">
              <a:buFont typeface="Arial" panose="020B0604020202020204" pitchFamily="34" charset="0"/>
              <a:buChar char="•"/>
            </a:pPr>
            <a:r>
              <a:rPr lang="en-US" baseline="0" dirty="0"/>
              <a:t>Maumee loadings are similar to other reports</a:t>
            </a:r>
          </a:p>
          <a:p>
            <a:pPr marL="632982" lvl="1" indent="-172631">
              <a:buFont typeface="Arial" panose="020B0604020202020204" pitchFamily="34" charset="0"/>
              <a:buChar char="•"/>
            </a:pPr>
            <a:r>
              <a:rPr lang="en-US" baseline="0" dirty="0"/>
              <a:t>Ohio River basin may raise more questions…surprised so high on annual basis</a:t>
            </a:r>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13</a:t>
            </a:fld>
            <a:endParaRPr lang="en-US"/>
          </a:p>
        </p:txBody>
      </p:sp>
    </p:spTree>
    <p:extLst>
      <p:ext uri="{BB962C8B-B14F-4D97-AF65-F5344CB8AC3E}">
        <p14:creationId xmlns:p14="http://schemas.microsoft.com/office/powerpoint/2010/main" val="548860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631" indent="-172631">
              <a:buFont typeface="Arial" panose="020B0604020202020204" pitchFamily="34" charset="0"/>
              <a:buChar char="•"/>
            </a:pPr>
            <a:r>
              <a:rPr lang="en-US" dirty="0"/>
              <a:t>Very similar to the phosphorus</a:t>
            </a:r>
            <a:r>
              <a:rPr lang="en-US" baseline="0" dirty="0"/>
              <a:t> results, but a few key differences:</a:t>
            </a:r>
          </a:p>
          <a:p>
            <a:pPr marL="632982" lvl="1" indent="-172631">
              <a:buFont typeface="Arial" panose="020B0604020202020204" pitchFamily="34" charset="0"/>
              <a:buChar char="•"/>
            </a:pPr>
            <a:r>
              <a:rPr lang="en-US" dirty="0"/>
              <a:t>Don’t see the same difference between the Ohio River and Lake Erie basin relative to PS proportion</a:t>
            </a:r>
          </a:p>
          <a:p>
            <a:pPr marL="632982" lvl="1" indent="-172631">
              <a:buFont typeface="Arial" panose="020B0604020202020204" pitchFamily="34" charset="0"/>
              <a:buChar char="•"/>
            </a:pPr>
            <a:r>
              <a:rPr lang="en-US" dirty="0"/>
              <a:t>Point source proportions</a:t>
            </a:r>
            <a:r>
              <a:rPr lang="en-US" baseline="0" dirty="0"/>
              <a:t> much higher for Cuyahoga than any other watershed</a:t>
            </a:r>
          </a:p>
          <a:p>
            <a:pPr marL="632982" lvl="1" indent="-172631">
              <a:buFont typeface="Arial" panose="020B0604020202020204" pitchFamily="34" charset="0"/>
              <a:buChar char="•"/>
            </a:pPr>
            <a:r>
              <a:rPr lang="en-US" baseline="0" dirty="0"/>
              <a:t>Note again, NPS yields in Sandusky were the highest observed</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14</a:t>
            </a:fld>
            <a:endParaRPr lang="en-US"/>
          </a:p>
        </p:txBody>
      </p:sp>
    </p:spTree>
    <p:extLst>
      <p:ext uri="{BB962C8B-B14F-4D97-AF65-F5344CB8AC3E}">
        <p14:creationId xmlns:p14="http://schemas.microsoft.com/office/powerpoint/2010/main" val="20733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631" indent="-172631">
              <a:buFont typeface="Arial" panose="020B0604020202020204" pitchFamily="34" charset="0"/>
              <a:buChar char="•"/>
            </a:pPr>
            <a:r>
              <a:rPr lang="en-US" dirty="0"/>
              <a:t>Very similar to the phosphorus</a:t>
            </a:r>
            <a:r>
              <a:rPr lang="en-US" baseline="0" dirty="0"/>
              <a:t> results, but a few key differences:</a:t>
            </a:r>
          </a:p>
          <a:p>
            <a:pPr marL="632982" lvl="1" indent="-172631">
              <a:buFont typeface="Arial" panose="020B0604020202020204" pitchFamily="34" charset="0"/>
              <a:buChar char="•"/>
            </a:pPr>
            <a:r>
              <a:rPr lang="en-US" dirty="0"/>
              <a:t>Don’t see the same difference between the Ohio River and Lake Erie basin relative to PS proportion</a:t>
            </a:r>
          </a:p>
          <a:p>
            <a:pPr marL="632982" lvl="1" indent="-172631">
              <a:buFont typeface="Arial" panose="020B0604020202020204" pitchFamily="34" charset="0"/>
              <a:buChar char="•"/>
            </a:pPr>
            <a:r>
              <a:rPr lang="en-US" dirty="0"/>
              <a:t>Point source proportions</a:t>
            </a:r>
            <a:r>
              <a:rPr lang="en-US" baseline="0" dirty="0"/>
              <a:t> much higher for Cuyahoga than any other watershed</a:t>
            </a:r>
          </a:p>
          <a:p>
            <a:pPr marL="632982" lvl="1" indent="-172631">
              <a:buFont typeface="Arial" panose="020B0604020202020204" pitchFamily="34" charset="0"/>
              <a:buChar char="•"/>
            </a:pPr>
            <a:r>
              <a:rPr lang="en-US" baseline="0" dirty="0"/>
              <a:t>Note again, NPS yields in Sandusky were the highest observed</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15</a:t>
            </a:fld>
            <a:endParaRPr lang="en-US"/>
          </a:p>
        </p:txBody>
      </p:sp>
    </p:spTree>
    <p:extLst>
      <p:ext uri="{BB962C8B-B14F-4D97-AF65-F5344CB8AC3E}">
        <p14:creationId xmlns:p14="http://schemas.microsoft.com/office/powerpoint/2010/main" val="36963205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looked at the population</a:t>
            </a:r>
            <a:r>
              <a:rPr lang="en-US" baseline="0" dirty="0"/>
              <a:t> density</a:t>
            </a:r>
            <a:r>
              <a:rPr lang="en-US" dirty="0"/>
              <a:t> it helps inform</a:t>
            </a:r>
            <a:r>
              <a:rPr lang="en-US" baseline="0" dirty="0"/>
              <a:t> why:</a:t>
            </a:r>
          </a:p>
          <a:p>
            <a:endParaRPr lang="en-US" baseline="0" dirty="0"/>
          </a:p>
          <a:p>
            <a:pPr marL="234806" indent="-234806">
              <a:buAutoNum type="arabicParenR"/>
            </a:pPr>
            <a:r>
              <a:rPr lang="en-US" baseline="0" dirty="0"/>
              <a:t>Proportion of PS is so high for Cuyahoga (nearly 4x as many people per area)</a:t>
            </a:r>
          </a:p>
          <a:p>
            <a:pPr marL="234806" indent="-234806">
              <a:buAutoNum type="arabicParenR"/>
            </a:pPr>
            <a:r>
              <a:rPr lang="en-US" baseline="0" dirty="0"/>
              <a:t>Also note pop density is elevated for Scioto and GMR</a:t>
            </a:r>
          </a:p>
          <a:p>
            <a:pPr marL="704419" lvl="1" indent="-234806">
              <a:buAutoNum type="arabicParenR"/>
            </a:pPr>
            <a:r>
              <a:rPr lang="en-US" baseline="0" dirty="0"/>
              <a:t>Proportional loading in these watersheds is confounded by major facilities not being subject to TP limits</a:t>
            </a:r>
          </a:p>
        </p:txBody>
      </p:sp>
      <p:sp>
        <p:nvSpPr>
          <p:cNvPr id="4" name="Slide Number Placeholder 3"/>
          <p:cNvSpPr>
            <a:spLocks noGrp="1"/>
          </p:cNvSpPr>
          <p:nvPr>
            <p:ph type="sldNum" sz="quarter" idx="10"/>
          </p:nvPr>
        </p:nvSpPr>
        <p:spPr/>
        <p:txBody>
          <a:bodyPr/>
          <a:lstStyle/>
          <a:p>
            <a:fld id="{6AC82739-BE66-4340-BE3F-F8108DE4865A}" type="slidenum">
              <a:rPr lang="en-US" smtClean="0"/>
              <a:t>16</a:t>
            </a:fld>
            <a:endParaRPr lang="en-US"/>
          </a:p>
        </p:txBody>
      </p:sp>
    </p:spTree>
    <p:extLst>
      <p:ext uri="{BB962C8B-B14F-4D97-AF65-F5344CB8AC3E}">
        <p14:creationId xmlns:p14="http://schemas.microsoft.com/office/powerpoint/2010/main" val="309471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looked at the land use –</a:t>
            </a:r>
            <a:r>
              <a:rPr lang="en-US" baseline="0" dirty="0"/>
              <a:t> </a:t>
            </a:r>
            <a:r>
              <a:rPr lang="en-US" dirty="0"/>
              <a:t>it helps inform</a:t>
            </a:r>
            <a:r>
              <a:rPr lang="en-US" baseline="0" dirty="0"/>
              <a:t> why:</a:t>
            </a:r>
          </a:p>
          <a:p>
            <a:endParaRPr lang="en-US" baseline="0" dirty="0"/>
          </a:p>
          <a:p>
            <a:pPr marL="234806" indent="-234806">
              <a:buAutoNum type="arabicParenR"/>
            </a:pPr>
            <a:r>
              <a:rPr lang="en-US" baseline="0" dirty="0"/>
              <a:t>NPS is high in NW Ohio</a:t>
            </a:r>
          </a:p>
          <a:p>
            <a:pPr marL="234806" indent="-234806">
              <a:buAutoNum type="arabicParenR"/>
            </a:pPr>
            <a:r>
              <a:rPr lang="en-US" baseline="0" dirty="0"/>
              <a:t>PS is high in Cuyahoga</a:t>
            </a:r>
          </a:p>
          <a:p>
            <a:pPr marL="234806" indent="-234806">
              <a:buAutoNum type="arabicParenR"/>
            </a:pPr>
            <a:r>
              <a:rPr lang="en-US" baseline="0" dirty="0"/>
              <a:t>NPS is low in Muskingum</a:t>
            </a:r>
          </a:p>
          <a:p>
            <a:pPr marL="234806" indent="-234806">
              <a:buAutoNum type="arabicParenR"/>
            </a:pPr>
            <a:endParaRPr lang="en-US" baseline="0" dirty="0"/>
          </a:p>
        </p:txBody>
      </p:sp>
      <p:sp>
        <p:nvSpPr>
          <p:cNvPr id="4" name="Slide Number Placeholder 3"/>
          <p:cNvSpPr>
            <a:spLocks noGrp="1"/>
          </p:cNvSpPr>
          <p:nvPr>
            <p:ph type="sldNum" sz="quarter" idx="10"/>
          </p:nvPr>
        </p:nvSpPr>
        <p:spPr/>
        <p:txBody>
          <a:bodyPr/>
          <a:lstStyle/>
          <a:p>
            <a:fld id="{6AC82739-BE66-4340-BE3F-F8108DE4865A}" type="slidenum">
              <a:rPr lang="en-US" smtClean="0"/>
              <a:t>17</a:t>
            </a:fld>
            <a:endParaRPr lang="en-US"/>
          </a:p>
        </p:txBody>
      </p:sp>
    </p:spTree>
    <p:extLst>
      <p:ext uri="{BB962C8B-B14F-4D97-AF65-F5344CB8AC3E}">
        <p14:creationId xmlns:p14="http://schemas.microsoft.com/office/powerpoint/2010/main" val="27663623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slides show</a:t>
            </a:r>
            <a:r>
              <a:rPr lang="en-US" baseline="0" dirty="0"/>
              <a:t> proportional loads</a:t>
            </a:r>
          </a:p>
          <a:p>
            <a:r>
              <a:rPr lang="en-US" baseline="0" dirty="0"/>
              <a:t>The size classes for NPDES permit holders are used to show how different types of facilities are contributing to those loads</a:t>
            </a:r>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18</a:t>
            </a:fld>
            <a:endParaRPr lang="en-US"/>
          </a:p>
        </p:txBody>
      </p:sp>
    </p:spTree>
    <p:extLst>
      <p:ext uri="{BB962C8B-B14F-4D97-AF65-F5344CB8AC3E}">
        <p14:creationId xmlns:p14="http://schemas.microsoft.com/office/powerpoint/2010/main" val="30425087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a:t>
            </a:r>
            <a:r>
              <a:rPr lang="en-US" baseline="0" dirty="0"/>
              <a:t>e of the type of information included in the report for each watershed. This one is for Maumee in wy13. The non point source loads reduced slightly in wy14 so the relative contribution of NPDES sources and HSTS  increased slightly. </a:t>
            </a:r>
          </a:p>
          <a:p>
            <a:endParaRPr lang="en-US" dirty="0"/>
          </a:p>
          <a:p>
            <a:r>
              <a:rPr lang="en-US" baseline="0" dirty="0"/>
              <a:t>Mention that NPDES classes get successively smaller progressing from 2 – 5.</a:t>
            </a:r>
          </a:p>
          <a:p>
            <a:endParaRPr lang="en-US" baseline="0" dirty="0"/>
          </a:p>
          <a:p>
            <a:r>
              <a:rPr lang="en-US" baseline="0" dirty="0"/>
              <a:t>Highlight small proportion of loading that comes from CSOs relative to the final outfalls of the major WWTPs; however several of the largest WWTPs pass there partially treated wet weather flows through the final </a:t>
            </a:r>
            <a:r>
              <a:rPr lang="en-US" baseline="0"/>
              <a:t>outfall station.</a:t>
            </a:r>
            <a:endParaRPr lang="en-US" baseline="0" dirty="0"/>
          </a:p>
          <a:p>
            <a:endParaRPr lang="en-US" baseline="0" dirty="0"/>
          </a:p>
          <a:p>
            <a:r>
              <a:rPr lang="en-US" baseline="0" dirty="0"/>
              <a:t>Small facilities do not constitute a considerable part of the total NPDES.</a:t>
            </a:r>
          </a:p>
          <a:p>
            <a:endParaRPr lang="en-US" baseline="0" dirty="0"/>
          </a:p>
          <a:p>
            <a:r>
              <a:rPr lang="en-US" baseline="0" dirty="0"/>
              <a:t>Proportional loads for TP and TN are similar. Major WWTPs become a larger percentage of the NPDES loads for TN than they are for TP.</a:t>
            </a:r>
          </a:p>
          <a:p>
            <a:endParaRPr lang="en-US" baseline="0" dirty="0"/>
          </a:p>
          <a:p>
            <a:pPr defTabSz="921807">
              <a:defRPr/>
            </a:pPr>
            <a:r>
              <a:rPr lang="en-US" baseline="0" dirty="0"/>
              <a:t>These results agree with other analyses that have been completed for the watershed. </a:t>
            </a:r>
            <a:endParaRPr lang="en-US"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19</a:t>
            </a:fld>
            <a:endParaRPr lang="en-US"/>
          </a:p>
        </p:txBody>
      </p:sp>
    </p:spTree>
    <p:extLst>
      <p:ext uri="{BB962C8B-B14F-4D97-AF65-F5344CB8AC3E}">
        <p14:creationId xmlns:p14="http://schemas.microsoft.com/office/powerpoint/2010/main" val="1778201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6AC82739-BE66-4340-BE3F-F8108DE4865A}" type="slidenum">
              <a:rPr lang="en-US" smtClean="0"/>
              <a:t>2</a:t>
            </a:fld>
            <a:endParaRPr lang="en-US"/>
          </a:p>
        </p:txBody>
      </p:sp>
    </p:spTree>
    <p:extLst>
      <p:ext uri="{BB962C8B-B14F-4D97-AF65-F5344CB8AC3E}">
        <p14:creationId xmlns:p14="http://schemas.microsoft.com/office/powerpoint/2010/main" val="22573057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a:t>
            </a:r>
            <a:r>
              <a:rPr lang="en-US" baseline="0" dirty="0"/>
              <a:t>e of the type of information included in the report for each watershed. This one is for Maumee in wy13. The non point source loads reduced slightly in wy14 so the relative contribution of NPDES sources and HSTS  increased slightly. </a:t>
            </a:r>
          </a:p>
          <a:p>
            <a:endParaRPr lang="en-US" dirty="0"/>
          </a:p>
          <a:p>
            <a:r>
              <a:rPr lang="en-US" baseline="0" dirty="0"/>
              <a:t>Mention that NPDES classes get successively smaller progressing from 2 – 5.</a:t>
            </a:r>
          </a:p>
          <a:p>
            <a:endParaRPr lang="en-US" baseline="0" dirty="0"/>
          </a:p>
          <a:p>
            <a:r>
              <a:rPr lang="en-US" baseline="0" dirty="0"/>
              <a:t>Highlight small proportion of loading that comes from CSOs relative to the final outfalls of the major WWTPs</a:t>
            </a:r>
          </a:p>
          <a:p>
            <a:endParaRPr lang="en-US" baseline="0" dirty="0"/>
          </a:p>
          <a:p>
            <a:r>
              <a:rPr lang="en-US" baseline="0" dirty="0"/>
              <a:t>Small facilities do not constitute a considerable part of the total NPDES.</a:t>
            </a:r>
          </a:p>
          <a:p>
            <a:endParaRPr lang="en-US" baseline="0" dirty="0"/>
          </a:p>
          <a:p>
            <a:r>
              <a:rPr lang="en-US" baseline="0" dirty="0"/>
              <a:t>Proportional loads for TP and TN are similar. Major WWTPs become a larger percentage of the NPDES loads for TN than they are for TP.</a:t>
            </a:r>
          </a:p>
          <a:p>
            <a:endParaRPr lang="en-US" baseline="0" dirty="0"/>
          </a:p>
          <a:p>
            <a:pPr defTabSz="921807">
              <a:defRPr/>
            </a:pPr>
            <a:r>
              <a:rPr lang="en-US" baseline="0" dirty="0"/>
              <a:t>These results agree with other analyses that have been completed for the watershed. </a:t>
            </a:r>
            <a:endParaRPr lang="en-US"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20</a:t>
            </a:fld>
            <a:endParaRPr lang="en-US"/>
          </a:p>
        </p:txBody>
      </p:sp>
    </p:spTree>
    <p:extLst>
      <p:ext uri="{BB962C8B-B14F-4D97-AF65-F5344CB8AC3E}">
        <p14:creationId xmlns:p14="http://schemas.microsoft.com/office/powerpoint/2010/main" val="33571604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21</a:t>
            </a:fld>
            <a:endParaRPr lang="en-US"/>
          </a:p>
        </p:txBody>
      </p:sp>
    </p:spTree>
    <p:extLst>
      <p:ext uri="{BB962C8B-B14F-4D97-AF65-F5344CB8AC3E}">
        <p14:creationId xmlns:p14="http://schemas.microsoft.com/office/powerpoint/2010/main" val="21787948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a:t>
            </a:r>
            <a:r>
              <a:rPr lang="en-US" baseline="0" dirty="0"/>
              <a:t>e of the type of information included in the report for each watershed. This one is for Maumee and again it agrees with other analyses that have been completed for the watershed.</a:t>
            </a:r>
            <a:endParaRPr lang="en-US" dirty="0"/>
          </a:p>
          <a:p>
            <a:endParaRPr lang="en-US" dirty="0"/>
          </a:p>
          <a:p>
            <a:r>
              <a:rPr lang="en-US" baseline="0" dirty="0"/>
              <a:t>Mention that NPDES classes get successively smaller progressing from 2 – 5.</a:t>
            </a:r>
          </a:p>
          <a:p>
            <a:endParaRPr lang="en-US" baseline="0" dirty="0"/>
          </a:p>
          <a:p>
            <a:r>
              <a:rPr lang="en-US" baseline="0" dirty="0"/>
              <a:t>Highlight small proportion of loading that comes from CSOs.</a:t>
            </a:r>
          </a:p>
          <a:p>
            <a:endParaRPr lang="en-US" baseline="0" dirty="0"/>
          </a:p>
          <a:p>
            <a:r>
              <a:rPr lang="en-US" baseline="0" dirty="0"/>
              <a:t>Small facilities do not constitute a considerable part of the total NPDES.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22</a:t>
            </a:fld>
            <a:endParaRPr lang="en-US"/>
          </a:p>
        </p:txBody>
      </p:sp>
    </p:spTree>
    <p:extLst>
      <p:ext uri="{BB962C8B-B14F-4D97-AF65-F5344CB8AC3E}">
        <p14:creationId xmlns:p14="http://schemas.microsoft.com/office/powerpoint/2010/main" val="8767433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r>
              <a:rPr lang="en-US" dirty="0"/>
              <a:t>Might</a:t>
            </a:r>
            <a:r>
              <a:rPr lang="en-US" baseline="0" dirty="0"/>
              <a:t> note that Tiffin is the home of Heidelberg and NCWQR.</a:t>
            </a:r>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23</a:t>
            </a:fld>
            <a:endParaRPr lang="en-US"/>
          </a:p>
        </p:txBody>
      </p:sp>
    </p:spTree>
    <p:extLst>
      <p:ext uri="{BB962C8B-B14F-4D97-AF65-F5344CB8AC3E}">
        <p14:creationId xmlns:p14="http://schemas.microsoft.com/office/powerpoint/2010/main" val="26305108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a:t>
            </a:r>
            <a:r>
              <a:rPr lang="en-US" baseline="0" dirty="0"/>
              <a:t>e of the type of information included in the report for each watershed. This one is for Maumee and again it agrees with other analyses that have been completed for the watershed.</a:t>
            </a:r>
            <a:endParaRPr lang="en-US" dirty="0"/>
          </a:p>
          <a:p>
            <a:endParaRPr lang="en-US" dirty="0"/>
          </a:p>
          <a:p>
            <a:r>
              <a:rPr lang="en-US" baseline="0" dirty="0"/>
              <a:t>Mention that NPDES classes get successively smaller progressing from 2 – 5.</a:t>
            </a:r>
          </a:p>
          <a:p>
            <a:endParaRPr lang="en-US" baseline="0" dirty="0"/>
          </a:p>
          <a:p>
            <a:r>
              <a:rPr lang="en-US" baseline="0" dirty="0"/>
              <a:t>Highlight small proportion of loading that comes from CSOs.</a:t>
            </a:r>
          </a:p>
          <a:p>
            <a:endParaRPr lang="en-US" baseline="0" dirty="0"/>
          </a:p>
          <a:p>
            <a:r>
              <a:rPr lang="en-US" baseline="0" dirty="0"/>
              <a:t>Small facilities do not constitute a considerable part of the total NPDES.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24</a:t>
            </a:fld>
            <a:endParaRPr lang="en-US"/>
          </a:p>
        </p:txBody>
      </p:sp>
    </p:spTree>
    <p:extLst>
      <p:ext uri="{BB962C8B-B14F-4D97-AF65-F5344CB8AC3E}">
        <p14:creationId xmlns:p14="http://schemas.microsoft.com/office/powerpoint/2010/main" val="5831928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25</a:t>
            </a:fld>
            <a:endParaRPr lang="en-US"/>
          </a:p>
        </p:txBody>
      </p:sp>
    </p:spTree>
    <p:extLst>
      <p:ext uri="{BB962C8B-B14F-4D97-AF65-F5344CB8AC3E}">
        <p14:creationId xmlns:p14="http://schemas.microsoft.com/office/powerpoint/2010/main" val="40904264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a:t>
            </a:r>
            <a:r>
              <a:rPr lang="en-US" baseline="0" dirty="0"/>
              <a:t>e of the type of information included in the report for each watershed. This one is for Maumee and again it agrees with other analyses that have been completed for the watershed.</a:t>
            </a:r>
            <a:endParaRPr lang="en-US" dirty="0"/>
          </a:p>
          <a:p>
            <a:endParaRPr lang="en-US" dirty="0"/>
          </a:p>
          <a:p>
            <a:r>
              <a:rPr lang="en-US" baseline="0" dirty="0"/>
              <a:t>Mention that NPDES classes get successively smaller progressing from 2 – 5.</a:t>
            </a:r>
          </a:p>
          <a:p>
            <a:endParaRPr lang="en-US" baseline="0" dirty="0"/>
          </a:p>
          <a:p>
            <a:r>
              <a:rPr lang="en-US" baseline="0" dirty="0"/>
              <a:t>Highlight small proportion of loading that comes from CSOs.</a:t>
            </a:r>
          </a:p>
          <a:p>
            <a:endParaRPr lang="en-US" baseline="0" dirty="0"/>
          </a:p>
          <a:p>
            <a:r>
              <a:rPr lang="en-US" baseline="0" dirty="0"/>
              <a:t>Small facilities do not constitute a considerable part of the total NPDES.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26</a:t>
            </a:fld>
            <a:endParaRPr lang="en-US"/>
          </a:p>
        </p:txBody>
      </p:sp>
    </p:spTree>
    <p:extLst>
      <p:ext uri="{BB962C8B-B14F-4D97-AF65-F5344CB8AC3E}">
        <p14:creationId xmlns:p14="http://schemas.microsoft.com/office/powerpoint/2010/main" val="34381654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27</a:t>
            </a:fld>
            <a:endParaRPr lang="en-US"/>
          </a:p>
        </p:txBody>
      </p:sp>
    </p:spTree>
    <p:extLst>
      <p:ext uri="{BB962C8B-B14F-4D97-AF65-F5344CB8AC3E}">
        <p14:creationId xmlns:p14="http://schemas.microsoft.com/office/powerpoint/2010/main" val="11785250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28</a:t>
            </a:fld>
            <a:endParaRPr lang="en-US"/>
          </a:p>
        </p:txBody>
      </p:sp>
    </p:spTree>
    <p:extLst>
      <p:ext uri="{BB962C8B-B14F-4D97-AF65-F5344CB8AC3E}">
        <p14:creationId xmlns:p14="http://schemas.microsoft.com/office/powerpoint/2010/main" val="13831787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contrast the results observed from</a:t>
            </a:r>
            <a:r>
              <a:rPr lang="en-US" baseline="0" dirty="0"/>
              <a:t> the Maumee Watershed, a the results from the Scioto River watershed are now shown. wy14 saw similar magnitude increases for both Non point source and NPDES sources so the proportions did not change much. We have results from other watersheds covered in the mass balance but won’t cover them all unless questions arise later in discussion.</a:t>
            </a:r>
          </a:p>
          <a:p>
            <a:endParaRPr lang="en-US" dirty="0"/>
          </a:p>
          <a:p>
            <a:r>
              <a:rPr lang="en-US" baseline="0" dirty="0"/>
              <a:t>&gt;3x of the annual TP loading and ~1.5x the annual TN loading than the Maumee</a:t>
            </a:r>
          </a:p>
          <a:p>
            <a:endParaRPr lang="en-US" baseline="0" dirty="0"/>
          </a:p>
          <a:p>
            <a:r>
              <a:rPr lang="en-US" baseline="0" dirty="0"/>
              <a:t>While the Maumee had higher proportions of the NPDES load attributed to sources other than the Major WWTPs the Majors accounted for &gt;90% of the annual NPDES load in the Maumee</a:t>
            </a:r>
          </a:p>
          <a:p>
            <a:endParaRPr lang="en-US" baseline="0" dirty="0"/>
          </a:p>
          <a:p>
            <a:r>
              <a:rPr lang="en-US" baseline="0" dirty="0"/>
              <a:t>Contrasting the Maumee the TN from NPDES sources was nearly half the contribution of TP when compared to the total annual load</a:t>
            </a:r>
          </a:p>
          <a:p>
            <a:r>
              <a:rPr lang="en-US" baseline="0" dirty="0"/>
              <a:t>	- We have contributed this to TP limits that are standard for Major WWTPs in the Lake Erie Basin but uncommon in the Ohio River Basin</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29</a:t>
            </a:fld>
            <a:endParaRPr lang="en-US"/>
          </a:p>
        </p:txBody>
      </p:sp>
    </p:spTree>
    <p:extLst>
      <p:ext uri="{BB962C8B-B14F-4D97-AF65-F5344CB8AC3E}">
        <p14:creationId xmlns:p14="http://schemas.microsoft.com/office/powerpoint/2010/main" val="2124547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3</a:t>
            </a:fld>
            <a:endParaRPr lang="en-US"/>
          </a:p>
        </p:txBody>
      </p:sp>
    </p:spTree>
    <p:extLst>
      <p:ext uri="{BB962C8B-B14F-4D97-AF65-F5344CB8AC3E}">
        <p14:creationId xmlns:p14="http://schemas.microsoft.com/office/powerpoint/2010/main" val="6159280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contrast the results observed from</a:t>
            </a:r>
            <a:r>
              <a:rPr lang="en-US" baseline="0" dirty="0"/>
              <a:t> the Maumee Watershed, a the results from the Scioto River watershed are now shown. wy14 saw similar magnitude increases for both Non point source and NPDES sources so the proportions did not change much. We have results from other watersheds covered in the mass balance but won’t cover them all unless questions arise later in discussion.</a:t>
            </a:r>
          </a:p>
          <a:p>
            <a:endParaRPr lang="en-US" dirty="0"/>
          </a:p>
          <a:p>
            <a:r>
              <a:rPr lang="en-US" baseline="0" dirty="0"/>
              <a:t>&gt;3x of the annual TP loading and ~1.5x the annual TN loading than the Maumee</a:t>
            </a:r>
          </a:p>
          <a:p>
            <a:endParaRPr lang="en-US" baseline="0" dirty="0"/>
          </a:p>
          <a:p>
            <a:r>
              <a:rPr lang="en-US" baseline="0" dirty="0"/>
              <a:t>While the Maumee had higher proportions of the NPDES load attributed to sources other than the Major WWTPs the Majors accounted for &gt;90% of the annual NPDES load in the Maumee</a:t>
            </a:r>
          </a:p>
          <a:p>
            <a:endParaRPr lang="en-US" baseline="0" dirty="0"/>
          </a:p>
          <a:p>
            <a:r>
              <a:rPr lang="en-US" baseline="0" dirty="0"/>
              <a:t>Contrasting the Maumee the TN from NPDES sources was nearly half the contribution of TP when compared to the total annual load</a:t>
            </a:r>
          </a:p>
          <a:p>
            <a:r>
              <a:rPr lang="en-US" baseline="0" dirty="0"/>
              <a:t>	- We have contributed this to TP limits that are standard for Major WWTPs in the Lake Erie Basin but uncommon in the Ohio River Basin</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30</a:t>
            </a:fld>
            <a:endParaRPr lang="en-US"/>
          </a:p>
        </p:txBody>
      </p:sp>
    </p:spTree>
    <p:extLst>
      <p:ext uri="{BB962C8B-B14F-4D97-AF65-F5344CB8AC3E}">
        <p14:creationId xmlns:p14="http://schemas.microsoft.com/office/powerpoint/2010/main" val="7502037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contrast the results observed from</a:t>
            </a:r>
            <a:r>
              <a:rPr lang="en-US" baseline="0" dirty="0"/>
              <a:t> the Maumee Watershed, a the results from the Scioto River watershed are now shown. wy14 saw similar magnitude increases for both Non point source and NPDES sources so the proportions did not change much. We have results from other watersheds covered in the mass balance but won’t cover them all unless questions arise later in discussion.</a:t>
            </a:r>
          </a:p>
          <a:p>
            <a:endParaRPr lang="en-US" dirty="0"/>
          </a:p>
          <a:p>
            <a:r>
              <a:rPr lang="en-US" baseline="0" dirty="0"/>
              <a:t>&gt;3x of the annual TP loading and ~1.5x the annual TN loading than the Maumee</a:t>
            </a:r>
          </a:p>
          <a:p>
            <a:endParaRPr lang="en-US" baseline="0" dirty="0"/>
          </a:p>
          <a:p>
            <a:r>
              <a:rPr lang="en-US" baseline="0" dirty="0"/>
              <a:t>While the Maumee had higher proportions of the NPDES load attributed to sources other than the Major WWTPs the Majors accounted for &gt;90% of the annual NPDES load in the Maumee</a:t>
            </a:r>
          </a:p>
          <a:p>
            <a:endParaRPr lang="en-US" baseline="0" dirty="0"/>
          </a:p>
          <a:p>
            <a:r>
              <a:rPr lang="en-US" baseline="0" dirty="0"/>
              <a:t>Contrasting the Maumee the TN from NPDES sources was nearly half the contribution of TP when compared to the total annual load</a:t>
            </a:r>
          </a:p>
          <a:p>
            <a:r>
              <a:rPr lang="en-US" baseline="0" dirty="0"/>
              <a:t>	- We have contributed this to TP limits that are standard for Major WWTPs in the Lake Erie Basin but uncommon in the Ohio River Basin</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31</a:t>
            </a:fld>
            <a:endParaRPr lang="en-US"/>
          </a:p>
        </p:txBody>
      </p:sp>
    </p:spTree>
    <p:extLst>
      <p:ext uri="{BB962C8B-B14F-4D97-AF65-F5344CB8AC3E}">
        <p14:creationId xmlns:p14="http://schemas.microsoft.com/office/powerpoint/2010/main" val="853886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32</a:t>
            </a:fld>
            <a:endParaRPr lang="en-US"/>
          </a:p>
        </p:txBody>
      </p:sp>
    </p:spTree>
    <p:extLst>
      <p:ext uri="{BB962C8B-B14F-4D97-AF65-F5344CB8AC3E}">
        <p14:creationId xmlns:p14="http://schemas.microsoft.com/office/powerpoint/2010/main" val="6837337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Lake Erie Priority 1: Vermillion</a:t>
            </a:r>
            <a:r>
              <a:rPr lang="en-US" baseline="0" dirty="0"/>
              <a:t>, Huron, Grand – best case would be to start in wy17</a:t>
            </a:r>
          </a:p>
          <a:p>
            <a:endParaRPr lang="en-US" baseline="0" dirty="0"/>
          </a:p>
          <a:p>
            <a:r>
              <a:rPr lang="en-US" baseline="0" dirty="0"/>
              <a:t>Lake Erie Priority 2: Black R, Toussaint </a:t>
            </a:r>
            <a:r>
              <a:rPr lang="en-US" baseline="0" dirty="0" err="1"/>
              <a:t>Ck</a:t>
            </a:r>
            <a:r>
              <a:rPr lang="en-US" baseline="0" dirty="0"/>
              <a:t>, Rocky R, and Chagrin R</a:t>
            </a:r>
          </a:p>
          <a:p>
            <a:endParaRPr lang="en-US" baseline="0" dirty="0"/>
          </a:p>
          <a:p>
            <a:r>
              <a:rPr lang="en-US" baseline="0" dirty="0"/>
              <a:t>Ohio River Priority 1: Hocking R, L Miami R, and Mahoning R</a:t>
            </a:r>
          </a:p>
          <a:p>
            <a:endParaRPr lang="en-US" baseline="0" dirty="0"/>
          </a:p>
          <a:p>
            <a:r>
              <a:rPr lang="en-US" baseline="0" dirty="0"/>
              <a:t>Ohio River Priority 2: Wabash R and Mill </a:t>
            </a:r>
            <a:r>
              <a:rPr lang="en-US" baseline="0" dirty="0" err="1"/>
              <a:t>Ck</a:t>
            </a:r>
            <a:r>
              <a:rPr lang="en-US" baseline="0" dirty="0"/>
              <a:t> (Cincinnati)</a:t>
            </a:r>
          </a:p>
          <a:p>
            <a:endParaRPr lang="en-US" baseline="0" dirty="0"/>
          </a:p>
          <a:p>
            <a:r>
              <a:rPr lang="en-US" baseline="0" dirty="0"/>
              <a:t>Also, with five years of  data we can use the 5-year average to present the proportional loading</a:t>
            </a:r>
          </a:p>
          <a:p>
            <a:endParaRPr lang="en-US" baseline="0" dirty="0"/>
          </a:p>
          <a:p>
            <a:r>
              <a:rPr lang="en-US" baseline="0" dirty="0"/>
              <a:t>We will work on developing a protocol to use lower frequency water quality data for annual loads. We may have to consider methods for when there is not water quality data available.</a:t>
            </a:r>
          </a:p>
          <a:p>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33</a:t>
            </a:fld>
            <a:endParaRPr lang="en-US"/>
          </a:p>
        </p:txBody>
      </p:sp>
    </p:spTree>
    <p:extLst>
      <p:ext uri="{BB962C8B-B14F-4D97-AF65-F5344CB8AC3E}">
        <p14:creationId xmlns:p14="http://schemas.microsoft.com/office/powerpoint/2010/main" val="2984530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Lake Erie Priority 1: Vermillion</a:t>
            </a:r>
            <a:r>
              <a:rPr lang="en-US" baseline="0" dirty="0"/>
              <a:t>, Huron, Grand – best case would be to start in wy17</a:t>
            </a:r>
          </a:p>
          <a:p>
            <a:endParaRPr lang="en-US" baseline="0" dirty="0"/>
          </a:p>
          <a:p>
            <a:r>
              <a:rPr lang="en-US" baseline="0" dirty="0"/>
              <a:t>Lake Erie Priority 2: Black R, Toussaint </a:t>
            </a:r>
            <a:r>
              <a:rPr lang="en-US" baseline="0" dirty="0" err="1"/>
              <a:t>Ck</a:t>
            </a:r>
            <a:r>
              <a:rPr lang="en-US" baseline="0" dirty="0"/>
              <a:t>, Rocky R, and Chagrin R</a:t>
            </a:r>
          </a:p>
          <a:p>
            <a:endParaRPr lang="en-US" baseline="0" dirty="0"/>
          </a:p>
          <a:p>
            <a:r>
              <a:rPr lang="en-US" baseline="0" dirty="0"/>
              <a:t>Ohio River Priority 1: Hocking R, L Miami R, and Mahoning R</a:t>
            </a:r>
          </a:p>
          <a:p>
            <a:endParaRPr lang="en-US" baseline="0" dirty="0"/>
          </a:p>
          <a:p>
            <a:r>
              <a:rPr lang="en-US" baseline="0" dirty="0"/>
              <a:t>Ohio River Priority 2: Wabash R and Mill </a:t>
            </a:r>
            <a:r>
              <a:rPr lang="en-US" baseline="0" dirty="0" err="1"/>
              <a:t>Ck</a:t>
            </a:r>
            <a:r>
              <a:rPr lang="en-US" baseline="0" dirty="0"/>
              <a:t> (</a:t>
            </a:r>
            <a:r>
              <a:rPr lang="en-US" baseline="0" dirty="0" err="1"/>
              <a:t>Cincinati</a:t>
            </a:r>
            <a:r>
              <a:rPr lang="en-US" baseline="0" dirty="0"/>
              <a:t>)</a:t>
            </a:r>
          </a:p>
          <a:p>
            <a:endParaRPr lang="en-US" baseline="0" dirty="0"/>
          </a:p>
          <a:p>
            <a:r>
              <a:rPr lang="en-US" baseline="0" dirty="0"/>
              <a:t>Also, with five years of  data we can use the 5-year average to present the proportional loading</a:t>
            </a:r>
          </a:p>
          <a:p>
            <a:endParaRPr lang="en-US" baseline="0" dirty="0"/>
          </a:p>
          <a:p>
            <a:r>
              <a:rPr lang="en-US" baseline="0" dirty="0"/>
              <a:t>We will work on developing a protocol to use lower frequency water quality data for annual loads. We may have to consider methods for when there is not water quality data available.</a:t>
            </a:r>
          </a:p>
          <a:p>
            <a:endParaRPr lang="en-US" baseline="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34</a:t>
            </a:fld>
            <a:endParaRPr lang="en-US"/>
          </a:p>
        </p:txBody>
      </p:sp>
    </p:spTree>
    <p:extLst>
      <p:ext uri="{BB962C8B-B14F-4D97-AF65-F5344CB8AC3E}">
        <p14:creationId xmlns:p14="http://schemas.microsoft.com/office/powerpoint/2010/main" val="27034497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likely to be able to do some of these things</a:t>
            </a:r>
            <a:r>
              <a:rPr lang="en-US" baseline="0" dirty="0"/>
              <a:t> but not all. What do our stakeholders feel are the most important; maybe we can focus effort there. We are likely going to be able to make incremental improvements through future iterations that we can prioritize with time.</a:t>
            </a:r>
          </a:p>
          <a:p>
            <a:endParaRPr lang="en-US" baseline="0" dirty="0"/>
          </a:p>
          <a:p>
            <a:r>
              <a:rPr lang="en-US" baseline="0" dirty="0"/>
              <a:t>If they have suggestions make sure we ask if they know of how we can get the support to answer the question. (How do we do it)</a:t>
            </a:r>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35</a:t>
            </a:fld>
            <a:endParaRPr lang="en-US"/>
          </a:p>
        </p:txBody>
      </p:sp>
    </p:spTree>
    <p:extLst>
      <p:ext uri="{BB962C8B-B14F-4D97-AF65-F5344CB8AC3E}">
        <p14:creationId xmlns:p14="http://schemas.microsoft.com/office/powerpoint/2010/main" val="2984530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C82739-BE66-4340-BE3F-F8108DE4865A}" type="slidenum">
              <a:rPr lang="en-US" smtClean="0"/>
              <a:t>36</a:t>
            </a:fld>
            <a:endParaRPr lang="en-US"/>
          </a:p>
        </p:txBody>
      </p:sp>
    </p:spTree>
    <p:extLst>
      <p:ext uri="{BB962C8B-B14F-4D97-AF65-F5344CB8AC3E}">
        <p14:creationId xmlns:p14="http://schemas.microsoft.com/office/powerpoint/2010/main" val="42697328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631" indent="-172631">
              <a:buFont typeface="Arial" panose="020B0604020202020204" pitchFamily="34" charset="0"/>
              <a:buChar char="•"/>
            </a:pPr>
            <a:r>
              <a:rPr lang="en-US" dirty="0"/>
              <a:t>Early technical</a:t>
            </a:r>
            <a:r>
              <a:rPr lang="en-US" baseline="0" dirty="0"/>
              <a:t> feedback – encouraged us to consider… orgN inclusion, HSTS inclusion, small WW facility, and industrial inclusion</a:t>
            </a:r>
          </a:p>
          <a:p>
            <a:pPr marL="172631" indent="-172631">
              <a:buFont typeface="Arial" panose="020B0604020202020204" pitchFamily="34" charset="0"/>
              <a:buChar char="•"/>
            </a:pPr>
            <a:endParaRPr lang="en-US" baseline="0" dirty="0"/>
          </a:p>
          <a:p>
            <a:pPr marL="172631" indent="-172631">
              <a:buFont typeface="Arial" panose="020B0604020202020204" pitchFamily="34" charset="0"/>
              <a:buChar char="•"/>
            </a:pPr>
            <a:r>
              <a:rPr lang="en-US" baseline="0" dirty="0"/>
              <a:t>Define water year – </a:t>
            </a:r>
          </a:p>
          <a:p>
            <a:pPr marL="632982" lvl="1" indent="-172631">
              <a:buFont typeface="Arial" panose="020B0604020202020204" pitchFamily="34" charset="0"/>
              <a:buChar char="•"/>
            </a:pPr>
            <a:r>
              <a:rPr lang="en-US" dirty="0"/>
              <a:t>Named for September (end) of year – most months (9 vs. 3)</a:t>
            </a:r>
          </a:p>
          <a:p>
            <a:pPr marL="632982" lvl="1" indent="-172631">
              <a:buFont typeface="Arial" panose="020B0604020202020204" pitchFamily="34" charset="0"/>
              <a:buChar char="•"/>
            </a:pPr>
            <a:r>
              <a:rPr lang="en-US" baseline="0" dirty="0"/>
              <a:t>Snow falling in one calendar year may become runoff (streamflow) in the next calendar year</a:t>
            </a:r>
          </a:p>
          <a:p>
            <a:pPr marL="632982" lvl="1" indent="-172631">
              <a:buFont typeface="Arial" panose="020B0604020202020204" pitchFamily="34" charset="0"/>
              <a:buChar char="•"/>
            </a:pPr>
            <a:endParaRPr lang="en-US" baseline="0" dirty="0"/>
          </a:p>
          <a:p>
            <a:pPr marL="172631" indent="-172631">
              <a:buFont typeface="Arial" panose="020B0604020202020204" pitchFamily="34" charset="0"/>
              <a:buChar char="•"/>
            </a:pPr>
            <a:r>
              <a:rPr lang="en-US" baseline="0" dirty="0"/>
              <a:t>Spring loads – implications for Annex 4 goals… </a:t>
            </a:r>
          </a:p>
          <a:p>
            <a:r>
              <a:rPr lang="en-US" baseline="0" dirty="0"/>
              <a:t>	Spring = Mar 1 to Jul 31</a:t>
            </a:r>
          </a:p>
          <a:p>
            <a:r>
              <a:rPr lang="en-US" baseline="0" dirty="0"/>
              <a:t>	Maumee NPS best predictor of cyanobacteria bloom severity during these 5 months</a:t>
            </a:r>
          </a:p>
        </p:txBody>
      </p:sp>
      <p:sp>
        <p:nvSpPr>
          <p:cNvPr id="4" name="Slide Number Placeholder 3"/>
          <p:cNvSpPr>
            <a:spLocks noGrp="1"/>
          </p:cNvSpPr>
          <p:nvPr>
            <p:ph type="sldNum" sz="quarter" idx="10"/>
          </p:nvPr>
        </p:nvSpPr>
        <p:spPr/>
        <p:txBody>
          <a:bodyPr/>
          <a:lstStyle/>
          <a:p>
            <a:fld id="{6AC82739-BE66-4340-BE3F-F8108DE4865A}" type="slidenum">
              <a:rPr lang="en-US" smtClean="0"/>
              <a:t>37</a:t>
            </a:fld>
            <a:endParaRPr lang="en-US"/>
          </a:p>
        </p:txBody>
      </p:sp>
    </p:spTree>
    <p:extLst>
      <p:ext uri="{BB962C8B-B14F-4D97-AF65-F5344CB8AC3E}">
        <p14:creationId xmlns:p14="http://schemas.microsoft.com/office/powerpoint/2010/main" val="14372356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631" indent="-172631">
              <a:buFont typeface="Arial" panose="020B0604020202020204" pitchFamily="34" charset="0"/>
              <a:buChar char="•"/>
            </a:pPr>
            <a:r>
              <a:rPr lang="en-US" baseline="0" dirty="0"/>
              <a:t>Consider nutrient: total P and total N</a:t>
            </a:r>
          </a:p>
          <a:p>
            <a:pPr marL="172631" indent="-172631" defTabSz="920701">
              <a:buFont typeface="Arial" panose="020B0604020202020204" pitchFamily="34" charset="0"/>
              <a:buChar char="•"/>
              <a:defRPr/>
            </a:pPr>
            <a:r>
              <a:rPr lang="en-US" baseline="0" dirty="0"/>
              <a:t>Total nitrogen – considers ammonia, nitrite-nitrate,</a:t>
            </a:r>
            <a:r>
              <a:rPr lang="en-US" dirty="0"/>
              <a:t> and organic N</a:t>
            </a:r>
            <a:endParaRPr lang="en-US" baseline="0" dirty="0"/>
          </a:p>
          <a:p>
            <a:pPr marL="172631" indent="-172631">
              <a:buFont typeface="Arial" panose="020B0604020202020204" pitchFamily="34" charset="0"/>
              <a:buChar char="•"/>
            </a:pPr>
            <a:r>
              <a:rPr lang="en-US" baseline="0" dirty="0"/>
              <a:t>Not consider bio-available species (ortho-P, NO23 and NH3) because of the spiraling longitudinally and over an entire year representing load impact from the total (P or N) is most relevant</a:t>
            </a:r>
          </a:p>
          <a:p>
            <a:pPr marL="172631" indent="-172631">
              <a:buFont typeface="Arial" panose="020B0604020202020204" pitchFamily="34" charset="0"/>
              <a:buChar char="•"/>
            </a:pPr>
            <a:r>
              <a:rPr lang="en-US" baseline="0" dirty="0"/>
              <a:t>NPS is the remainder (not actually calculated) once NPDES (final &amp; CSO) and HSTS are accounted for – represents both ag and urban/suburban yields</a:t>
            </a:r>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38</a:t>
            </a:fld>
            <a:endParaRPr lang="en-US"/>
          </a:p>
        </p:txBody>
      </p:sp>
    </p:spTree>
    <p:extLst>
      <p:ext uri="{BB962C8B-B14F-4D97-AF65-F5344CB8AC3E}">
        <p14:creationId xmlns:p14="http://schemas.microsoft.com/office/powerpoint/2010/main" val="9141558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631" indent="-172631">
              <a:buFont typeface="Arial" panose="020B0604020202020204" pitchFamily="34" charset="0"/>
              <a:buChar char="•"/>
            </a:pPr>
            <a:r>
              <a:rPr lang="en-US" baseline="0" dirty="0"/>
              <a:t>NPDES from SWIMS download, read by SQL – large datasets then processed in MS Excel</a:t>
            </a:r>
          </a:p>
          <a:p>
            <a:pPr marL="172631" indent="-172631" defTabSz="920701">
              <a:buFont typeface="Arial" panose="020B0604020202020204" pitchFamily="34" charset="0"/>
              <a:buChar char="•"/>
              <a:defRPr/>
            </a:pPr>
            <a:r>
              <a:rPr lang="en-US" baseline="0" dirty="0"/>
              <a:t>Bypass flows: both raw and secondary</a:t>
            </a:r>
          </a:p>
          <a:p>
            <a:pPr marL="172631" indent="-172631">
              <a:buFont typeface="Arial" panose="020B0604020202020204" pitchFamily="34" charset="0"/>
              <a:buChar char="•"/>
            </a:pPr>
            <a:r>
              <a:rPr lang="en-US" baseline="0" dirty="0"/>
              <a:t>SSOs included when flow volume is reported (e.g., City of Dayton)</a:t>
            </a:r>
          </a:p>
        </p:txBody>
      </p:sp>
      <p:sp>
        <p:nvSpPr>
          <p:cNvPr id="4" name="Slide Number Placeholder 3"/>
          <p:cNvSpPr>
            <a:spLocks noGrp="1"/>
          </p:cNvSpPr>
          <p:nvPr>
            <p:ph type="sldNum" sz="quarter" idx="10"/>
          </p:nvPr>
        </p:nvSpPr>
        <p:spPr/>
        <p:txBody>
          <a:bodyPr/>
          <a:lstStyle/>
          <a:p>
            <a:fld id="{6AC82739-BE66-4340-BE3F-F8108DE4865A}" type="slidenum">
              <a:rPr lang="en-US" smtClean="0"/>
              <a:t>39</a:t>
            </a:fld>
            <a:endParaRPr lang="en-US"/>
          </a:p>
        </p:txBody>
      </p:sp>
    </p:spTree>
    <p:extLst>
      <p:ext uri="{BB962C8B-B14F-4D97-AF65-F5344CB8AC3E}">
        <p14:creationId xmlns:p14="http://schemas.microsoft.com/office/powerpoint/2010/main" val="2149214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631" indent="-172631">
              <a:buFont typeface="Arial" panose="020B0604020202020204" pitchFamily="34" charset="0"/>
              <a:buChar char="•"/>
            </a:pPr>
            <a:r>
              <a:rPr lang="en-US" dirty="0"/>
              <a:t>Recognize govt institutions</a:t>
            </a:r>
            <a:r>
              <a:rPr lang="en-US" baseline="0" dirty="0"/>
              <a:t> recognize the problem and likely sources…here are examples of activity during/since wy13 and wy14</a:t>
            </a:r>
            <a:endParaRPr lang="en-US" dirty="0"/>
          </a:p>
          <a:p>
            <a:pPr marL="172631" indent="-172631" defTabSz="921807">
              <a:buFont typeface="Arial" panose="020B0604020202020204" pitchFamily="34" charset="0"/>
              <a:buChar char="•"/>
              <a:defRPr/>
            </a:pPr>
            <a:r>
              <a:rPr lang="en-US" dirty="0"/>
              <a:t>GLRI: Cover crops, controlled drainage, farm cons plans, wetland restoration</a:t>
            </a:r>
          </a:p>
          <a:p>
            <a:pPr marL="172631" indent="-172631">
              <a:buFont typeface="Arial" panose="020B0604020202020204" pitchFamily="34" charset="0"/>
              <a:buChar char="•"/>
            </a:pPr>
            <a:r>
              <a:rPr lang="en-US" dirty="0"/>
              <a:t>Other efforts not listed:</a:t>
            </a:r>
          </a:p>
          <a:p>
            <a:pPr marL="632982" lvl="1" indent="-172631">
              <a:buFont typeface="Arial" panose="020B0604020202020204" pitchFamily="34" charset="0"/>
              <a:buChar char="•"/>
            </a:pPr>
            <a:r>
              <a:rPr lang="en-US" dirty="0"/>
              <a:t>Ohio Clean Lakes Initiative</a:t>
            </a:r>
          </a:p>
          <a:p>
            <a:pPr marL="632982" lvl="1" indent="-172631">
              <a:buFont typeface="Arial" panose="020B0604020202020204" pitchFamily="34" charset="0"/>
              <a:buChar char="•"/>
            </a:pPr>
            <a:r>
              <a:rPr lang="en-US" dirty="0"/>
              <a:t>Healthy Lake Erie Fund (2014): reduce open lake dredge deposit</a:t>
            </a:r>
          </a:p>
          <a:p>
            <a:pPr marL="632982" lvl="1" indent="-172631">
              <a:buFont typeface="Arial" panose="020B0604020202020204" pitchFamily="34" charset="0"/>
              <a:buChar char="•"/>
            </a:pPr>
            <a:r>
              <a:rPr lang="en-US" dirty="0"/>
              <a:t>Ag Nutrients and WQ Workgroup (2012)</a:t>
            </a:r>
          </a:p>
          <a:p>
            <a:pPr marL="632982" lvl="1" indent="-172631">
              <a:buFont typeface="Arial" panose="020B0604020202020204" pitchFamily="34" charset="0"/>
              <a:buChar char="•"/>
            </a:pPr>
            <a:r>
              <a:rPr lang="en-US" dirty="0"/>
              <a:t>LE PTF 2 (2012)</a:t>
            </a:r>
          </a:p>
          <a:p>
            <a:pPr marL="632982" lvl="1" indent="-172631">
              <a:buFont typeface="Arial" panose="020B0604020202020204" pitchFamily="34" charset="0"/>
              <a:buChar char="•"/>
            </a:pPr>
            <a:r>
              <a:rPr lang="en-US" dirty="0"/>
              <a:t>PS and Urban Runoff Workgroup (2012): reduce P from WWTP, industrial, and urban SW</a:t>
            </a:r>
          </a:p>
        </p:txBody>
      </p:sp>
      <p:sp>
        <p:nvSpPr>
          <p:cNvPr id="4" name="Slide Number Placeholder 3"/>
          <p:cNvSpPr>
            <a:spLocks noGrp="1"/>
          </p:cNvSpPr>
          <p:nvPr>
            <p:ph type="sldNum" sz="quarter" idx="10"/>
          </p:nvPr>
        </p:nvSpPr>
        <p:spPr/>
        <p:txBody>
          <a:bodyPr/>
          <a:lstStyle/>
          <a:p>
            <a:fld id="{6AC82739-BE66-4340-BE3F-F8108DE4865A}" type="slidenum">
              <a:rPr lang="en-US" smtClean="0"/>
              <a:t>4</a:t>
            </a:fld>
            <a:endParaRPr lang="en-US"/>
          </a:p>
        </p:txBody>
      </p:sp>
    </p:spTree>
    <p:extLst>
      <p:ext uri="{BB962C8B-B14F-4D97-AF65-F5344CB8AC3E}">
        <p14:creationId xmlns:p14="http://schemas.microsoft.com/office/powerpoint/2010/main" val="24685646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631" indent="-172631">
              <a:buFont typeface="Arial" panose="020B0604020202020204" pitchFamily="34" charset="0"/>
              <a:buChar char="•"/>
            </a:pPr>
            <a:r>
              <a:rPr lang="en-US" dirty="0"/>
              <a:t>2010 US </a:t>
            </a:r>
            <a:r>
              <a:rPr lang="en-US" i="1" dirty="0"/>
              <a:t>decennial</a:t>
            </a:r>
            <a:r>
              <a:rPr lang="en-US" dirty="0"/>
              <a:t> Census</a:t>
            </a:r>
          </a:p>
          <a:p>
            <a:pPr marL="172631" indent="-172631">
              <a:buFont typeface="Arial" panose="020B0604020202020204" pitchFamily="34" charset="0"/>
              <a:buChar char="•"/>
            </a:pPr>
            <a:r>
              <a:rPr lang="en-US" dirty="0"/>
              <a:t>HSTS: 3 delivery ratios assigned:</a:t>
            </a:r>
          </a:p>
          <a:p>
            <a:pPr marL="632982" lvl="1" indent="-172631">
              <a:buFont typeface="Arial" panose="020B0604020202020204" pitchFamily="34" charset="0"/>
              <a:buChar char="•"/>
            </a:pPr>
            <a:r>
              <a:rPr lang="en-US" dirty="0"/>
              <a:t>TP / TN</a:t>
            </a:r>
          </a:p>
          <a:p>
            <a:pPr marL="1093332" lvl="2" indent="-172631">
              <a:buFont typeface="Arial" panose="020B0604020202020204" pitchFamily="34" charset="0"/>
              <a:buChar char="•"/>
            </a:pPr>
            <a:r>
              <a:rPr lang="en-US" dirty="0"/>
              <a:t>Discharging (both working and failed)= 94% / 100%</a:t>
            </a:r>
          </a:p>
          <a:p>
            <a:pPr marL="1093332" lvl="2" indent="-172631">
              <a:buFont typeface="Arial" panose="020B0604020202020204" pitchFamily="34" charset="0"/>
              <a:buChar char="•"/>
            </a:pPr>
            <a:r>
              <a:rPr lang="en-US" dirty="0"/>
              <a:t>Onsite-failed = 60% / 60%</a:t>
            </a:r>
          </a:p>
          <a:p>
            <a:pPr marL="1093332" lvl="2" indent="-172631">
              <a:buFont typeface="Arial" panose="020B0604020202020204" pitchFamily="34" charset="0"/>
              <a:buChar char="•"/>
            </a:pPr>
            <a:r>
              <a:rPr lang="en-US" dirty="0"/>
              <a:t>Onsite-working = 20% / 60%</a:t>
            </a:r>
          </a:p>
          <a:p>
            <a:pPr marL="172631" indent="-172631">
              <a:buFont typeface="Arial" panose="020B0604020202020204" pitchFamily="34" charset="0"/>
              <a:buChar char="•"/>
            </a:pPr>
            <a:r>
              <a:rPr lang="en-US" dirty="0"/>
              <a:t>HSTS approach better (and different) than U </a:t>
            </a:r>
            <a:r>
              <a:rPr lang="en-US" dirty="0" err="1"/>
              <a:t>Mich</a:t>
            </a:r>
            <a:r>
              <a:rPr lang="en-US" dirty="0"/>
              <a:t> sustainability</a:t>
            </a:r>
            <a:r>
              <a:rPr lang="en-US" baseline="0" dirty="0"/>
              <a:t> project</a:t>
            </a:r>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40</a:t>
            </a:fld>
            <a:endParaRPr lang="en-US"/>
          </a:p>
        </p:txBody>
      </p:sp>
    </p:spTree>
    <p:extLst>
      <p:ext uri="{BB962C8B-B14F-4D97-AF65-F5344CB8AC3E}">
        <p14:creationId xmlns:p14="http://schemas.microsoft.com/office/powerpoint/2010/main" val="26051672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631" indent="-172631">
              <a:buFont typeface="Arial" panose="020B0604020202020204" pitchFamily="34" charset="0"/>
              <a:buChar char="•"/>
            </a:pPr>
            <a:r>
              <a:rPr lang="en-US" dirty="0"/>
              <a:t>Spring season – March to July, inclusive – adopted by Annex 4 because cyanobacteria bloom </a:t>
            </a:r>
          </a:p>
          <a:p>
            <a:pPr marL="172631" indent="-172631">
              <a:buFont typeface="Arial" panose="020B0604020202020204" pitchFamily="34" charset="0"/>
              <a:buChar char="•"/>
            </a:pPr>
            <a:r>
              <a:rPr lang="en-US" dirty="0"/>
              <a:t>As in annual water yield, seasonal water yield within realm of “normal”</a:t>
            </a:r>
          </a:p>
          <a:p>
            <a:pPr marL="172631" indent="-172631">
              <a:buFont typeface="Arial" panose="020B0604020202020204" pitchFamily="34" charset="0"/>
              <a:buChar char="•"/>
            </a:pPr>
            <a:r>
              <a:rPr lang="en-US" dirty="0"/>
              <a:t>wy 14 elevated for all ORB watersheds and for </a:t>
            </a:r>
            <a:r>
              <a:rPr lang="en-US" dirty="0" err="1"/>
              <a:t>Cuy</a:t>
            </a:r>
            <a:endParaRPr lang="en-US" dirty="0"/>
          </a:p>
          <a:p>
            <a:pPr marL="632982" lvl="1" indent="-172631">
              <a:buFont typeface="Arial" panose="020B0604020202020204" pitchFamily="34" charset="0"/>
              <a:buChar char="•"/>
            </a:pPr>
            <a:r>
              <a:rPr lang="en-US" dirty="0"/>
              <a:t>Scioto &amp; Musk: wy 13 and wy 14 both elevated</a:t>
            </a:r>
          </a:p>
        </p:txBody>
      </p:sp>
      <p:sp>
        <p:nvSpPr>
          <p:cNvPr id="4" name="Slide Number Placeholder 3"/>
          <p:cNvSpPr>
            <a:spLocks noGrp="1"/>
          </p:cNvSpPr>
          <p:nvPr>
            <p:ph type="sldNum" sz="quarter" idx="10"/>
          </p:nvPr>
        </p:nvSpPr>
        <p:spPr/>
        <p:txBody>
          <a:bodyPr/>
          <a:lstStyle/>
          <a:p>
            <a:fld id="{6AC82739-BE66-4340-BE3F-F8108DE4865A}" type="slidenum">
              <a:rPr lang="en-US" smtClean="0"/>
              <a:t>41</a:t>
            </a:fld>
            <a:endParaRPr lang="en-US"/>
          </a:p>
        </p:txBody>
      </p:sp>
    </p:spTree>
    <p:extLst>
      <p:ext uri="{BB962C8B-B14F-4D97-AF65-F5344CB8AC3E}">
        <p14:creationId xmlns:p14="http://schemas.microsoft.com/office/powerpoint/2010/main" val="1593926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622" indent="-172622">
              <a:buFont typeface="Arial" panose="020B0604020202020204" pitchFamily="34" charset="0"/>
              <a:buChar char="•"/>
            </a:pPr>
            <a:r>
              <a:rPr lang="en-US" dirty="0"/>
              <a:t>Map:</a:t>
            </a:r>
          </a:p>
          <a:p>
            <a:pPr marL="632947" lvl="1" indent="-172622">
              <a:buFont typeface="Arial" panose="020B0604020202020204" pitchFamily="34" charset="0"/>
              <a:buChar char="•"/>
            </a:pPr>
            <a:r>
              <a:rPr lang="en-US" dirty="0"/>
              <a:t>Name 7 watersheds (4 LE – 2 enter</a:t>
            </a:r>
            <a:r>
              <a:rPr lang="en-US" baseline="0" dirty="0"/>
              <a:t> Western Basin, 2 enter Central Basin</a:t>
            </a:r>
            <a:r>
              <a:rPr lang="en-US" dirty="0"/>
              <a:t>,</a:t>
            </a:r>
            <a:r>
              <a:rPr lang="en-US" baseline="0" dirty="0"/>
              <a:t> 3 OR)</a:t>
            </a:r>
          </a:p>
          <a:p>
            <a:pPr marL="632947" lvl="1" indent="-172622">
              <a:buFont typeface="Arial" panose="020B0604020202020204" pitchFamily="34" charset="0"/>
              <a:buChar char="•"/>
            </a:pPr>
            <a:r>
              <a:rPr lang="en-US" baseline="0" dirty="0"/>
              <a:t>Major rivers are shown in blue</a:t>
            </a:r>
          </a:p>
          <a:p>
            <a:pPr marL="632947" lvl="1" indent="-172622">
              <a:buFont typeface="Arial" panose="020B0604020202020204" pitchFamily="34" charset="0"/>
              <a:buChar char="•"/>
            </a:pPr>
            <a:r>
              <a:rPr lang="en-US" dirty="0"/>
              <a:t>R</a:t>
            </a:r>
            <a:r>
              <a:rPr lang="en-US" baseline="0" dirty="0"/>
              <a:t>ed points are called pour–points (defined at daily WQ monitoring stations – Heidelberg) – where the</a:t>
            </a:r>
            <a:r>
              <a:rPr lang="en-US" dirty="0"/>
              <a:t> nutrient balance is calculated</a:t>
            </a:r>
          </a:p>
          <a:p>
            <a:pPr marL="460325" lvl="1"/>
            <a:endParaRPr lang="en-US" dirty="0"/>
          </a:p>
          <a:p>
            <a:pPr marL="172622" indent="-172622">
              <a:buFont typeface="Arial" panose="020B0604020202020204" pitchFamily="34" charset="0"/>
              <a:buChar char="•"/>
            </a:pPr>
            <a:r>
              <a:rPr lang="en-US" dirty="0"/>
              <a:t>We intend to expand our work into the remaining portions of Ohio; however, we can postulate that these  7 watersheds (63%) may produce a higher % of total load entering LE or </a:t>
            </a:r>
            <a:r>
              <a:rPr lang="en-US" dirty="0" err="1"/>
              <a:t>OR</a:t>
            </a:r>
            <a:r>
              <a:rPr lang="en-US" dirty="0"/>
              <a:t>.</a:t>
            </a:r>
          </a:p>
        </p:txBody>
      </p:sp>
      <p:sp>
        <p:nvSpPr>
          <p:cNvPr id="4" name="Slide Number Placeholder 3"/>
          <p:cNvSpPr>
            <a:spLocks noGrp="1"/>
          </p:cNvSpPr>
          <p:nvPr>
            <p:ph type="sldNum" sz="quarter" idx="10"/>
          </p:nvPr>
        </p:nvSpPr>
        <p:spPr/>
        <p:txBody>
          <a:bodyPr/>
          <a:lstStyle/>
          <a:p>
            <a:fld id="{6AC82739-BE66-4340-BE3F-F8108DE4865A}" type="slidenum">
              <a:rPr lang="en-US" smtClean="0"/>
              <a:t>5</a:t>
            </a:fld>
            <a:endParaRPr lang="en-US"/>
          </a:p>
        </p:txBody>
      </p:sp>
    </p:spTree>
    <p:extLst>
      <p:ext uri="{BB962C8B-B14F-4D97-AF65-F5344CB8AC3E}">
        <p14:creationId xmlns:p14="http://schemas.microsoft.com/office/powerpoint/2010/main" val="427958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A03B06-B5DE-4ED2-AF83-ACEF2C0F8A04}" type="slidenum">
              <a:rPr lang="en-US" smtClean="0"/>
              <a:t>6</a:t>
            </a:fld>
            <a:endParaRPr lang="en-US"/>
          </a:p>
        </p:txBody>
      </p:sp>
    </p:spTree>
    <p:extLst>
      <p:ext uri="{BB962C8B-B14F-4D97-AF65-F5344CB8AC3E}">
        <p14:creationId xmlns:p14="http://schemas.microsoft.com/office/powerpoint/2010/main" val="2662109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C82739-BE66-4340-BE3F-F8108DE4865A}" type="slidenum">
              <a:rPr lang="en-US" smtClean="0"/>
              <a:t>7</a:t>
            </a:fld>
            <a:endParaRPr lang="en-US"/>
          </a:p>
        </p:txBody>
      </p:sp>
    </p:spTree>
    <p:extLst>
      <p:ext uri="{BB962C8B-B14F-4D97-AF65-F5344CB8AC3E}">
        <p14:creationId xmlns:p14="http://schemas.microsoft.com/office/powerpoint/2010/main" val="2087597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839" indent="-172839">
              <a:buFont typeface="Arial" panose="020B0604020202020204" pitchFamily="34" charset="0"/>
              <a:buChar char="•"/>
            </a:pPr>
            <a:r>
              <a:rPr lang="en-US" sz="1400" dirty="0"/>
              <a:t>Total Upstream Load is measured directly at the Pour Point.</a:t>
            </a:r>
          </a:p>
          <a:p>
            <a:pPr marL="172839" indent="-172839">
              <a:buFont typeface="Arial" panose="020B0604020202020204" pitchFamily="34" charset="0"/>
              <a:buChar char="•"/>
            </a:pPr>
            <a:r>
              <a:rPr lang="en-US" sz="1400" dirty="0"/>
              <a:t>Upstream NPS Load is estimated by subtracting the sum of measured or estimated Upstream PS and HSTS loads from the Total Upstream Load (Pour Point Load).</a:t>
            </a:r>
          </a:p>
          <a:p>
            <a:pPr marL="172839" indent="-172839">
              <a:buFont typeface="Arial" panose="020B0604020202020204" pitchFamily="34" charset="0"/>
              <a:buChar char="•"/>
            </a:pPr>
            <a:r>
              <a:rPr lang="en-US" sz="1400" dirty="0"/>
              <a:t>Downstream NPS load estimated based upon upstream NPS yield (loading per unit area) times the Downstream Area.</a:t>
            </a:r>
          </a:p>
          <a:p>
            <a:pPr marL="172839" indent="-172839">
              <a:buFont typeface="Arial" panose="020B0604020202020204" pitchFamily="34" charset="0"/>
              <a:buChar char="•"/>
            </a:pPr>
            <a:r>
              <a:rPr lang="en-US" sz="1400" dirty="0"/>
              <a:t>Total Load at Outlet is sum of Total Upstream Load plus sum of measured or estimated Upstream PS and HSTS loads plus estimated Downstream NPS Load.</a:t>
            </a:r>
          </a:p>
        </p:txBody>
      </p:sp>
      <p:sp>
        <p:nvSpPr>
          <p:cNvPr id="4" name="Slide Number Placeholder 3"/>
          <p:cNvSpPr>
            <a:spLocks noGrp="1"/>
          </p:cNvSpPr>
          <p:nvPr>
            <p:ph type="sldNum" sz="quarter" idx="10"/>
          </p:nvPr>
        </p:nvSpPr>
        <p:spPr/>
        <p:txBody>
          <a:bodyPr/>
          <a:lstStyle/>
          <a:p>
            <a:fld id="{98A03B06-B5DE-4ED2-AF83-ACEF2C0F8A04}" type="slidenum">
              <a:rPr lang="en-US" smtClean="0"/>
              <a:t>8</a:t>
            </a:fld>
            <a:endParaRPr lang="en-US"/>
          </a:p>
        </p:txBody>
      </p:sp>
    </p:spTree>
    <p:extLst>
      <p:ext uri="{BB962C8B-B14F-4D97-AF65-F5344CB8AC3E}">
        <p14:creationId xmlns:p14="http://schemas.microsoft.com/office/powerpoint/2010/main" val="1603357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C82739-BE66-4340-BE3F-F8108DE4865A}" type="slidenum">
              <a:rPr lang="en-US" smtClean="0"/>
              <a:t>9</a:t>
            </a:fld>
            <a:endParaRPr lang="en-US"/>
          </a:p>
        </p:txBody>
      </p:sp>
    </p:spTree>
    <p:extLst>
      <p:ext uri="{BB962C8B-B14F-4D97-AF65-F5344CB8AC3E}">
        <p14:creationId xmlns:p14="http://schemas.microsoft.com/office/powerpoint/2010/main" val="3414655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29BEDCB-CF7D-4639-9E5B-B39AF3C4B5E0}" type="datetime1">
              <a:rPr lang="en-US" smtClean="0"/>
              <a:t>6/5/2017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74426-4722-49D7-B022-BC14B1E65195}" type="slidenum">
              <a:rPr lang="en-US" smtClean="0"/>
              <a:t>‹#›</a:t>
            </a:fld>
            <a:endParaRPr lang="en-US"/>
          </a:p>
        </p:txBody>
      </p:sp>
    </p:spTree>
    <p:extLst>
      <p:ext uri="{BB962C8B-B14F-4D97-AF65-F5344CB8AC3E}">
        <p14:creationId xmlns:p14="http://schemas.microsoft.com/office/powerpoint/2010/main" val="2689590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718FC3-A5D2-460F-9407-FDD626BCC26D}" type="datetime1">
              <a:rPr lang="en-US" smtClean="0"/>
              <a:t>6/5/2017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74426-4722-49D7-B022-BC14B1E65195}" type="slidenum">
              <a:rPr lang="en-US" smtClean="0"/>
              <a:t>‹#›</a:t>
            </a:fld>
            <a:endParaRPr lang="en-US"/>
          </a:p>
        </p:txBody>
      </p:sp>
    </p:spTree>
    <p:extLst>
      <p:ext uri="{BB962C8B-B14F-4D97-AF65-F5344CB8AC3E}">
        <p14:creationId xmlns:p14="http://schemas.microsoft.com/office/powerpoint/2010/main" val="1536215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E928D6-5B5E-441D-A94A-BE9AD8FE33E7}" type="datetime1">
              <a:rPr lang="en-US" smtClean="0"/>
              <a:t>6/5/2017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74426-4722-49D7-B022-BC14B1E65195}" type="slidenum">
              <a:rPr lang="en-US" smtClean="0"/>
              <a:t>‹#›</a:t>
            </a:fld>
            <a:endParaRPr lang="en-US"/>
          </a:p>
        </p:txBody>
      </p:sp>
    </p:spTree>
    <p:extLst>
      <p:ext uri="{BB962C8B-B14F-4D97-AF65-F5344CB8AC3E}">
        <p14:creationId xmlns:p14="http://schemas.microsoft.com/office/powerpoint/2010/main" val="2366882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5F7A394-E20C-45C9-AD4E-D7E9693F05A6}" type="datetime1">
              <a:rPr lang="en-US" smtClean="0"/>
              <a:t>6/5/2017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74426-4722-49D7-B022-BC14B1E65195}" type="slidenum">
              <a:rPr lang="en-US" smtClean="0"/>
              <a:t>‹#›</a:t>
            </a:fld>
            <a:endParaRPr lang="en-US"/>
          </a:p>
        </p:txBody>
      </p:sp>
    </p:spTree>
    <p:extLst>
      <p:ext uri="{BB962C8B-B14F-4D97-AF65-F5344CB8AC3E}">
        <p14:creationId xmlns:p14="http://schemas.microsoft.com/office/powerpoint/2010/main" val="3811571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20F877-138D-46AA-B083-7B6F550DBF1E}" type="datetime1">
              <a:rPr lang="en-US" smtClean="0"/>
              <a:t>6/5/2017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74426-4722-49D7-B022-BC14B1E65195}" type="slidenum">
              <a:rPr lang="en-US" smtClean="0"/>
              <a:t>‹#›</a:t>
            </a:fld>
            <a:endParaRPr lang="en-US"/>
          </a:p>
        </p:txBody>
      </p:sp>
    </p:spTree>
    <p:extLst>
      <p:ext uri="{BB962C8B-B14F-4D97-AF65-F5344CB8AC3E}">
        <p14:creationId xmlns:p14="http://schemas.microsoft.com/office/powerpoint/2010/main" val="1346758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8B4E67A-9AA4-458E-85AD-4B878FAE350E}" type="datetime1">
              <a:rPr lang="en-US" smtClean="0"/>
              <a:t>6/5/2017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74426-4722-49D7-B022-BC14B1E65195}" type="slidenum">
              <a:rPr lang="en-US" smtClean="0"/>
              <a:t>‹#›</a:t>
            </a:fld>
            <a:endParaRPr lang="en-US"/>
          </a:p>
        </p:txBody>
      </p:sp>
    </p:spTree>
    <p:extLst>
      <p:ext uri="{BB962C8B-B14F-4D97-AF65-F5344CB8AC3E}">
        <p14:creationId xmlns:p14="http://schemas.microsoft.com/office/powerpoint/2010/main" val="2135700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8CB1BF4-E849-4A9E-97CA-893517C8964B}" type="datetime1">
              <a:rPr lang="en-US" smtClean="0"/>
              <a:t>6/5/2017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574426-4722-49D7-B022-BC14B1E65195}" type="slidenum">
              <a:rPr lang="en-US" smtClean="0"/>
              <a:t>‹#›</a:t>
            </a:fld>
            <a:endParaRPr lang="en-US"/>
          </a:p>
        </p:txBody>
      </p:sp>
    </p:spTree>
    <p:extLst>
      <p:ext uri="{BB962C8B-B14F-4D97-AF65-F5344CB8AC3E}">
        <p14:creationId xmlns:p14="http://schemas.microsoft.com/office/powerpoint/2010/main" val="3762671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A55C090-083F-4104-A297-DD93A8BCE32D}" type="datetime1">
              <a:rPr lang="en-US" smtClean="0"/>
              <a:t>6/5/2017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574426-4722-49D7-B022-BC14B1E65195}" type="slidenum">
              <a:rPr lang="en-US" smtClean="0"/>
              <a:t>‹#›</a:t>
            </a:fld>
            <a:endParaRPr lang="en-US"/>
          </a:p>
        </p:txBody>
      </p:sp>
    </p:spTree>
    <p:extLst>
      <p:ext uri="{BB962C8B-B14F-4D97-AF65-F5344CB8AC3E}">
        <p14:creationId xmlns:p14="http://schemas.microsoft.com/office/powerpoint/2010/main" val="1779024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1CFE52-7E01-42A2-94DE-D7C5E7A8B82E}" type="datetime1">
              <a:rPr lang="en-US" smtClean="0"/>
              <a:t>6/5/2017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574426-4722-49D7-B022-BC14B1E65195}" type="slidenum">
              <a:rPr lang="en-US" smtClean="0"/>
              <a:t>‹#›</a:t>
            </a:fld>
            <a:endParaRPr lang="en-US"/>
          </a:p>
        </p:txBody>
      </p:sp>
    </p:spTree>
    <p:extLst>
      <p:ext uri="{BB962C8B-B14F-4D97-AF65-F5344CB8AC3E}">
        <p14:creationId xmlns:p14="http://schemas.microsoft.com/office/powerpoint/2010/main" val="1229481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3EA94B7-28DB-4CF9-86DC-9572D7BD677A}" type="datetime1">
              <a:rPr lang="en-US" smtClean="0"/>
              <a:t>6/5/2017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74426-4722-49D7-B022-BC14B1E65195}" type="slidenum">
              <a:rPr lang="en-US" smtClean="0"/>
              <a:t>‹#›</a:t>
            </a:fld>
            <a:endParaRPr lang="en-US"/>
          </a:p>
        </p:txBody>
      </p:sp>
    </p:spTree>
    <p:extLst>
      <p:ext uri="{BB962C8B-B14F-4D97-AF65-F5344CB8AC3E}">
        <p14:creationId xmlns:p14="http://schemas.microsoft.com/office/powerpoint/2010/main" val="709930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7DE681-E9C3-4898-81CB-202B286B52CC}" type="datetime1">
              <a:rPr lang="en-US" smtClean="0"/>
              <a:t>6/5/2017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74426-4722-49D7-B022-BC14B1E65195}" type="slidenum">
              <a:rPr lang="en-US" smtClean="0"/>
              <a:t>‹#›</a:t>
            </a:fld>
            <a:endParaRPr lang="en-US"/>
          </a:p>
        </p:txBody>
      </p:sp>
    </p:spTree>
    <p:extLst>
      <p:ext uri="{BB962C8B-B14F-4D97-AF65-F5344CB8AC3E}">
        <p14:creationId xmlns:p14="http://schemas.microsoft.com/office/powerpoint/2010/main" val="1153280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3390A5-50C9-431C-B377-AC303852850C}" type="datetime1">
              <a:rPr lang="en-US" smtClean="0"/>
              <a:t>6/5/2017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574426-4722-49D7-B022-BC14B1E65195}" type="slidenum">
              <a:rPr lang="en-US" smtClean="0"/>
              <a:t>‹#›</a:t>
            </a:fld>
            <a:endParaRPr lang="en-US"/>
          </a:p>
        </p:txBody>
      </p:sp>
    </p:spTree>
    <p:extLst>
      <p:ext uri="{BB962C8B-B14F-4D97-AF65-F5344CB8AC3E}">
        <p14:creationId xmlns:p14="http://schemas.microsoft.com/office/powerpoint/2010/main" val="14765458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chart" Target="../charts/chart6.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6.emf"/></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chart" Target="../charts/chart8.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chart" Target="../charts/chart10.xml"/><Relationship Id="rId4" Type="http://schemas.openxmlformats.org/officeDocument/2006/relationships/chart" Target="../charts/chart9.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chart" Target="../charts/chart12.xml"/><Relationship Id="rId4" Type="http://schemas.openxmlformats.org/officeDocument/2006/relationships/chart" Target="../charts/char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chart" Target="../charts/chart14.xml"/><Relationship Id="rId4" Type="http://schemas.openxmlformats.org/officeDocument/2006/relationships/chart" Target="../charts/char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chart" Target="../charts/chart16.xml"/><Relationship Id="rId4" Type="http://schemas.openxmlformats.org/officeDocument/2006/relationships/chart" Target="../charts/chart15.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hyperlink" Target="http://www.epa.state.oh.us/dsw/wqs/NutrientReduction.aspx#146065085-nutrient-mass-balance"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chart" Target="../charts/chart18.xml"/><Relationship Id="rId4" Type="http://schemas.openxmlformats.org/officeDocument/2006/relationships/chart" Target="../charts/chart17.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chart" Target="../charts/chart20.xml"/><Relationship Id="rId4" Type="http://schemas.openxmlformats.org/officeDocument/2006/relationships/chart" Target="../charts/chart19.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Ohio Statewide Nutrient Balance</a:t>
            </a:r>
          </a:p>
        </p:txBody>
      </p:sp>
      <p:sp>
        <p:nvSpPr>
          <p:cNvPr id="3" name="Subtitle 2"/>
          <p:cNvSpPr>
            <a:spLocks noGrp="1"/>
          </p:cNvSpPr>
          <p:nvPr>
            <p:ph type="subTitle" idx="1"/>
          </p:nvPr>
        </p:nvSpPr>
        <p:spPr/>
        <p:txBody>
          <a:bodyPr/>
          <a:lstStyle/>
          <a:p>
            <a:r>
              <a:rPr lang="en-US" b="1" dirty="0"/>
              <a:t>Division of Surface Water</a:t>
            </a:r>
          </a:p>
          <a:p>
            <a:r>
              <a:rPr lang="en-US" sz="2800" dirty="0"/>
              <a:t>Modeling, Assessment and TMDL Section</a:t>
            </a:r>
          </a:p>
        </p:txBody>
      </p:sp>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6" name="Slide Number Placeholder 5"/>
          <p:cNvSpPr>
            <a:spLocks noGrp="1"/>
          </p:cNvSpPr>
          <p:nvPr>
            <p:ph type="sldNum" sz="quarter" idx="12"/>
          </p:nvPr>
        </p:nvSpPr>
        <p:spPr>
          <a:xfrm>
            <a:off x="2667000" y="6446838"/>
            <a:ext cx="2133600" cy="365125"/>
          </a:xfrm>
        </p:spPr>
        <p:txBody>
          <a:bodyPr/>
          <a:lstStyle/>
          <a:p>
            <a:fld id="{5269274A-89E1-449D-9E0C-4C87E2EF1A3F}" type="slidenum">
              <a:rPr lang="en-US" smtClean="0"/>
              <a:t>1</a:t>
            </a:fld>
            <a:endParaRPr lang="en-US" dirty="0"/>
          </a:p>
        </p:txBody>
      </p:sp>
    </p:spTree>
    <p:extLst>
      <p:ext uri="{BB962C8B-B14F-4D97-AF65-F5344CB8AC3E}">
        <p14:creationId xmlns:p14="http://schemas.microsoft.com/office/powerpoint/2010/main" val="1706474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Calculation:  HSTS,  NPS</a:t>
            </a:r>
          </a:p>
        </p:txBody>
      </p:sp>
      <p:sp>
        <p:nvSpPr>
          <p:cNvPr id="3" name="Content Placeholder 2"/>
          <p:cNvSpPr>
            <a:spLocks noGrp="1"/>
          </p:cNvSpPr>
          <p:nvPr>
            <p:ph idx="1"/>
          </p:nvPr>
        </p:nvSpPr>
        <p:spPr>
          <a:xfrm>
            <a:off x="304800" y="1371600"/>
            <a:ext cx="8839200" cy="5486400"/>
          </a:xfrm>
        </p:spPr>
        <p:txBody>
          <a:bodyPr>
            <a:normAutofit fontScale="92500" lnSpcReduction="10000"/>
          </a:bodyPr>
          <a:lstStyle/>
          <a:p>
            <a:pPr>
              <a:lnSpc>
                <a:spcPct val="90000"/>
              </a:lnSpc>
            </a:pPr>
            <a:r>
              <a:rPr lang="en-US" b="1" dirty="0"/>
              <a:t>Household sewage treatment systems (HSTS)</a:t>
            </a:r>
          </a:p>
          <a:p>
            <a:pPr lvl="1">
              <a:lnSpc>
                <a:spcPct val="90000"/>
              </a:lnSpc>
            </a:pPr>
            <a:r>
              <a:rPr lang="en-US" dirty="0"/>
              <a:t>Population using HSTS (2010 US Census)</a:t>
            </a:r>
          </a:p>
          <a:p>
            <a:pPr lvl="2">
              <a:lnSpc>
                <a:spcPct val="90000"/>
              </a:lnSpc>
            </a:pPr>
            <a:r>
              <a:rPr lang="en-US" sz="2400" dirty="0"/>
              <a:t>Estimated using GIS analysis of census information</a:t>
            </a:r>
          </a:p>
          <a:p>
            <a:pPr lvl="1">
              <a:lnSpc>
                <a:spcPct val="90000"/>
              </a:lnSpc>
            </a:pPr>
            <a:r>
              <a:rPr lang="en-US" dirty="0"/>
              <a:t>Nutrient yield (</a:t>
            </a:r>
            <a:r>
              <a:rPr lang="en-US" dirty="0" err="1"/>
              <a:t>lb</a:t>
            </a:r>
            <a:r>
              <a:rPr lang="en-US" dirty="0"/>
              <a:t>/person/year):  from literature (</a:t>
            </a:r>
            <a:r>
              <a:rPr lang="en-US" sz="2200" dirty="0"/>
              <a:t>Lowe, 2009</a:t>
            </a:r>
            <a:r>
              <a:rPr lang="en-US" dirty="0"/>
              <a:t>)</a:t>
            </a:r>
          </a:p>
          <a:p>
            <a:pPr lvl="1">
              <a:lnSpc>
                <a:spcPct val="90000"/>
              </a:lnSpc>
            </a:pPr>
            <a:r>
              <a:rPr lang="en-US" dirty="0"/>
              <a:t>Differentiated by regional 2012 survey (</a:t>
            </a:r>
            <a:r>
              <a:rPr lang="en-US" sz="2200" dirty="0"/>
              <a:t>ODH, 2013</a:t>
            </a:r>
            <a:r>
              <a:rPr lang="en-US" dirty="0"/>
              <a:t>)</a:t>
            </a:r>
          </a:p>
          <a:p>
            <a:pPr lvl="2">
              <a:lnSpc>
                <a:spcPct val="90000"/>
              </a:lnSpc>
            </a:pPr>
            <a:r>
              <a:rPr lang="en-US" sz="2400" dirty="0"/>
              <a:t>direct discharge vs. onsite</a:t>
            </a:r>
          </a:p>
          <a:p>
            <a:pPr lvl="2">
              <a:lnSpc>
                <a:spcPct val="90000"/>
              </a:lnSpc>
            </a:pPr>
            <a:r>
              <a:rPr lang="en-US" sz="2400" dirty="0"/>
              <a:t>onsite:  working vs. failed</a:t>
            </a:r>
          </a:p>
          <a:p>
            <a:pPr>
              <a:lnSpc>
                <a:spcPct val="90000"/>
              </a:lnSpc>
            </a:pPr>
            <a:r>
              <a:rPr lang="en-US" b="1" dirty="0"/>
              <a:t>Nonpoint source</a:t>
            </a:r>
          </a:p>
          <a:p>
            <a:pPr lvl="1">
              <a:lnSpc>
                <a:spcPct val="90000"/>
              </a:lnSpc>
            </a:pPr>
            <a:r>
              <a:rPr lang="en-US" dirty="0"/>
              <a:t>NPS upstream of pour point</a:t>
            </a:r>
          </a:p>
          <a:p>
            <a:pPr lvl="2">
              <a:lnSpc>
                <a:spcPct val="90000"/>
              </a:lnSpc>
            </a:pPr>
            <a:r>
              <a:rPr lang="en-US" sz="2400" dirty="0"/>
              <a:t>Does not differentiate between types of NPS </a:t>
            </a:r>
            <a:br>
              <a:rPr lang="en-US" sz="2400" dirty="0"/>
            </a:br>
            <a:r>
              <a:rPr lang="en-US" sz="2400" dirty="0"/>
              <a:t>(e.g., agriculture vs. urban stormwater)</a:t>
            </a:r>
          </a:p>
          <a:p>
            <a:pPr lvl="1">
              <a:lnSpc>
                <a:spcPct val="90000"/>
              </a:lnSpc>
            </a:pPr>
            <a:r>
              <a:rPr lang="en-US" dirty="0"/>
              <a:t>NPS downstream  =  Upstream NPS Yield  x  Downstream Area</a:t>
            </a:r>
          </a:p>
          <a:p>
            <a:pPr lvl="2">
              <a:lnSpc>
                <a:spcPct val="90000"/>
              </a:lnSpc>
            </a:pPr>
            <a:r>
              <a:rPr lang="en-US" dirty="0"/>
              <a:t>NPS Yield  =  NPS Load  </a:t>
            </a:r>
            <a:r>
              <a:rPr lang="en-US" i="1" dirty="0"/>
              <a:t>divided by </a:t>
            </a:r>
            <a:r>
              <a:rPr lang="en-US" dirty="0"/>
              <a:t> Watershed Area</a:t>
            </a:r>
            <a:endParaRPr lang="en-US" sz="2400" dirty="0"/>
          </a:p>
        </p:txBody>
      </p:sp>
      <p:sp>
        <p:nvSpPr>
          <p:cNvPr id="4" name="Slide Number Placeholder 3"/>
          <p:cNvSpPr>
            <a:spLocks noGrp="1"/>
          </p:cNvSpPr>
          <p:nvPr>
            <p:ph type="sldNum" sz="quarter" idx="12"/>
          </p:nvPr>
        </p:nvSpPr>
        <p:spPr/>
        <p:txBody>
          <a:bodyPr/>
          <a:lstStyle/>
          <a:p>
            <a:fld id="{70B34420-8437-4703-9B95-C0E66889F188}" type="slidenum">
              <a:rPr lang="en-US" smtClean="0"/>
              <a:t>10</a:t>
            </a:fld>
            <a:endParaRPr lang="en-US" dirty="0"/>
          </a:p>
        </p:txBody>
      </p:sp>
    </p:spTree>
    <p:extLst>
      <p:ext uri="{BB962C8B-B14F-4D97-AF65-F5344CB8AC3E}">
        <p14:creationId xmlns:p14="http://schemas.microsoft.com/office/powerpoint/2010/main" val="3157374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rgbClr val="777777"/>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rgbClr val="777777"/>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rgbClr val="777777"/>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rgbClr val="777777"/>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rgbClr val="777777"/>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rgbClr val="777777"/>
                                      </p:to>
                                    </p:animClr>
                                  </p:sub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rgbClr val="777777"/>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rmAutofit fontScale="90000"/>
          </a:bodyPr>
          <a:lstStyle/>
          <a:p>
            <a:r>
              <a:rPr lang="en-US" sz="4400" dirty="0"/>
              <a:t>Water Yield:  Study </a:t>
            </a:r>
            <a:r>
              <a:rPr lang="en-US" sz="4400" i="1" dirty="0"/>
              <a:t>vs</a:t>
            </a:r>
            <a:r>
              <a:rPr lang="en-US" sz="4400" dirty="0"/>
              <a:t>. 20-year History</a:t>
            </a:r>
            <a:br>
              <a:rPr lang="en-US" sz="4400" dirty="0"/>
            </a:br>
            <a:r>
              <a:rPr lang="en-US" sz="2900" i="1" dirty="0"/>
              <a:t>Water Yield = total discharge divided by watershed area</a:t>
            </a:r>
          </a:p>
        </p:txBody>
      </p:sp>
      <p:sp>
        <p:nvSpPr>
          <p:cNvPr id="4" name="Slide Number Placeholder 3"/>
          <p:cNvSpPr>
            <a:spLocks noGrp="1"/>
          </p:cNvSpPr>
          <p:nvPr>
            <p:ph type="sldNum" sz="quarter" idx="12"/>
          </p:nvPr>
        </p:nvSpPr>
        <p:spPr>
          <a:xfrm>
            <a:off x="6934200" y="6416675"/>
            <a:ext cx="2133600" cy="365125"/>
          </a:xfrm>
        </p:spPr>
        <p:txBody>
          <a:bodyPr/>
          <a:lstStyle/>
          <a:p>
            <a:fld id="{57574426-4722-49D7-B022-BC14B1E65195}" type="slidenum">
              <a:rPr lang="en-US" smtClean="0"/>
              <a:pPr/>
              <a:t>11</a:t>
            </a:fld>
            <a:endParaRPr lang="en-US" dirty="0"/>
          </a:p>
        </p:txBody>
      </p:sp>
      <p:graphicFrame>
        <p:nvGraphicFramePr>
          <p:cNvPr id="5" name="Chart 4"/>
          <p:cNvGraphicFramePr>
            <a:graphicFrameLocks/>
          </p:cNvGraphicFramePr>
          <p:nvPr>
            <p:extLst/>
          </p:nvPr>
        </p:nvGraphicFramePr>
        <p:xfrm>
          <a:off x="152400" y="2725450"/>
          <a:ext cx="8839200" cy="3687762"/>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381000" y="1676400"/>
            <a:ext cx="8458200" cy="892552"/>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600" dirty="0"/>
              <a:t>Water yields for study years (wy13 &amp; wy14) were within typical ranges during past 20 years for all watersheds</a:t>
            </a:r>
          </a:p>
        </p:txBody>
      </p:sp>
      <p:sp>
        <p:nvSpPr>
          <p:cNvPr id="7" name="TextBox 6"/>
          <p:cNvSpPr txBox="1"/>
          <p:nvPr/>
        </p:nvSpPr>
        <p:spPr>
          <a:xfrm>
            <a:off x="152400" y="6120825"/>
            <a:ext cx="4746812" cy="584775"/>
          </a:xfrm>
          <a:prstGeom prst="rect">
            <a:avLst/>
          </a:prstGeom>
          <a:noFill/>
        </p:spPr>
        <p:txBody>
          <a:bodyPr wrap="none" rtlCol="0">
            <a:spAutoFit/>
          </a:bodyPr>
          <a:lstStyle/>
          <a:p>
            <a:r>
              <a:rPr lang="en-US" sz="1600" i="1" dirty="0">
                <a:solidFill>
                  <a:sysClr val="windowText" lastClr="000000"/>
                </a:solidFill>
              </a:rPr>
              <a:t>___________</a:t>
            </a:r>
            <a:br>
              <a:rPr lang="en-US" sz="1600" i="1" dirty="0">
                <a:solidFill>
                  <a:sysClr val="windowText" lastClr="000000"/>
                </a:solidFill>
              </a:rPr>
            </a:br>
            <a:r>
              <a:rPr lang="en-US" sz="1600" i="1" dirty="0">
                <a:solidFill>
                  <a:sysClr val="windowText" lastClr="000000"/>
                </a:solidFill>
              </a:rPr>
              <a:t>* Water Years 1996-2015; (2002-2015 for Muskingum)</a:t>
            </a:r>
            <a:endParaRPr lang="en-US" sz="1600" i="1" dirty="0"/>
          </a:p>
        </p:txBody>
      </p:sp>
    </p:spTree>
    <p:extLst>
      <p:ext uri="{BB962C8B-B14F-4D97-AF65-F5344CB8AC3E}">
        <p14:creationId xmlns:p14="http://schemas.microsoft.com/office/powerpoint/2010/main" val="2122206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6552" y="5814183"/>
            <a:ext cx="1533920" cy="950083"/>
          </a:xfrm>
          <a:prstGeom prst="rect">
            <a:avLst/>
          </a:prstGeom>
        </p:spPr>
      </p:pic>
      <p:sp>
        <p:nvSpPr>
          <p:cNvPr id="8" name="Title 1"/>
          <p:cNvSpPr txBox="1">
            <a:spLocks/>
          </p:cNvSpPr>
          <p:nvPr/>
        </p:nvSpPr>
        <p:spPr>
          <a:xfrm>
            <a:off x="609600" y="271871"/>
            <a:ext cx="7924800" cy="11731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Total P Load</a:t>
            </a:r>
          </a:p>
        </p:txBody>
      </p:sp>
      <p:sp>
        <p:nvSpPr>
          <p:cNvPr id="2" name="Slide Number Placeholder 1"/>
          <p:cNvSpPr>
            <a:spLocks noGrp="1"/>
          </p:cNvSpPr>
          <p:nvPr>
            <p:ph type="sldNum" sz="quarter" idx="12"/>
          </p:nvPr>
        </p:nvSpPr>
        <p:spPr>
          <a:xfrm>
            <a:off x="2667000" y="6412482"/>
            <a:ext cx="2133600" cy="365125"/>
          </a:xfrm>
        </p:spPr>
        <p:txBody>
          <a:bodyPr/>
          <a:lstStyle/>
          <a:p>
            <a:fld id="{57574426-4722-49D7-B022-BC14B1E65195}" type="slidenum">
              <a:rPr lang="en-US" smtClean="0"/>
              <a:t>12</a:t>
            </a:fld>
            <a:endParaRPr lang="en-US" dirty="0"/>
          </a:p>
        </p:txBody>
      </p:sp>
      <p:graphicFrame>
        <p:nvGraphicFramePr>
          <p:cNvPr id="7" name="Chart 6"/>
          <p:cNvGraphicFramePr>
            <a:graphicFrameLocks/>
          </p:cNvGraphicFramePr>
          <p:nvPr>
            <p:extLst>
              <p:ext uri="{D42A27DB-BD31-4B8C-83A1-F6EECF244321}">
                <p14:modId xmlns:p14="http://schemas.microsoft.com/office/powerpoint/2010/main" val="3043630937"/>
              </p:ext>
            </p:extLst>
          </p:nvPr>
        </p:nvGraphicFramePr>
        <p:xfrm>
          <a:off x="322700" y="1210236"/>
          <a:ext cx="8610600" cy="492450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917749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6552" y="5814183"/>
            <a:ext cx="1533920" cy="950083"/>
          </a:xfrm>
          <a:prstGeom prst="rect">
            <a:avLst/>
          </a:prstGeom>
        </p:spPr>
      </p:pic>
      <p:sp>
        <p:nvSpPr>
          <p:cNvPr id="8" name="Title 1"/>
          <p:cNvSpPr txBox="1">
            <a:spLocks/>
          </p:cNvSpPr>
          <p:nvPr/>
        </p:nvSpPr>
        <p:spPr>
          <a:xfrm>
            <a:off x="609600" y="271871"/>
            <a:ext cx="7924800" cy="11731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Total P Yield</a:t>
            </a:r>
          </a:p>
        </p:txBody>
      </p:sp>
      <p:sp>
        <p:nvSpPr>
          <p:cNvPr id="2" name="Slide Number Placeholder 1"/>
          <p:cNvSpPr>
            <a:spLocks noGrp="1"/>
          </p:cNvSpPr>
          <p:nvPr>
            <p:ph type="sldNum" sz="quarter" idx="12"/>
          </p:nvPr>
        </p:nvSpPr>
        <p:spPr>
          <a:xfrm>
            <a:off x="2667000" y="6412482"/>
            <a:ext cx="2133600" cy="365125"/>
          </a:xfrm>
        </p:spPr>
        <p:txBody>
          <a:bodyPr/>
          <a:lstStyle/>
          <a:p>
            <a:fld id="{57574426-4722-49D7-B022-BC14B1E65195}" type="slidenum">
              <a:rPr lang="en-US" smtClean="0"/>
              <a:t>13</a:t>
            </a:fld>
            <a:endParaRPr lang="en-US" dirty="0"/>
          </a:p>
        </p:txBody>
      </p:sp>
      <p:graphicFrame>
        <p:nvGraphicFramePr>
          <p:cNvPr id="7" name="Chart 6"/>
          <p:cNvGraphicFramePr>
            <a:graphicFrameLocks/>
          </p:cNvGraphicFramePr>
          <p:nvPr>
            <p:extLst/>
          </p:nvPr>
        </p:nvGraphicFramePr>
        <p:xfrm>
          <a:off x="322700" y="1210236"/>
          <a:ext cx="8610600" cy="4924505"/>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1219200" y="4953000"/>
            <a:ext cx="1011044" cy="276999"/>
          </a:xfrm>
          <a:prstGeom prst="rect">
            <a:avLst/>
          </a:prstGeom>
          <a:solidFill>
            <a:schemeClr val="bg1"/>
          </a:solidFill>
        </p:spPr>
        <p:txBody>
          <a:bodyPr wrap="square" rtlCol="0">
            <a:spAutoFit/>
          </a:bodyPr>
          <a:lstStyle/>
          <a:p>
            <a:r>
              <a:rPr lang="en-US" sz="1200" dirty="0"/>
              <a:t>wy13    wy14</a:t>
            </a:r>
          </a:p>
        </p:txBody>
      </p:sp>
      <p:sp>
        <p:nvSpPr>
          <p:cNvPr id="10" name="TextBox 9"/>
          <p:cNvSpPr txBox="1"/>
          <p:nvPr/>
        </p:nvSpPr>
        <p:spPr>
          <a:xfrm>
            <a:off x="2297151" y="4952999"/>
            <a:ext cx="1011044" cy="276999"/>
          </a:xfrm>
          <a:prstGeom prst="rect">
            <a:avLst/>
          </a:prstGeom>
          <a:solidFill>
            <a:schemeClr val="bg1"/>
          </a:solidFill>
        </p:spPr>
        <p:txBody>
          <a:bodyPr wrap="square" rtlCol="0">
            <a:spAutoFit/>
          </a:bodyPr>
          <a:lstStyle/>
          <a:p>
            <a:r>
              <a:rPr lang="en-US" sz="1200" dirty="0"/>
              <a:t>wy13    wy14</a:t>
            </a:r>
          </a:p>
        </p:txBody>
      </p:sp>
      <p:sp>
        <p:nvSpPr>
          <p:cNvPr id="11" name="TextBox 10"/>
          <p:cNvSpPr txBox="1"/>
          <p:nvPr/>
        </p:nvSpPr>
        <p:spPr>
          <a:xfrm>
            <a:off x="3304478" y="4960040"/>
            <a:ext cx="1011044" cy="276999"/>
          </a:xfrm>
          <a:prstGeom prst="rect">
            <a:avLst/>
          </a:prstGeom>
          <a:solidFill>
            <a:schemeClr val="bg1"/>
          </a:solidFill>
        </p:spPr>
        <p:txBody>
          <a:bodyPr wrap="square" rtlCol="0">
            <a:spAutoFit/>
          </a:bodyPr>
          <a:lstStyle/>
          <a:p>
            <a:r>
              <a:rPr lang="en-US" sz="1200" dirty="0"/>
              <a:t>wy13    wy14</a:t>
            </a:r>
          </a:p>
        </p:txBody>
      </p:sp>
      <p:sp>
        <p:nvSpPr>
          <p:cNvPr id="12" name="TextBox 11"/>
          <p:cNvSpPr txBox="1"/>
          <p:nvPr/>
        </p:nvSpPr>
        <p:spPr>
          <a:xfrm>
            <a:off x="4236290" y="4952998"/>
            <a:ext cx="1011044" cy="276999"/>
          </a:xfrm>
          <a:prstGeom prst="rect">
            <a:avLst/>
          </a:prstGeom>
          <a:solidFill>
            <a:schemeClr val="bg1"/>
          </a:solidFill>
        </p:spPr>
        <p:txBody>
          <a:bodyPr wrap="square" rtlCol="0">
            <a:spAutoFit/>
          </a:bodyPr>
          <a:lstStyle/>
          <a:p>
            <a:r>
              <a:rPr lang="en-US" sz="1200" dirty="0"/>
              <a:t>wy13    wy14</a:t>
            </a:r>
          </a:p>
        </p:txBody>
      </p:sp>
      <p:sp>
        <p:nvSpPr>
          <p:cNvPr id="13" name="TextBox 12"/>
          <p:cNvSpPr txBox="1"/>
          <p:nvPr/>
        </p:nvSpPr>
        <p:spPr>
          <a:xfrm>
            <a:off x="5282646" y="4952997"/>
            <a:ext cx="1011044" cy="276999"/>
          </a:xfrm>
          <a:prstGeom prst="rect">
            <a:avLst/>
          </a:prstGeom>
          <a:solidFill>
            <a:schemeClr val="bg1"/>
          </a:solidFill>
        </p:spPr>
        <p:txBody>
          <a:bodyPr wrap="square" rtlCol="0">
            <a:spAutoFit/>
          </a:bodyPr>
          <a:lstStyle/>
          <a:p>
            <a:r>
              <a:rPr lang="en-US" sz="1200" dirty="0"/>
              <a:t>wy13    wy14</a:t>
            </a:r>
          </a:p>
        </p:txBody>
      </p:sp>
      <p:sp>
        <p:nvSpPr>
          <p:cNvPr id="14" name="TextBox 13"/>
          <p:cNvSpPr txBox="1"/>
          <p:nvPr/>
        </p:nvSpPr>
        <p:spPr>
          <a:xfrm>
            <a:off x="6270458" y="4952996"/>
            <a:ext cx="1011044" cy="276999"/>
          </a:xfrm>
          <a:prstGeom prst="rect">
            <a:avLst/>
          </a:prstGeom>
          <a:solidFill>
            <a:schemeClr val="bg1"/>
          </a:solidFill>
        </p:spPr>
        <p:txBody>
          <a:bodyPr wrap="square" rtlCol="0">
            <a:spAutoFit/>
          </a:bodyPr>
          <a:lstStyle/>
          <a:p>
            <a:r>
              <a:rPr lang="en-US" sz="1200" dirty="0"/>
              <a:t>wy13    wy14</a:t>
            </a:r>
          </a:p>
        </p:txBody>
      </p:sp>
      <p:sp>
        <p:nvSpPr>
          <p:cNvPr id="15" name="TextBox 14"/>
          <p:cNvSpPr txBox="1"/>
          <p:nvPr/>
        </p:nvSpPr>
        <p:spPr>
          <a:xfrm>
            <a:off x="7277785" y="4961334"/>
            <a:ext cx="1011044" cy="276999"/>
          </a:xfrm>
          <a:prstGeom prst="rect">
            <a:avLst/>
          </a:prstGeom>
          <a:solidFill>
            <a:schemeClr val="bg1"/>
          </a:solidFill>
        </p:spPr>
        <p:txBody>
          <a:bodyPr wrap="square" rtlCol="0">
            <a:spAutoFit/>
          </a:bodyPr>
          <a:lstStyle/>
          <a:p>
            <a:r>
              <a:rPr lang="en-US" sz="1200" dirty="0"/>
              <a:t>wy13    wy14</a:t>
            </a:r>
          </a:p>
        </p:txBody>
      </p:sp>
    </p:spTree>
    <p:extLst>
      <p:ext uri="{BB962C8B-B14F-4D97-AF65-F5344CB8AC3E}">
        <p14:creationId xmlns:p14="http://schemas.microsoft.com/office/powerpoint/2010/main" val="8333839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5862640"/>
            <a:ext cx="1533920" cy="950083"/>
          </a:xfrm>
          <a:prstGeom prst="rect">
            <a:avLst/>
          </a:prstGeom>
        </p:spPr>
      </p:pic>
      <p:sp>
        <p:nvSpPr>
          <p:cNvPr id="8" name="Title 1"/>
          <p:cNvSpPr txBox="1">
            <a:spLocks/>
          </p:cNvSpPr>
          <p:nvPr/>
        </p:nvSpPr>
        <p:spPr>
          <a:xfrm>
            <a:off x="374941" y="184253"/>
            <a:ext cx="8397979" cy="111114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Total N Load &amp; Yield</a:t>
            </a:r>
          </a:p>
        </p:txBody>
      </p:sp>
      <p:sp>
        <p:nvSpPr>
          <p:cNvPr id="2" name="Slide Number Placeholder 1"/>
          <p:cNvSpPr>
            <a:spLocks noGrp="1"/>
          </p:cNvSpPr>
          <p:nvPr>
            <p:ph type="sldNum" sz="quarter" idx="12"/>
          </p:nvPr>
        </p:nvSpPr>
        <p:spPr>
          <a:xfrm>
            <a:off x="2667000" y="6393719"/>
            <a:ext cx="2133600" cy="365125"/>
          </a:xfrm>
        </p:spPr>
        <p:txBody>
          <a:bodyPr/>
          <a:lstStyle/>
          <a:p>
            <a:fld id="{57574426-4722-49D7-B022-BC14B1E65195}" type="slidenum">
              <a:rPr lang="en-US" smtClean="0"/>
              <a:t>14</a:t>
            </a:fld>
            <a:endParaRPr lang="en-US" dirty="0"/>
          </a:p>
        </p:txBody>
      </p:sp>
      <p:graphicFrame>
        <p:nvGraphicFramePr>
          <p:cNvPr id="9" name="Chart 8"/>
          <p:cNvGraphicFramePr>
            <a:graphicFrameLocks/>
          </p:cNvGraphicFramePr>
          <p:nvPr>
            <p:extLst>
              <p:ext uri="{D42A27DB-BD31-4B8C-83A1-F6EECF244321}">
                <p14:modId xmlns:p14="http://schemas.microsoft.com/office/powerpoint/2010/main" val="1834984770"/>
              </p:ext>
            </p:extLst>
          </p:nvPr>
        </p:nvGraphicFramePr>
        <p:xfrm>
          <a:off x="373010" y="1098083"/>
          <a:ext cx="8397979" cy="47965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774488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5862640"/>
            <a:ext cx="1533920" cy="950083"/>
          </a:xfrm>
          <a:prstGeom prst="rect">
            <a:avLst/>
          </a:prstGeom>
        </p:spPr>
      </p:pic>
      <p:sp>
        <p:nvSpPr>
          <p:cNvPr id="8" name="Title 1"/>
          <p:cNvSpPr txBox="1">
            <a:spLocks/>
          </p:cNvSpPr>
          <p:nvPr/>
        </p:nvSpPr>
        <p:spPr>
          <a:xfrm>
            <a:off x="374941" y="184253"/>
            <a:ext cx="8397979" cy="111114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Total N Load &amp; Yield</a:t>
            </a:r>
          </a:p>
        </p:txBody>
      </p:sp>
      <p:sp>
        <p:nvSpPr>
          <p:cNvPr id="2" name="Slide Number Placeholder 1"/>
          <p:cNvSpPr>
            <a:spLocks noGrp="1"/>
          </p:cNvSpPr>
          <p:nvPr>
            <p:ph type="sldNum" sz="quarter" idx="12"/>
          </p:nvPr>
        </p:nvSpPr>
        <p:spPr>
          <a:xfrm>
            <a:off x="2667000" y="6393719"/>
            <a:ext cx="2133600" cy="365125"/>
          </a:xfrm>
        </p:spPr>
        <p:txBody>
          <a:bodyPr/>
          <a:lstStyle/>
          <a:p>
            <a:fld id="{57574426-4722-49D7-B022-BC14B1E65195}" type="slidenum">
              <a:rPr lang="en-US" smtClean="0"/>
              <a:t>15</a:t>
            </a:fld>
            <a:endParaRPr lang="en-US" dirty="0"/>
          </a:p>
        </p:txBody>
      </p:sp>
      <p:graphicFrame>
        <p:nvGraphicFramePr>
          <p:cNvPr id="9" name="Chart 8"/>
          <p:cNvGraphicFramePr>
            <a:graphicFrameLocks/>
          </p:cNvGraphicFramePr>
          <p:nvPr>
            <p:extLst>
              <p:ext uri="{D42A27DB-BD31-4B8C-83A1-F6EECF244321}">
                <p14:modId xmlns:p14="http://schemas.microsoft.com/office/powerpoint/2010/main" val="2969186840"/>
              </p:ext>
            </p:extLst>
          </p:nvPr>
        </p:nvGraphicFramePr>
        <p:xfrm>
          <a:off x="373010" y="1098083"/>
          <a:ext cx="8397979" cy="47965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97391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8" name="Title 1"/>
          <p:cNvSpPr txBox="1">
            <a:spLocks/>
          </p:cNvSpPr>
          <p:nvPr/>
        </p:nvSpPr>
        <p:spPr>
          <a:xfrm>
            <a:off x="2057400" y="228600"/>
            <a:ext cx="5410200" cy="11731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Population Density</a:t>
            </a:r>
          </a:p>
        </p:txBody>
      </p:sp>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878806"/>
            <a:ext cx="7868293" cy="2890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a:xfrm>
            <a:off x="2667000" y="6393719"/>
            <a:ext cx="2133600" cy="365125"/>
          </a:xfrm>
        </p:spPr>
        <p:txBody>
          <a:bodyPr/>
          <a:lstStyle/>
          <a:p>
            <a:fld id="{57574426-4722-49D7-B022-BC14B1E65195}" type="slidenum">
              <a:rPr lang="en-US" smtClean="0"/>
              <a:t>16</a:t>
            </a:fld>
            <a:endParaRPr lang="en-US" dirty="0"/>
          </a:p>
        </p:txBody>
      </p:sp>
    </p:spTree>
    <p:extLst>
      <p:ext uri="{BB962C8B-B14F-4D97-AF65-F5344CB8AC3E}">
        <p14:creationId xmlns:p14="http://schemas.microsoft.com/office/powerpoint/2010/main" val="2457791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8" name="Title 1"/>
          <p:cNvSpPr txBox="1">
            <a:spLocks/>
          </p:cNvSpPr>
          <p:nvPr/>
        </p:nvSpPr>
        <p:spPr>
          <a:xfrm>
            <a:off x="2595760" y="184253"/>
            <a:ext cx="3962400" cy="11731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Land Use</a:t>
            </a:r>
          </a:p>
        </p:txBody>
      </p:sp>
      <p:sp>
        <p:nvSpPr>
          <p:cNvPr id="2" name="Slide Number Placeholder 1"/>
          <p:cNvSpPr>
            <a:spLocks noGrp="1"/>
          </p:cNvSpPr>
          <p:nvPr>
            <p:ph type="sldNum" sz="quarter" idx="12"/>
          </p:nvPr>
        </p:nvSpPr>
        <p:spPr>
          <a:xfrm>
            <a:off x="2667000" y="6393719"/>
            <a:ext cx="2133600" cy="365125"/>
          </a:xfrm>
        </p:spPr>
        <p:txBody>
          <a:bodyPr/>
          <a:lstStyle/>
          <a:p>
            <a:fld id="{57574426-4722-49D7-B022-BC14B1E65195}" type="slidenum">
              <a:rPr lang="en-US" smtClean="0"/>
              <a:t>17</a:t>
            </a:fld>
            <a:endParaRPr lang="en-US" dirty="0"/>
          </a:p>
        </p:txBody>
      </p:sp>
      <p:graphicFrame>
        <p:nvGraphicFramePr>
          <p:cNvPr id="7" name="Chart 6"/>
          <p:cNvGraphicFramePr>
            <a:graphicFrameLocks/>
          </p:cNvGraphicFramePr>
          <p:nvPr>
            <p:extLst>
              <p:ext uri="{D42A27DB-BD31-4B8C-83A1-F6EECF244321}">
                <p14:modId xmlns:p14="http://schemas.microsoft.com/office/powerpoint/2010/main" val="2937719286"/>
              </p:ext>
            </p:extLst>
          </p:nvPr>
        </p:nvGraphicFramePr>
        <p:xfrm>
          <a:off x="302839" y="1143000"/>
          <a:ext cx="8538322" cy="457295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45112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8" name="Title 1"/>
          <p:cNvSpPr txBox="1">
            <a:spLocks/>
          </p:cNvSpPr>
          <p:nvPr/>
        </p:nvSpPr>
        <p:spPr>
          <a:xfrm>
            <a:off x="2540212" y="381000"/>
            <a:ext cx="4719440" cy="11731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Facility Size Classes</a:t>
            </a:r>
          </a:p>
        </p:txBody>
      </p:sp>
      <p:pic>
        <p:nvPicPr>
          <p:cNvPr id="9" name="Picture 8"/>
          <p:cNvPicPr>
            <a:picLocks noChangeAspect="1"/>
          </p:cNvPicPr>
          <p:nvPr/>
        </p:nvPicPr>
        <p:blipFill>
          <a:blip r:embed="rId4"/>
          <a:stretch>
            <a:fillRect/>
          </a:stretch>
        </p:blipFill>
        <p:spPr>
          <a:xfrm>
            <a:off x="-838200" y="1974040"/>
            <a:ext cx="11149650" cy="2700369"/>
          </a:xfrm>
          <a:prstGeom prst="rect">
            <a:avLst/>
          </a:prstGeom>
        </p:spPr>
      </p:pic>
      <p:sp>
        <p:nvSpPr>
          <p:cNvPr id="2" name="Slide Number Placeholder 1"/>
          <p:cNvSpPr>
            <a:spLocks noGrp="1"/>
          </p:cNvSpPr>
          <p:nvPr>
            <p:ph type="sldNum" sz="quarter" idx="12"/>
          </p:nvPr>
        </p:nvSpPr>
        <p:spPr>
          <a:xfrm>
            <a:off x="2667000" y="6393719"/>
            <a:ext cx="2133600" cy="365125"/>
          </a:xfrm>
        </p:spPr>
        <p:txBody>
          <a:bodyPr/>
          <a:lstStyle/>
          <a:p>
            <a:fld id="{57574426-4722-49D7-B022-BC14B1E65195}" type="slidenum">
              <a:rPr lang="en-US" smtClean="0"/>
              <a:t>18</a:t>
            </a:fld>
            <a:endParaRPr lang="en-US" dirty="0"/>
          </a:p>
        </p:txBody>
      </p:sp>
    </p:spTree>
    <p:extLst>
      <p:ext uri="{BB962C8B-B14F-4D97-AF65-F5344CB8AC3E}">
        <p14:creationId xmlns:p14="http://schemas.microsoft.com/office/powerpoint/2010/main" val="3295515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Maumee Watershed</a:t>
            </a:r>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19</a:t>
            </a:fld>
            <a:endParaRPr lang="en-US" dirty="0"/>
          </a:p>
        </p:txBody>
      </p:sp>
      <p:pic>
        <p:nvPicPr>
          <p:cNvPr id="53" name="Picture 52"/>
          <p:cNvPicPr/>
          <p:nvPr/>
        </p:nvPicPr>
        <p:blipFill>
          <a:blip r:embed="rId4"/>
          <a:stretch>
            <a:fillRect/>
          </a:stretch>
        </p:blipFill>
        <p:spPr>
          <a:xfrm>
            <a:off x="990600" y="1379220"/>
            <a:ext cx="3886200" cy="3890010"/>
          </a:xfrm>
          <a:prstGeom prst="rect">
            <a:avLst/>
          </a:prstGeom>
        </p:spPr>
      </p:pic>
      <p:sp>
        <p:nvSpPr>
          <p:cNvPr id="2" name="TextBox 1"/>
          <p:cNvSpPr txBox="1"/>
          <p:nvPr/>
        </p:nvSpPr>
        <p:spPr>
          <a:xfrm>
            <a:off x="5220014" y="1981200"/>
            <a:ext cx="3352800" cy="2308324"/>
          </a:xfrm>
          <a:prstGeom prst="rect">
            <a:avLst/>
          </a:prstGeom>
          <a:noFill/>
        </p:spPr>
        <p:txBody>
          <a:bodyPr wrap="square" rtlCol="0">
            <a:spAutoFit/>
          </a:bodyPr>
          <a:lstStyle/>
          <a:p>
            <a:r>
              <a:rPr lang="en-US" dirty="0"/>
              <a:t>Located in NW Ohio draining to the Western Lake Erie Basin</a:t>
            </a:r>
          </a:p>
          <a:p>
            <a:endParaRPr lang="en-US" dirty="0"/>
          </a:p>
          <a:p>
            <a:r>
              <a:rPr lang="en-US" dirty="0"/>
              <a:t>77% Agricultural Lands</a:t>
            </a:r>
          </a:p>
          <a:p>
            <a:endParaRPr lang="en-US" dirty="0"/>
          </a:p>
          <a:p>
            <a:r>
              <a:rPr lang="en-US" dirty="0"/>
              <a:t>Major Cities include Toledo and Lima, Ohio and Fort Wayne, Indiana</a:t>
            </a:r>
          </a:p>
        </p:txBody>
      </p:sp>
    </p:spTree>
    <p:extLst>
      <p:ext uri="{BB962C8B-B14F-4D97-AF65-F5344CB8AC3E}">
        <p14:creationId xmlns:p14="http://schemas.microsoft.com/office/powerpoint/2010/main" val="1202913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8" name="Title 1"/>
          <p:cNvSpPr txBox="1">
            <a:spLocks/>
          </p:cNvSpPr>
          <p:nvPr/>
        </p:nvSpPr>
        <p:spPr>
          <a:xfrm>
            <a:off x="3429000" y="184253"/>
            <a:ext cx="2667000" cy="11731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Objectives</a:t>
            </a:r>
          </a:p>
        </p:txBody>
      </p:sp>
      <p:sp>
        <p:nvSpPr>
          <p:cNvPr id="10" name="TextBox 9"/>
          <p:cNvSpPr txBox="1"/>
          <p:nvPr/>
        </p:nvSpPr>
        <p:spPr>
          <a:xfrm>
            <a:off x="978004" y="1295400"/>
            <a:ext cx="7158082" cy="4524315"/>
          </a:xfrm>
          <a:prstGeom prst="rect">
            <a:avLst/>
          </a:prstGeom>
          <a:noFill/>
        </p:spPr>
        <p:txBody>
          <a:bodyPr wrap="square" rtlCol="0">
            <a:spAutoFit/>
          </a:bodyPr>
          <a:lstStyle/>
          <a:p>
            <a:pPr marL="457200" indent="-457200">
              <a:buFont typeface="Arial" panose="020B0604020202020204" pitchFamily="34" charset="0"/>
              <a:buChar char="•"/>
            </a:pPr>
            <a:r>
              <a:rPr lang="en-US" sz="2400" dirty="0"/>
              <a:t>Guide Ohio EPA policy &amp; management</a:t>
            </a:r>
          </a:p>
          <a:p>
            <a:pPr marL="914400" lvl="1" indent="-457200">
              <a:buFont typeface="Arial" panose="020B0604020202020204" pitchFamily="34" charset="0"/>
              <a:buChar char="•"/>
            </a:pPr>
            <a:r>
              <a:rPr lang="en-US" sz="2400" dirty="0"/>
              <a:t>Relative loads (by watershed)</a:t>
            </a:r>
          </a:p>
          <a:p>
            <a:pPr marL="914400" lvl="1" indent="-457200">
              <a:buFont typeface="Arial" panose="020B0604020202020204" pitchFamily="34" charset="0"/>
              <a:buChar char="•"/>
            </a:pPr>
            <a:r>
              <a:rPr lang="en-US" sz="2400" dirty="0"/>
              <a:t>Load sources (CSO vs. NPS vs. wastewater)</a:t>
            </a:r>
          </a:p>
          <a:p>
            <a:pPr lvl="1"/>
            <a:endParaRPr lang="en-US" sz="2400" dirty="0"/>
          </a:p>
          <a:p>
            <a:pPr marL="457200" indent="-457200">
              <a:buFont typeface="Arial" panose="020B0604020202020204" pitchFamily="34" charset="0"/>
              <a:buChar char="•"/>
            </a:pPr>
            <a:r>
              <a:rPr lang="en-US" sz="2400" dirty="0"/>
              <a:t>Support national programs – Annex 4 and Gulf Hypoxia Task Force</a:t>
            </a:r>
          </a:p>
          <a:p>
            <a:endParaRPr lang="en-US" sz="2400" dirty="0"/>
          </a:p>
          <a:p>
            <a:pPr marL="457200" indent="-457200">
              <a:buFont typeface="Arial" panose="020B0604020202020204" pitchFamily="34" charset="0"/>
              <a:buChar char="•"/>
            </a:pPr>
            <a:r>
              <a:rPr lang="en-US" sz="2400" dirty="0"/>
              <a:t>From HB 64, statutory obligation 6111.03 (U) requires Agency…</a:t>
            </a:r>
          </a:p>
          <a:p>
            <a:pPr marL="914400" lvl="1" indent="-457200">
              <a:buFont typeface="Arial" panose="020B0604020202020204" pitchFamily="34" charset="0"/>
              <a:buChar char="•"/>
            </a:pPr>
            <a:r>
              <a:rPr lang="en-US" sz="2400" dirty="0"/>
              <a:t>total load, load sources</a:t>
            </a:r>
          </a:p>
          <a:p>
            <a:pPr marL="914400" lvl="1" indent="-457200">
              <a:buFont typeface="Arial" panose="020B0604020202020204" pitchFamily="34" charset="0"/>
              <a:buChar char="•"/>
            </a:pPr>
            <a:r>
              <a:rPr lang="en-US" sz="2400" dirty="0"/>
              <a:t>report every 2 years</a:t>
            </a:r>
          </a:p>
          <a:p>
            <a:pPr marL="285750" indent="-285750">
              <a:buFont typeface="Arial" panose="020B0604020202020204" pitchFamily="34" charset="0"/>
              <a:buChar char="•"/>
            </a:pPr>
            <a:endParaRPr lang="en-US" sz="2400" dirty="0"/>
          </a:p>
        </p:txBody>
      </p:sp>
      <p:sp>
        <p:nvSpPr>
          <p:cNvPr id="2" name="Slide Number Placeholder 1"/>
          <p:cNvSpPr>
            <a:spLocks noGrp="1"/>
          </p:cNvSpPr>
          <p:nvPr>
            <p:ph type="sldNum" sz="quarter" idx="12"/>
          </p:nvPr>
        </p:nvSpPr>
        <p:spPr>
          <a:xfrm>
            <a:off x="2667000" y="6450311"/>
            <a:ext cx="2133600" cy="365125"/>
          </a:xfrm>
        </p:spPr>
        <p:txBody>
          <a:bodyPr/>
          <a:lstStyle/>
          <a:p>
            <a:fld id="{57574426-4722-49D7-B022-BC14B1E65195}" type="slidenum">
              <a:rPr lang="en-US" smtClean="0"/>
              <a:t>2</a:t>
            </a:fld>
            <a:endParaRPr lang="en-US" dirty="0"/>
          </a:p>
        </p:txBody>
      </p:sp>
    </p:spTree>
    <p:extLst>
      <p:ext uri="{BB962C8B-B14F-4D97-AF65-F5344CB8AC3E}">
        <p14:creationId xmlns:p14="http://schemas.microsoft.com/office/powerpoint/2010/main" val="1498293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Chart 28"/>
          <p:cNvGraphicFramePr>
            <a:graphicFrameLocks/>
          </p:cNvGraphicFramePr>
          <p:nvPr>
            <p:extLst/>
          </p:nvPr>
        </p:nvGraphicFramePr>
        <p:xfrm>
          <a:off x="4650437" y="1303430"/>
          <a:ext cx="4343400" cy="3429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8" name="Chart 27"/>
          <p:cNvGraphicFramePr>
            <a:graphicFrameLocks/>
          </p:cNvGraphicFramePr>
          <p:nvPr>
            <p:extLst/>
          </p:nvPr>
        </p:nvGraphicFramePr>
        <p:xfrm>
          <a:off x="352417" y="1277905"/>
          <a:ext cx="4343400" cy="3429000"/>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wy13 Loading Breakdown - Maumee Watershed</a:t>
            </a:r>
          </a:p>
        </p:txBody>
      </p:sp>
      <p:sp>
        <p:nvSpPr>
          <p:cNvPr id="10" name="TextBox 9"/>
          <p:cNvSpPr txBox="1"/>
          <p:nvPr/>
        </p:nvSpPr>
        <p:spPr>
          <a:xfrm>
            <a:off x="6599202" y="1492169"/>
            <a:ext cx="1684892" cy="830997"/>
          </a:xfrm>
          <a:prstGeom prst="rect">
            <a:avLst/>
          </a:prstGeom>
          <a:noFill/>
        </p:spPr>
        <p:txBody>
          <a:bodyPr wrap="square" rtlCol="0">
            <a:spAutoFit/>
          </a:bodyPr>
          <a:lstStyle/>
          <a:p>
            <a:pPr algn="ctr"/>
            <a:r>
              <a:rPr lang="en-US" sz="2400" dirty="0"/>
              <a:t>Total N</a:t>
            </a:r>
          </a:p>
          <a:p>
            <a:pPr marL="285750" indent="-285750" algn="ctr">
              <a:buFont typeface="Arial" panose="020B0604020202020204" pitchFamily="34" charset="0"/>
              <a:buChar char="•"/>
            </a:pPr>
            <a:endParaRPr lang="en-US" sz="2400" dirty="0"/>
          </a:p>
        </p:txBody>
      </p:sp>
      <p:sp>
        <p:nvSpPr>
          <p:cNvPr id="31" name="Rectangle 30"/>
          <p:cNvSpPr/>
          <p:nvPr/>
        </p:nvSpPr>
        <p:spPr>
          <a:xfrm>
            <a:off x="3310768" y="4355101"/>
            <a:ext cx="2102998" cy="830997"/>
          </a:xfrm>
          <a:prstGeom prst="rect">
            <a:avLst/>
          </a:prstGeom>
        </p:spPr>
        <p:txBody>
          <a:bodyPr wrap="square">
            <a:spAutoFit/>
          </a:bodyPr>
          <a:lstStyle/>
          <a:p>
            <a:pPr marL="285750" indent="-285750">
              <a:buFont typeface="Arial" panose="020B0604020202020204" pitchFamily="34" charset="0"/>
              <a:buChar char="•"/>
            </a:pPr>
            <a:r>
              <a:rPr lang="en-US" sz="1600" dirty="0"/>
              <a:t>Non point Source</a:t>
            </a:r>
          </a:p>
          <a:p>
            <a:pPr marL="285750" indent="-285750">
              <a:buFont typeface="Arial" panose="020B0604020202020204" pitchFamily="34" charset="0"/>
              <a:buChar char="•"/>
            </a:pPr>
            <a:r>
              <a:rPr lang="en-US" sz="1600" dirty="0"/>
              <a:t>HSTS</a:t>
            </a:r>
          </a:p>
          <a:p>
            <a:pPr marL="285750" indent="-285750">
              <a:buFont typeface="Arial" panose="020B0604020202020204" pitchFamily="34" charset="0"/>
              <a:buChar char="•"/>
            </a:pPr>
            <a:r>
              <a:rPr lang="en-US" sz="1600" dirty="0"/>
              <a:t>NPDES Sources</a:t>
            </a:r>
          </a:p>
        </p:txBody>
      </p:sp>
      <p:sp>
        <p:nvSpPr>
          <p:cNvPr id="3" name="Rectangle 2"/>
          <p:cNvSpPr/>
          <p:nvPr/>
        </p:nvSpPr>
        <p:spPr>
          <a:xfrm>
            <a:off x="3372103" y="4461305"/>
            <a:ext cx="161059" cy="159049"/>
          </a:xfrm>
          <a:prstGeom prst="rect">
            <a:avLst/>
          </a:prstGeom>
          <a:solidFill>
            <a:srgbClr val="8B2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Rectangle 12"/>
          <p:cNvSpPr/>
          <p:nvPr/>
        </p:nvSpPr>
        <p:spPr>
          <a:xfrm>
            <a:off x="3377977" y="4692372"/>
            <a:ext cx="153009" cy="150100"/>
          </a:xfrm>
          <a:prstGeom prst="rect">
            <a:avLst/>
          </a:prstGeom>
          <a:solidFill>
            <a:srgbClr val="003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Rectangle 13"/>
          <p:cNvSpPr/>
          <p:nvPr/>
        </p:nvSpPr>
        <p:spPr>
          <a:xfrm>
            <a:off x="3372103" y="4910833"/>
            <a:ext cx="158883" cy="150462"/>
          </a:xfrm>
          <a:prstGeom prst="rect">
            <a:avLst/>
          </a:prstGeom>
          <a:solidFill>
            <a:srgbClr val="35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42" name="Group 41"/>
          <p:cNvGrpSpPr/>
          <p:nvPr/>
        </p:nvGrpSpPr>
        <p:grpSpPr>
          <a:xfrm>
            <a:off x="1447800" y="5336085"/>
            <a:ext cx="7178650" cy="740945"/>
            <a:chOff x="1495867" y="5340872"/>
            <a:chExt cx="7178650" cy="740945"/>
          </a:xfrm>
        </p:grpSpPr>
        <p:sp>
          <p:nvSpPr>
            <p:cNvPr id="37" name="Rectangle 36"/>
            <p:cNvSpPr/>
            <p:nvPr/>
          </p:nvSpPr>
          <p:spPr>
            <a:xfrm>
              <a:off x="4102517" y="5340872"/>
              <a:ext cx="4572000" cy="523220"/>
            </a:xfrm>
            <a:prstGeom prst="rect">
              <a:avLst/>
            </a:prstGeom>
          </p:spPr>
          <p:txBody>
            <a:bodyPr>
              <a:spAutoFit/>
            </a:bodyPr>
            <a:lstStyle/>
            <a:p>
              <a:pPr marL="742950" lvl="1" indent="-285750">
                <a:buFont typeface="Arial" panose="020B0604020202020204" pitchFamily="34" charset="0"/>
                <a:buChar char="•"/>
              </a:pPr>
              <a:r>
                <a:rPr lang="en-US" sz="1400" dirty="0"/>
                <a:t>CSO</a:t>
              </a:r>
            </a:p>
            <a:p>
              <a:pPr marL="742950" lvl="1" indent="-285750">
                <a:buFont typeface="Arial" panose="020B0604020202020204" pitchFamily="34" charset="0"/>
                <a:buChar char="•"/>
              </a:pPr>
              <a:r>
                <a:rPr lang="en-US" sz="1400" dirty="0"/>
                <a:t>Out of State NPDES</a:t>
              </a:r>
            </a:p>
          </p:txBody>
        </p:sp>
        <p:sp>
          <p:nvSpPr>
            <p:cNvPr id="36" name="Rectangle 35"/>
            <p:cNvSpPr/>
            <p:nvPr/>
          </p:nvSpPr>
          <p:spPr>
            <a:xfrm>
              <a:off x="2895600" y="5340872"/>
              <a:ext cx="4572000" cy="738664"/>
            </a:xfrm>
            <a:prstGeom prst="rect">
              <a:avLst/>
            </a:prstGeom>
          </p:spPr>
          <p:txBody>
            <a:bodyPr>
              <a:spAutoFit/>
            </a:bodyPr>
            <a:lstStyle/>
            <a:p>
              <a:pPr marL="742950" lvl="1" indent="-285750">
                <a:buFont typeface="Arial" panose="020B0604020202020204" pitchFamily="34" charset="0"/>
                <a:buChar char="•"/>
              </a:pPr>
              <a:r>
                <a:rPr lang="en-US" sz="1400" dirty="0"/>
                <a:t>Class 4</a:t>
              </a:r>
            </a:p>
            <a:p>
              <a:pPr marL="742950" lvl="1" indent="-285750">
                <a:buFont typeface="Arial" panose="020B0604020202020204" pitchFamily="34" charset="0"/>
                <a:buChar char="•"/>
              </a:pPr>
              <a:r>
                <a:rPr lang="en-US" sz="1400" dirty="0"/>
                <a:t>Class 5</a:t>
              </a:r>
            </a:p>
            <a:p>
              <a:pPr marL="742950" lvl="1" indent="-285750">
                <a:buFont typeface="Arial" panose="020B0604020202020204" pitchFamily="34" charset="0"/>
                <a:buChar char="•"/>
              </a:pPr>
              <a:r>
                <a:rPr lang="en-US" sz="1400" dirty="0"/>
                <a:t>Industrial</a:t>
              </a:r>
            </a:p>
          </p:txBody>
        </p:sp>
        <p:sp>
          <p:nvSpPr>
            <p:cNvPr id="35" name="Rectangle 34"/>
            <p:cNvSpPr/>
            <p:nvPr/>
          </p:nvSpPr>
          <p:spPr>
            <a:xfrm>
              <a:off x="1495867" y="5343153"/>
              <a:ext cx="4572000" cy="738664"/>
            </a:xfrm>
            <a:prstGeom prst="rect">
              <a:avLst/>
            </a:prstGeom>
          </p:spPr>
          <p:txBody>
            <a:bodyPr>
              <a:spAutoFit/>
            </a:bodyPr>
            <a:lstStyle/>
            <a:p>
              <a:pPr marL="742950" lvl="1" indent="-285750">
                <a:buFont typeface="Arial" panose="020B0604020202020204" pitchFamily="34" charset="0"/>
                <a:buChar char="•"/>
              </a:pPr>
              <a:r>
                <a:rPr lang="en-US" sz="1400" dirty="0"/>
                <a:t>Major WWTP</a:t>
              </a:r>
            </a:p>
            <a:p>
              <a:pPr marL="742950" lvl="1" indent="-285750">
                <a:buFont typeface="Arial" panose="020B0604020202020204" pitchFamily="34" charset="0"/>
                <a:buChar char="•"/>
              </a:pPr>
              <a:r>
                <a:rPr lang="en-US" sz="1400" dirty="0"/>
                <a:t>Class 2</a:t>
              </a:r>
            </a:p>
            <a:p>
              <a:pPr marL="742950" lvl="1" indent="-285750">
                <a:buFont typeface="Arial" panose="020B0604020202020204" pitchFamily="34" charset="0"/>
                <a:buChar char="•"/>
              </a:pPr>
              <a:r>
                <a:rPr lang="en-US" sz="1400" dirty="0"/>
                <a:t>Class 3</a:t>
              </a:r>
            </a:p>
          </p:txBody>
        </p:sp>
        <p:sp>
          <p:nvSpPr>
            <p:cNvPr id="15" name="Rectangle 14"/>
            <p:cNvSpPr/>
            <p:nvPr/>
          </p:nvSpPr>
          <p:spPr>
            <a:xfrm>
              <a:off x="1996343" y="5437701"/>
              <a:ext cx="161059" cy="159049"/>
            </a:xfrm>
            <a:prstGeom prst="rect">
              <a:avLst/>
            </a:prstGeom>
            <a:solidFill>
              <a:srgbClr val="8C5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996343" y="5644604"/>
              <a:ext cx="161059" cy="159049"/>
            </a:xfrm>
            <a:prstGeom prst="rect">
              <a:avLst/>
            </a:prstGeom>
            <a:solidFill>
              <a:srgbClr val="0166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996343" y="5849353"/>
              <a:ext cx="161059" cy="159049"/>
            </a:xfrm>
            <a:prstGeom prst="rect">
              <a:avLst/>
            </a:prstGeom>
            <a:solidFill>
              <a:srgbClr val="BF81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386064" y="5437701"/>
              <a:ext cx="161059" cy="159049"/>
            </a:xfrm>
            <a:prstGeom prst="rect">
              <a:avLst/>
            </a:prstGeom>
            <a:solidFill>
              <a:srgbClr val="34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393437" y="5637342"/>
              <a:ext cx="161059" cy="159049"/>
            </a:xfrm>
            <a:prstGeom prst="rect">
              <a:avLst/>
            </a:prstGeom>
            <a:solidFill>
              <a:srgbClr val="DFC2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393437" y="5839296"/>
              <a:ext cx="161059" cy="159049"/>
            </a:xfrm>
            <a:prstGeom prst="rect">
              <a:avLst/>
            </a:prstGeom>
            <a:solidFill>
              <a:srgbClr val="C7EA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92981" y="5441107"/>
              <a:ext cx="161059" cy="159049"/>
            </a:xfrm>
            <a:prstGeom prst="rect">
              <a:avLst/>
            </a:prstGeom>
            <a:solidFill>
              <a:srgbClr val="F6E8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4600355" y="5644604"/>
              <a:ext cx="153686" cy="145124"/>
            </a:xfrm>
            <a:prstGeom prst="rect">
              <a:avLst/>
            </a:prstGeom>
            <a:solidFill>
              <a:srgbClr val="4A5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20</a:t>
            </a:fld>
            <a:endParaRPr lang="en-US" dirty="0"/>
          </a:p>
        </p:txBody>
      </p:sp>
      <p:sp>
        <p:nvSpPr>
          <p:cNvPr id="30" name="TextBox 29"/>
          <p:cNvSpPr txBox="1"/>
          <p:nvPr/>
        </p:nvSpPr>
        <p:spPr>
          <a:xfrm>
            <a:off x="2234072" y="1492169"/>
            <a:ext cx="1684892" cy="830997"/>
          </a:xfrm>
          <a:prstGeom prst="rect">
            <a:avLst/>
          </a:prstGeom>
          <a:noFill/>
        </p:spPr>
        <p:txBody>
          <a:bodyPr wrap="square" rtlCol="0">
            <a:spAutoFit/>
          </a:bodyPr>
          <a:lstStyle/>
          <a:p>
            <a:pPr algn="ctr"/>
            <a:r>
              <a:rPr lang="en-US" sz="2400" dirty="0"/>
              <a:t>Total P</a:t>
            </a:r>
          </a:p>
          <a:p>
            <a:pPr marL="285750" indent="-285750" algn="ctr">
              <a:buFont typeface="Arial" panose="020B0604020202020204" pitchFamily="34" charset="0"/>
              <a:buChar char="•"/>
            </a:pPr>
            <a:endParaRPr lang="en-US" sz="2400" dirty="0"/>
          </a:p>
        </p:txBody>
      </p:sp>
      <p:sp>
        <p:nvSpPr>
          <p:cNvPr id="41" name="Left Brace 40"/>
          <p:cNvSpPr/>
          <p:nvPr/>
        </p:nvSpPr>
        <p:spPr>
          <a:xfrm rot="5400000">
            <a:off x="3933710" y="2927526"/>
            <a:ext cx="349895" cy="473668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6706999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Portage Watershed</a:t>
            </a:r>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21</a:t>
            </a:fld>
            <a:endParaRPr lang="en-US" dirty="0"/>
          </a:p>
        </p:txBody>
      </p:sp>
      <p:pic>
        <p:nvPicPr>
          <p:cNvPr id="53" name="Picture 52"/>
          <p:cNvPicPr/>
          <p:nvPr/>
        </p:nvPicPr>
        <p:blipFill>
          <a:blip r:embed="rId4"/>
          <a:stretch>
            <a:fillRect/>
          </a:stretch>
        </p:blipFill>
        <p:spPr>
          <a:xfrm>
            <a:off x="685800" y="1432544"/>
            <a:ext cx="4133850" cy="4133850"/>
          </a:xfrm>
          <a:prstGeom prst="rect">
            <a:avLst/>
          </a:prstGeom>
        </p:spPr>
      </p:pic>
      <p:sp>
        <p:nvSpPr>
          <p:cNvPr id="26" name="TextBox 25"/>
          <p:cNvSpPr txBox="1"/>
          <p:nvPr/>
        </p:nvSpPr>
        <p:spPr>
          <a:xfrm>
            <a:off x="5220014" y="1981200"/>
            <a:ext cx="3352800" cy="2031325"/>
          </a:xfrm>
          <a:prstGeom prst="rect">
            <a:avLst/>
          </a:prstGeom>
          <a:noFill/>
        </p:spPr>
        <p:txBody>
          <a:bodyPr wrap="square" rtlCol="0">
            <a:spAutoFit/>
          </a:bodyPr>
          <a:lstStyle/>
          <a:p>
            <a:r>
              <a:rPr lang="en-US" dirty="0"/>
              <a:t>Located in NW Ohio draining to the Western Lake Erie Basin</a:t>
            </a:r>
          </a:p>
          <a:p>
            <a:endParaRPr lang="en-US" dirty="0"/>
          </a:p>
          <a:p>
            <a:r>
              <a:rPr lang="en-US" dirty="0"/>
              <a:t>81% Agricultural Lands</a:t>
            </a:r>
          </a:p>
          <a:p>
            <a:endParaRPr lang="en-US" dirty="0"/>
          </a:p>
          <a:p>
            <a:r>
              <a:rPr lang="en-US" dirty="0"/>
              <a:t>Largest cities are Fostoria and Bowling </a:t>
            </a:r>
            <a:r>
              <a:rPr lang="en-US" dirty="0" smtClean="0"/>
              <a:t>Green</a:t>
            </a:r>
            <a:endParaRPr lang="en-US" dirty="0"/>
          </a:p>
        </p:txBody>
      </p:sp>
    </p:spTree>
    <p:extLst>
      <p:ext uri="{BB962C8B-B14F-4D97-AF65-F5344CB8AC3E}">
        <p14:creationId xmlns:p14="http://schemas.microsoft.com/office/powerpoint/2010/main" val="1786553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wy13 Loading Breakdown - Portage Watershed</a:t>
            </a:r>
          </a:p>
        </p:txBody>
      </p:sp>
      <p:sp>
        <p:nvSpPr>
          <p:cNvPr id="10" name="TextBox 9"/>
          <p:cNvSpPr txBox="1"/>
          <p:nvPr/>
        </p:nvSpPr>
        <p:spPr>
          <a:xfrm>
            <a:off x="6599202" y="1492169"/>
            <a:ext cx="1684892" cy="830997"/>
          </a:xfrm>
          <a:prstGeom prst="rect">
            <a:avLst/>
          </a:prstGeom>
          <a:noFill/>
        </p:spPr>
        <p:txBody>
          <a:bodyPr wrap="square" rtlCol="0">
            <a:spAutoFit/>
          </a:bodyPr>
          <a:lstStyle/>
          <a:p>
            <a:pPr algn="ctr"/>
            <a:r>
              <a:rPr lang="en-US" sz="2400" dirty="0"/>
              <a:t>Total N</a:t>
            </a:r>
          </a:p>
          <a:p>
            <a:pPr marL="285750" indent="-285750" algn="ctr">
              <a:buFont typeface="Arial" panose="020B0604020202020204" pitchFamily="34" charset="0"/>
              <a:buChar char="•"/>
            </a:pPr>
            <a:endParaRPr lang="en-US" sz="2400" dirty="0"/>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22</a:t>
            </a:fld>
            <a:endParaRPr lang="en-US" dirty="0"/>
          </a:p>
        </p:txBody>
      </p:sp>
      <p:sp>
        <p:nvSpPr>
          <p:cNvPr id="30" name="TextBox 29"/>
          <p:cNvSpPr txBox="1"/>
          <p:nvPr/>
        </p:nvSpPr>
        <p:spPr>
          <a:xfrm>
            <a:off x="2234072" y="1492169"/>
            <a:ext cx="1684892" cy="830997"/>
          </a:xfrm>
          <a:prstGeom prst="rect">
            <a:avLst/>
          </a:prstGeom>
          <a:noFill/>
        </p:spPr>
        <p:txBody>
          <a:bodyPr wrap="square" rtlCol="0">
            <a:spAutoFit/>
          </a:bodyPr>
          <a:lstStyle/>
          <a:p>
            <a:pPr algn="ctr"/>
            <a:r>
              <a:rPr lang="en-US" sz="2400" dirty="0"/>
              <a:t>Total P</a:t>
            </a:r>
          </a:p>
          <a:p>
            <a:pPr marL="285750" indent="-285750" algn="ctr">
              <a:buFont typeface="Arial" panose="020B0604020202020204" pitchFamily="34" charset="0"/>
              <a:buChar char="•"/>
            </a:pPr>
            <a:endParaRPr lang="en-US" sz="2400" dirty="0"/>
          </a:p>
        </p:txBody>
      </p:sp>
      <p:grpSp>
        <p:nvGrpSpPr>
          <p:cNvPr id="2" name="Group 1"/>
          <p:cNvGrpSpPr/>
          <p:nvPr/>
        </p:nvGrpSpPr>
        <p:grpSpPr>
          <a:xfrm>
            <a:off x="1447800" y="4355101"/>
            <a:ext cx="7178650" cy="1721929"/>
            <a:chOff x="1447800" y="4355101"/>
            <a:chExt cx="7178650" cy="1721929"/>
          </a:xfrm>
        </p:grpSpPr>
        <p:sp>
          <p:nvSpPr>
            <p:cNvPr id="31" name="Rectangle 30"/>
            <p:cNvSpPr/>
            <p:nvPr/>
          </p:nvSpPr>
          <p:spPr>
            <a:xfrm>
              <a:off x="3310768" y="4355101"/>
              <a:ext cx="2102998" cy="830997"/>
            </a:xfrm>
            <a:prstGeom prst="rect">
              <a:avLst/>
            </a:prstGeom>
          </p:spPr>
          <p:txBody>
            <a:bodyPr wrap="square">
              <a:spAutoFit/>
            </a:bodyPr>
            <a:lstStyle/>
            <a:p>
              <a:pPr marL="285750" indent="-285750">
                <a:buFont typeface="Arial" panose="020B0604020202020204" pitchFamily="34" charset="0"/>
                <a:buChar char="•"/>
              </a:pPr>
              <a:r>
                <a:rPr lang="en-US" sz="1600" dirty="0"/>
                <a:t>Non point Source</a:t>
              </a:r>
            </a:p>
            <a:p>
              <a:pPr marL="285750" indent="-285750">
                <a:buFont typeface="Arial" panose="020B0604020202020204" pitchFamily="34" charset="0"/>
                <a:buChar char="•"/>
              </a:pPr>
              <a:r>
                <a:rPr lang="en-US" sz="1600" dirty="0"/>
                <a:t>HSTS</a:t>
              </a:r>
            </a:p>
            <a:p>
              <a:pPr marL="285750" indent="-285750">
                <a:buFont typeface="Arial" panose="020B0604020202020204" pitchFamily="34" charset="0"/>
                <a:buChar char="•"/>
              </a:pPr>
              <a:r>
                <a:rPr lang="en-US" sz="1600" dirty="0"/>
                <a:t>NPDES Sources</a:t>
              </a:r>
            </a:p>
          </p:txBody>
        </p:sp>
        <p:sp>
          <p:nvSpPr>
            <p:cNvPr id="3" name="Rectangle 2"/>
            <p:cNvSpPr/>
            <p:nvPr/>
          </p:nvSpPr>
          <p:spPr>
            <a:xfrm>
              <a:off x="3372103" y="4461305"/>
              <a:ext cx="161059" cy="159049"/>
            </a:xfrm>
            <a:prstGeom prst="rect">
              <a:avLst/>
            </a:prstGeom>
            <a:solidFill>
              <a:srgbClr val="8B2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Rectangle 12"/>
            <p:cNvSpPr/>
            <p:nvPr/>
          </p:nvSpPr>
          <p:spPr>
            <a:xfrm>
              <a:off x="3377977" y="4692372"/>
              <a:ext cx="153009" cy="150100"/>
            </a:xfrm>
            <a:prstGeom prst="rect">
              <a:avLst/>
            </a:prstGeom>
            <a:solidFill>
              <a:srgbClr val="003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Rectangle 13"/>
            <p:cNvSpPr/>
            <p:nvPr/>
          </p:nvSpPr>
          <p:spPr>
            <a:xfrm>
              <a:off x="3372103" y="4910833"/>
              <a:ext cx="158883" cy="150462"/>
            </a:xfrm>
            <a:prstGeom prst="rect">
              <a:avLst/>
            </a:prstGeom>
            <a:solidFill>
              <a:srgbClr val="35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42" name="Group 41"/>
            <p:cNvGrpSpPr/>
            <p:nvPr/>
          </p:nvGrpSpPr>
          <p:grpSpPr>
            <a:xfrm>
              <a:off x="1447800" y="5336085"/>
              <a:ext cx="7178650" cy="740945"/>
              <a:chOff x="1495867" y="5340872"/>
              <a:chExt cx="7178650" cy="740945"/>
            </a:xfrm>
          </p:grpSpPr>
          <p:sp>
            <p:nvSpPr>
              <p:cNvPr id="37" name="Rectangle 36"/>
              <p:cNvSpPr/>
              <p:nvPr/>
            </p:nvSpPr>
            <p:spPr>
              <a:xfrm>
                <a:off x="4102517" y="5340872"/>
                <a:ext cx="4572000" cy="307777"/>
              </a:xfrm>
              <a:prstGeom prst="rect">
                <a:avLst/>
              </a:prstGeom>
            </p:spPr>
            <p:txBody>
              <a:bodyPr>
                <a:spAutoFit/>
              </a:bodyPr>
              <a:lstStyle/>
              <a:p>
                <a:pPr marL="742950" lvl="1" indent="-285750">
                  <a:buFont typeface="Arial" panose="020B0604020202020204" pitchFamily="34" charset="0"/>
                  <a:buChar char="•"/>
                </a:pPr>
                <a:r>
                  <a:rPr lang="en-US" sz="1400" dirty="0"/>
                  <a:t>CSO</a:t>
                </a:r>
              </a:p>
            </p:txBody>
          </p:sp>
          <p:sp>
            <p:nvSpPr>
              <p:cNvPr id="36" name="Rectangle 35"/>
              <p:cNvSpPr/>
              <p:nvPr/>
            </p:nvSpPr>
            <p:spPr>
              <a:xfrm>
                <a:off x="2895600" y="5340872"/>
                <a:ext cx="4572000" cy="738664"/>
              </a:xfrm>
              <a:prstGeom prst="rect">
                <a:avLst/>
              </a:prstGeom>
            </p:spPr>
            <p:txBody>
              <a:bodyPr>
                <a:spAutoFit/>
              </a:bodyPr>
              <a:lstStyle/>
              <a:p>
                <a:pPr marL="742950" lvl="1" indent="-285750">
                  <a:buFont typeface="Arial" panose="020B0604020202020204" pitchFamily="34" charset="0"/>
                  <a:buChar char="•"/>
                </a:pPr>
                <a:r>
                  <a:rPr lang="en-US" sz="1400" dirty="0"/>
                  <a:t>Class 4</a:t>
                </a:r>
              </a:p>
              <a:p>
                <a:pPr marL="742950" lvl="1" indent="-285750">
                  <a:buFont typeface="Arial" panose="020B0604020202020204" pitchFamily="34" charset="0"/>
                  <a:buChar char="•"/>
                </a:pPr>
                <a:r>
                  <a:rPr lang="en-US" sz="1400" dirty="0"/>
                  <a:t>Class 5</a:t>
                </a:r>
              </a:p>
              <a:p>
                <a:pPr marL="742950" lvl="1" indent="-285750">
                  <a:buFont typeface="Arial" panose="020B0604020202020204" pitchFamily="34" charset="0"/>
                  <a:buChar char="•"/>
                </a:pPr>
                <a:r>
                  <a:rPr lang="en-US" sz="1400" dirty="0"/>
                  <a:t>Industrial</a:t>
                </a:r>
              </a:p>
            </p:txBody>
          </p:sp>
          <p:sp>
            <p:nvSpPr>
              <p:cNvPr id="35" name="Rectangle 34"/>
              <p:cNvSpPr/>
              <p:nvPr/>
            </p:nvSpPr>
            <p:spPr>
              <a:xfrm>
                <a:off x="1495867" y="5343153"/>
                <a:ext cx="4572000" cy="738664"/>
              </a:xfrm>
              <a:prstGeom prst="rect">
                <a:avLst/>
              </a:prstGeom>
            </p:spPr>
            <p:txBody>
              <a:bodyPr>
                <a:spAutoFit/>
              </a:bodyPr>
              <a:lstStyle/>
              <a:p>
                <a:pPr marL="742950" lvl="1" indent="-285750">
                  <a:buFont typeface="Arial" panose="020B0604020202020204" pitchFamily="34" charset="0"/>
                  <a:buChar char="•"/>
                </a:pPr>
                <a:r>
                  <a:rPr lang="en-US" sz="1400" dirty="0"/>
                  <a:t>Major WWTP</a:t>
                </a:r>
              </a:p>
              <a:p>
                <a:pPr marL="742950" lvl="1" indent="-285750">
                  <a:buFont typeface="Arial" panose="020B0604020202020204" pitchFamily="34" charset="0"/>
                  <a:buChar char="•"/>
                </a:pPr>
                <a:r>
                  <a:rPr lang="en-US" sz="1400" dirty="0"/>
                  <a:t>Class 2</a:t>
                </a:r>
              </a:p>
              <a:p>
                <a:pPr marL="742950" lvl="1" indent="-285750">
                  <a:buFont typeface="Arial" panose="020B0604020202020204" pitchFamily="34" charset="0"/>
                  <a:buChar char="•"/>
                </a:pPr>
                <a:r>
                  <a:rPr lang="en-US" sz="1400" dirty="0"/>
                  <a:t>Class 3</a:t>
                </a:r>
              </a:p>
            </p:txBody>
          </p:sp>
          <p:sp>
            <p:nvSpPr>
              <p:cNvPr id="15" name="Rectangle 14"/>
              <p:cNvSpPr/>
              <p:nvPr/>
            </p:nvSpPr>
            <p:spPr>
              <a:xfrm>
                <a:off x="1996343" y="5437701"/>
                <a:ext cx="161059" cy="159049"/>
              </a:xfrm>
              <a:prstGeom prst="rect">
                <a:avLst/>
              </a:prstGeom>
              <a:solidFill>
                <a:srgbClr val="8C5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996343" y="5644604"/>
                <a:ext cx="161059" cy="159049"/>
              </a:xfrm>
              <a:prstGeom prst="rect">
                <a:avLst/>
              </a:prstGeom>
              <a:solidFill>
                <a:srgbClr val="0166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996343" y="5849353"/>
                <a:ext cx="161059" cy="159049"/>
              </a:xfrm>
              <a:prstGeom prst="rect">
                <a:avLst/>
              </a:prstGeom>
              <a:solidFill>
                <a:srgbClr val="BF81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386064" y="5437701"/>
                <a:ext cx="161059" cy="159049"/>
              </a:xfrm>
              <a:prstGeom prst="rect">
                <a:avLst/>
              </a:prstGeom>
              <a:solidFill>
                <a:srgbClr val="34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393437" y="5637342"/>
                <a:ext cx="161059" cy="159049"/>
              </a:xfrm>
              <a:prstGeom prst="rect">
                <a:avLst/>
              </a:prstGeom>
              <a:solidFill>
                <a:srgbClr val="DFC2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393437" y="5839296"/>
                <a:ext cx="161059" cy="159049"/>
              </a:xfrm>
              <a:prstGeom prst="rect">
                <a:avLst/>
              </a:prstGeom>
              <a:solidFill>
                <a:srgbClr val="C7EA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92981" y="5441107"/>
                <a:ext cx="161059" cy="159049"/>
              </a:xfrm>
              <a:prstGeom prst="rect">
                <a:avLst/>
              </a:prstGeom>
              <a:solidFill>
                <a:srgbClr val="F6E8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Left Brace 40"/>
            <p:cNvSpPr/>
            <p:nvPr/>
          </p:nvSpPr>
          <p:spPr>
            <a:xfrm rot="5400000">
              <a:off x="3933710" y="2927526"/>
              <a:ext cx="349895" cy="473668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aphicFrame>
        <p:nvGraphicFramePr>
          <p:cNvPr id="28" name="Chart 27"/>
          <p:cNvGraphicFramePr>
            <a:graphicFrameLocks/>
          </p:cNvGraphicFramePr>
          <p:nvPr>
            <p:extLst/>
          </p:nvPr>
        </p:nvGraphicFramePr>
        <p:xfrm>
          <a:off x="282043" y="1256629"/>
          <a:ext cx="4343400" cy="3429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9" name="Chart 28"/>
          <p:cNvGraphicFramePr>
            <a:graphicFrameLocks/>
          </p:cNvGraphicFramePr>
          <p:nvPr>
            <p:extLst/>
          </p:nvPr>
        </p:nvGraphicFramePr>
        <p:xfrm>
          <a:off x="4572000" y="1213485"/>
          <a:ext cx="4343400" cy="34290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091813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Sandusky Watershed</a:t>
            </a:r>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23</a:t>
            </a:fld>
            <a:endParaRPr lang="en-US" dirty="0"/>
          </a:p>
        </p:txBody>
      </p:sp>
      <p:pic>
        <p:nvPicPr>
          <p:cNvPr id="53" name="Picture 52"/>
          <p:cNvPicPr/>
          <p:nvPr/>
        </p:nvPicPr>
        <p:blipFill>
          <a:blip r:embed="rId4"/>
          <a:stretch>
            <a:fillRect/>
          </a:stretch>
        </p:blipFill>
        <p:spPr>
          <a:xfrm>
            <a:off x="762000" y="1432544"/>
            <a:ext cx="4000500" cy="3996055"/>
          </a:xfrm>
          <a:prstGeom prst="rect">
            <a:avLst/>
          </a:prstGeom>
        </p:spPr>
      </p:pic>
      <p:sp>
        <p:nvSpPr>
          <p:cNvPr id="26" name="TextBox 25"/>
          <p:cNvSpPr txBox="1"/>
          <p:nvPr/>
        </p:nvSpPr>
        <p:spPr>
          <a:xfrm>
            <a:off x="5220014" y="1981200"/>
            <a:ext cx="3352800" cy="2862322"/>
          </a:xfrm>
          <a:prstGeom prst="rect">
            <a:avLst/>
          </a:prstGeom>
          <a:noFill/>
        </p:spPr>
        <p:txBody>
          <a:bodyPr wrap="square" rtlCol="0">
            <a:spAutoFit/>
          </a:bodyPr>
          <a:lstStyle/>
          <a:p>
            <a:r>
              <a:rPr lang="en-US" dirty="0"/>
              <a:t>Located in NW Ohio draining to Sandusky Bay and the Central Lake Erie Basin – sometimes considered a Western Lake Erie Basin Tributary</a:t>
            </a:r>
          </a:p>
          <a:p>
            <a:endParaRPr lang="en-US" dirty="0"/>
          </a:p>
          <a:p>
            <a:r>
              <a:rPr lang="en-US" dirty="0"/>
              <a:t>80% Agricultural Lands</a:t>
            </a:r>
          </a:p>
          <a:p>
            <a:endParaRPr lang="en-US" dirty="0"/>
          </a:p>
          <a:p>
            <a:r>
              <a:rPr lang="en-US" dirty="0"/>
              <a:t>Largest cities are Tiffin and Fremont</a:t>
            </a:r>
          </a:p>
        </p:txBody>
      </p:sp>
    </p:spTree>
    <p:extLst>
      <p:ext uri="{BB962C8B-B14F-4D97-AF65-F5344CB8AC3E}">
        <p14:creationId xmlns:p14="http://schemas.microsoft.com/office/powerpoint/2010/main" val="2689935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wy13 Loading Breakdown - Sandusky Watershed</a:t>
            </a:r>
          </a:p>
        </p:txBody>
      </p:sp>
      <p:sp>
        <p:nvSpPr>
          <p:cNvPr id="10" name="TextBox 9"/>
          <p:cNvSpPr txBox="1"/>
          <p:nvPr/>
        </p:nvSpPr>
        <p:spPr>
          <a:xfrm>
            <a:off x="6599202" y="1492169"/>
            <a:ext cx="1684892" cy="830997"/>
          </a:xfrm>
          <a:prstGeom prst="rect">
            <a:avLst/>
          </a:prstGeom>
          <a:noFill/>
        </p:spPr>
        <p:txBody>
          <a:bodyPr wrap="square" rtlCol="0">
            <a:spAutoFit/>
          </a:bodyPr>
          <a:lstStyle/>
          <a:p>
            <a:pPr algn="ctr"/>
            <a:r>
              <a:rPr lang="en-US" sz="2400" dirty="0"/>
              <a:t>Total N</a:t>
            </a:r>
          </a:p>
          <a:p>
            <a:pPr marL="285750" indent="-285750" algn="ctr">
              <a:buFont typeface="Arial" panose="020B0604020202020204" pitchFamily="34" charset="0"/>
              <a:buChar char="•"/>
            </a:pPr>
            <a:endParaRPr lang="en-US" sz="2400" dirty="0"/>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24</a:t>
            </a:fld>
            <a:endParaRPr lang="en-US" dirty="0"/>
          </a:p>
        </p:txBody>
      </p:sp>
      <p:sp>
        <p:nvSpPr>
          <p:cNvPr id="30" name="TextBox 29"/>
          <p:cNvSpPr txBox="1"/>
          <p:nvPr/>
        </p:nvSpPr>
        <p:spPr>
          <a:xfrm>
            <a:off x="2234072" y="1492169"/>
            <a:ext cx="1684892" cy="830997"/>
          </a:xfrm>
          <a:prstGeom prst="rect">
            <a:avLst/>
          </a:prstGeom>
          <a:noFill/>
        </p:spPr>
        <p:txBody>
          <a:bodyPr wrap="square" rtlCol="0">
            <a:spAutoFit/>
          </a:bodyPr>
          <a:lstStyle/>
          <a:p>
            <a:pPr algn="ctr"/>
            <a:r>
              <a:rPr lang="en-US" sz="2400" dirty="0"/>
              <a:t>Total P</a:t>
            </a:r>
          </a:p>
          <a:p>
            <a:pPr marL="285750" indent="-285750" algn="ctr">
              <a:buFont typeface="Arial" panose="020B0604020202020204" pitchFamily="34" charset="0"/>
              <a:buChar char="•"/>
            </a:pPr>
            <a:endParaRPr lang="en-US" sz="2400" dirty="0"/>
          </a:p>
        </p:txBody>
      </p:sp>
      <p:grpSp>
        <p:nvGrpSpPr>
          <p:cNvPr id="2" name="Group 1"/>
          <p:cNvGrpSpPr/>
          <p:nvPr/>
        </p:nvGrpSpPr>
        <p:grpSpPr>
          <a:xfrm>
            <a:off x="1447800" y="4355101"/>
            <a:ext cx="7178650" cy="1721929"/>
            <a:chOff x="1447800" y="4355101"/>
            <a:chExt cx="7178650" cy="1721929"/>
          </a:xfrm>
        </p:grpSpPr>
        <p:sp>
          <p:nvSpPr>
            <p:cNvPr id="31" name="Rectangle 30"/>
            <p:cNvSpPr/>
            <p:nvPr/>
          </p:nvSpPr>
          <p:spPr>
            <a:xfrm>
              <a:off x="3310768" y="4355101"/>
              <a:ext cx="2102998" cy="830997"/>
            </a:xfrm>
            <a:prstGeom prst="rect">
              <a:avLst/>
            </a:prstGeom>
          </p:spPr>
          <p:txBody>
            <a:bodyPr wrap="square">
              <a:spAutoFit/>
            </a:bodyPr>
            <a:lstStyle/>
            <a:p>
              <a:pPr marL="285750" indent="-285750">
                <a:buFont typeface="Arial" panose="020B0604020202020204" pitchFamily="34" charset="0"/>
                <a:buChar char="•"/>
              </a:pPr>
              <a:r>
                <a:rPr lang="en-US" sz="1600" dirty="0"/>
                <a:t>Non point Source</a:t>
              </a:r>
            </a:p>
            <a:p>
              <a:pPr marL="285750" indent="-285750">
                <a:buFont typeface="Arial" panose="020B0604020202020204" pitchFamily="34" charset="0"/>
                <a:buChar char="•"/>
              </a:pPr>
              <a:r>
                <a:rPr lang="en-US" sz="1600" dirty="0"/>
                <a:t>HSTS</a:t>
              </a:r>
            </a:p>
            <a:p>
              <a:pPr marL="285750" indent="-285750">
                <a:buFont typeface="Arial" panose="020B0604020202020204" pitchFamily="34" charset="0"/>
                <a:buChar char="•"/>
              </a:pPr>
              <a:r>
                <a:rPr lang="en-US" sz="1600" dirty="0"/>
                <a:t>NPDES Sources</a:t>
              </a:r>
            </a:p>
          </p:txBody>
        </p:sp>
        <p:sp>
          <p:nvSpPr>
            <p:cNvPr id="3" name="Rectangle 2"/>
            <p:cNvSpPr/>
            <p:nvPr/>
          </p:nvSpPr>
          <p:spPr>
            <a:xfrm>
              <a:off x="3372103" y="4461305"/>
              <a:ext cx="161059" cy="159049"/>
            </a:xfrm>
            <a:prstGeom prst="rect">
              <a:avLst/>
            </a:prstGeom>
            <a:solidFill>
              <a:srgbClr val="8B2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Rectangle 12"/>
            <p:cNvSpPr/>
            <p:nvPr/>
          </p:nvSpPr>
          <p:spPr>
            <a:xfrm>
              <a:off x="3377977" y="4692372"/>
              <a:ext cx="153009" cy="150100"/>
            </a:xfrm>
            <a:prstGeom prst="rect">
              <a:avLst/>
            </a:prstGeom>
            <a:solidFill>
              <a:srgbClr val="003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Rectangle 13"/>
            <p:cNvSpPr/>
            <p:nvPr/>
          </p:nvSpPr>
          <p:spPr>
            <a:xfrm>
              <a:off x="3372103" y="4910833"/>
              <a:ext cx="158883" cy="150462"/>
            </a:xfrm>
            <a:prstGeom prst="rect">
              <a:avLst/>
            </a:prstGeom>
            <a:solidFill>
              <a:srgbClr val="35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42" name="Group 41"/>
            <p:cNvGrpSpPr/>
            <p:nvPr/>
          </p:nvGrpSpPr>
          <p:grpSpPr>
            <a:xfrm>
              <a:off x="1447800" y="5336085"/>
              <a:ext cx="7178650" cy="740945"/>
              <a:chOff x="1495867" y="5340872"/>
              <a:chExt cx="7178650" cy="740945"/>
            </a:xfrm>
          </p:grpSpPr>
          <p:sp>
            <p:nvSpPr>
              <p:cNvPr id="37" name="Rectangle 36"/>
              <p:cNvSpPr/>
              <p:nvPr/>
            </p:nvSpPr>
            <p:spPr>
              <a:xfrm>
                <a:off x="4102517" y="5340872"/>
                <a:ext cx="4572000" cy="307777"/>
              </a:xfrm>
              <a:prstGeom prst="rect">
                <a:avLst/>
              </a:prstGeom>
            </p:spPr>
            <p:txBody>
              <a:bodyPr>
                <a:spAutoFit/>
              </a:bodyPr>
              <a:lstStyle/>
              <a:p>
                <a:pPr marL="742950" lvl="1" indent="-285750">
                  <a:buFont typeface="Arial" panose="020B0604020202020204" pitchFamily="34" charset="0"/>
                  <a:buChar char="•"/>
                </a:pPr>
                <a:r>
                  <a:rPr lang="en-US" sz="1400" dirty="0"/>
                  <a:t>CSO</a:t>
                </a:r>
              </a:p>
            </p:txBody>
          </p:sp>
          <p:sp>
            <p:nvSpPr>
              <p:cNvPr id="36" name="Rectangle 35"/>
              <p:cNvSpPr/>
              <p:nvPr/>
            </p:nvSpPr>
            <p:spPr>
              <a:xfrm>
                <a:off x="2895600" y="5340872"/>
                <a:ext cx="4572000" cy="738664"/>
              </a:xfrm>
              <a:prstGeom prst="rect">
                <a:avLst/>
              </a:prstGeom>
            </p:spPr>
            <p:txBody>
              <a:bodyPr>
                <a:spAutoFit/>
              </a:bodyPr>
              <a:lstStyle/>
              <a:p>
                <a:pPr marL="742950" lvl="1" indent="-285750">
                  <a:buFont typeface="Arial" panose="020B0604020202020204" pitchFamily="34" charset="0"/>
                  <a:buChar char="•"/>
                </a:pPr>
                <a:r>
                  <a:rPr lang="en-US" sz="1400" dirty="0"/>
                  <a:t>Class 4</a:t>
                </a:r>
              </a:p>
              <a:p>
                <a:pPr marL="742950" lvl="1" indent="-285750">
                  <a:buFont typeface="Arial" panose="020B0604020202020204" pitchFamily="34" charset="0"/>
                  <a:buChar char="•"/>
                </a:pPr>
                <a:r>
                  <a:rPr lang="en-US" sz="1400" dirty="0"/>
                  <a:t>Class 5</a:t>
                </a:r>
              </a:p>
              <a:p>
                <a:pPr marL="742950" lvl="1" indent="-285750">
                  <a:buFont typeface="Arial" panose="020B0604020202020204" pitchFamily="34" charset="0"/>
                  <a:buChar char="•"/>
                </a:pPr>
                <a:r>
                  <a:rPr lang="en-US" sz="1400" dirty="0"/>
                  <a:t>Industrial</a:t>
                </a:r>
              </a:p>
            </p:txBody>
          </p:sp>
          <p:sp>
            <p:nvSpPr>
              <p:cNvPr id="35" name="Rectangle 34"/>
              <p:cNvSpPr/>
              <p:nvPr/>
            </p:nvSpPr>
            <p:spPr>
              <a:xfrm>
                <a:off x="1495867" y="5343153"/>
                <a:ext cx="4572000" cy="738664"/>
              </a:xfrm>
              <a:prstGeom prst="rect">
                <a:avLst/>
              </a:prstGeom>
            </p:spPr>
            <p:txBody>
              <a:bodyPr>
                <a:spAutoFit/>
              </a:bodyPr>
              <a:lstStyle/>
              <a:p>
                <a:pPr marL="742950" lvl="1" indent="-285750">
                  <a:buFont typeface="Arial" panose="020B0604020202020204" pitchFamily="34" charset="0"/>
                  <a:buChar char="•"/>
                </a:pPr>
                <a:r>
                  <a:rPr lang="en-US" sz="1400" dirty="0"/>
                  <a:t>Major WWTP</a:t>
                </a:r>
              </a:p>
              <a:p>
                <a:pPr marL="742950" lvl="1" indent="-285750">
                  <a:buFont typeface="Arial" panose="020B0604020202020204" pitchFamily="34" charset="0"/>
                  <a:buChar char="•"/>
                </a:pPr>
                <a:r>
                  <a:rPr lang="en-US" sz="1400" dirty="0"/>
                  <a:t>Class 2</a:t>
                </a:r>
              </a:p>
              <a:p>
                <a:pPr marL="742950" lvl="1" indent="-285750">
                  <a:buFont typeface="Arial" panose="020B0604020202020204" pitchFamily="34" charset="0"/>
                  <a:buChar char="•"/>
                </a:pPr>
                <a:r>
                  <a:rPr lang="en-US" sz="1400" dirty="0"/>
                  <a:t>Class 3</a:t>
                </a:r>
              </a:p>
            </p:txBody>
          </p:sp>
          <p:sp>
            <p:nvSpPr>
              <p:cNvPr id="15" name="Rectangle 14"/>
              <p:cNvSpPr/>
              <p:nvPr/>
            </p:nvSpPr>
            <p:spPr>
              <a:xfrm>
                <a:off x="1996343" y="5437701"/>
                <a:ext cx="161059" cy="159049"/>
              </a:xfrm>
              <a:prstGeom prst="rect">
                <a:avLst/>
              </a:prstGeom>
              <a:solidFill>
                <a:srgbClr val="8C5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996343" y="5644604"/>
                <a:ext cx="161059" cy="159049"/>
              </a:xfrm>
              <a:prstGeom prst="rect">
                <a:avLst/>
              </a:prstGeom>
              <a:solidFill>
                <a:srgbClr val="0166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996343" y="5849353"/>
                <a:ext cx="161059" cy="159049"/>
              </a:xfrm>
              <a:prstGeom prst="rect">
                <a:avLst/>
              </a:prstGeom>
              <a:solidFill>
                <a:srgbClr val="BF81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386064" y="5437701"/>
                <a:ext cx="161059" cy="159049"/>
              </a:xfrm>
              <a:prstGeom prst="rect">
                <a:avLst/>
              </a:prstGeom>
              <a:solidFill>
                <a:srgbClr val="34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393437" y="5637342"/>
                <a:ext cx="161059" cy="159049"/>
              </a:xfrm>
              <a:prstGeom prst="rect">
                <a:avLst/>
              </a:prstGeom>
              <a:solidFill>
                <a:srgbClr val="DFC2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393437" y="5839296"/>
                <a:ext cx="161059" cy="159049"/>
              </a:xfrm>
              <a:prstGeom prst="rect">
                <a:avLst/>
              </a:prstGeom>
              <a:solidFill>
                <a:srgbClr val="C7EA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92981" y="5441107"/>
                <a:ext cx="161059" cy="159049"/>
              </a:xfrm>
              <a:prstGeom prst="rect">
                <a:avLst/>
              </a:prstGeom>
              <a:solidFill>
                <a:srgbClr val="F6E8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Left Brace 40"/>
            <p:cNvSpPr/>
            <p:nvPr/>
          </p:nvSpPr>
          <p:spPr>
            <a:xfrm rot="5400000">
              <a:off x="3933710" y="2927526"/>
              <a:ext cx="349895" cy="473668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aphicFrame>
        <p:nvGraphicFramePr>
          <p:cNvPr id="27" name="Chart 26"/>
          <p:cNvGraphicFramePr>
            <a:graphicFrameLocks/>
          </p:cNvGraphicFramePr>
          <p:nvPr>
            <p:extLst/>
          </p:nvPr>
        </p:nvGraphicFramePr>
        <p:xfrm>
          <a:off x="362573" y="1409597"/>
          <a:ext cx="4343400" cy="3429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2" name="Chart 31"/>
          <p:cNvGraphicFramePr>
            <a:graphicFrameLocks/>
          </p:cNvGraphicFramePr>
          <p:nvPr>
            <p:extLst/>
          </p:nvPr>
        </p:nvGraphicFramePr>
        <p:xfrm>
          <a:off x="4585280" y="1261110"/>
          <a:ext cx="4327072" cy="345621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823379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Cuyahoga Watershed</a:t>
            </a:r>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25</a:t>
            </a:fld>
            <a:endParaRPr lang="en-US" dirty="0"/>
          </a:p>
        </p:txBody>
      </p:sp>
      <p:pic>
        <p:nvPicPr>
          <p:cNvPr id="32" name="Picture 31"/>
          <p:cNvPicPr/>
          <p:nvPr/>
        </p:nvPicPr>
        <p:blipFill>
          <a:blip r:embed="rId4"/>
          <a:stretch>
            <a:fillRect/>
          </a:stretch>
        </p:blipFill>
        <p:spPr>
          <a:xfrm>
            <a:off x="392359" y="1410242"/>
            <a:ext cx="3962400" cy="3962400"/>
          </a:xfrm>
          <a:prstGeom prst="rect">
            <a:avLst/>
          </a:prstGeom>
        </p:spPr>
      </p:pic>
      <p:sp>
        <p:nvSpPr>
          <p:cNvPr id="26" name="TextBox 25"/>
          <p:cNvSpPr txBox="1"/>
          <p:nvPr/>
        </p:nvSpPr>
        <p:spPr>
          <a:xfrm>
            <a:off x="5105400" y="1289125"/>
            <a:ext cx="3352800" cy="3970318"/>
          </a:xfrm>
          <a:prstGeom prst="rect">
            <a:avLst/>
          </a:prstGeom>
          <a:noFill/>
        </p:spPr>
        <p:txBody>
          <a:bodyPr wrap="square" rtlCol="0">
            <a:spAutoFit/>
          </a:bodyPr>
          <a:lstStyle/>
          <a:p>
            <a:r>
              <a:rPr lang="en-US" dirty="0"/>
              <a:t>Located in NE Ohio draining to the Central Lake Erie Basin</a:t>
            </a:r>
          </a:p>
          <a:p>
            <a:endParaRPr lang="en-US" dirty="0"/>
          </a:p>
          <a:p>
            <a:r>
              <a:rPr lang="en-US" dirty="0"/>
              <a:t>15% Agricultural Lands</a:t>
            </a:r>
          </a:p>
          <a:p>
            <a:endParaRPr lang="en-US" dirty="0"/>
          </a:p>
          <a:p>
            <a:r>
              <a:rPr lang="en-US" dirty="0"/>
              <a:t>Most developed watershed in the </a:t>
            </a:r>
            <a:r>
              <a:rPr lang="en-US" dirty="0"/>
              <a:t>study; Largest cities are Cleveland and </a:t>
            </a:r>
            <a:r>
              <a:rPr lang="en-US" dirty="0" smtClean="0"/>
              <a:t>Akron</a:t>
            </a:r>
            <a:endParaRPr lang="en-US" dirty="0"/>
          </a:p>
          <a:p>
            <a:endParaRPr lang="en-US" dirty="0"/>
          </a:p>
          <a:p>
            <a:r>
              <a:rPr lang="en-US" dirty="0"/>
              <a:t>Includes the Cuyahoga Valley National Park and other extensive park systems resulting in 38% natural areas</a:t>
            </a:r>
          </a:p>
          <a:p>
            <a:endParaRPr lang="en-US" dirty="0"/>
          </a:p>
        </p:txBody>
      </p:sp>
    </p:spTree>
    <p:extLst>
      <p:ext uri="{BB962C8B-B14F-4D97-AF65-F5344CB8AC3E}">
        <p14:creationId xmlns:p14="http://schemas.microsoft.com/office/powerpoint/2010/main" val="3405020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wy13 Loading Breakdown - Cuyahoga Watershed</a:t>
            </a:r>
          </a:p>
        </p:txBody>
      </p:sp>
      <p:sp>
        <p:nvSpPr>
          <p:cNvPr id="10" name="TextBox 9"/>
          <p:cNvSpPr txBox="1"/>
          <p:nvPr/>
        </p:nvSpPr>
        <p:spPr>
          <a:xfrm>
            <a:off x="6599202" y="1492169"/>
            <a:ext cx="1684892" cy="830997"/>
          </a:xfrm>
          <a:prstGeom prst="rect">
            <a:avLst/>
          </a:prstGeom>
          <a:noFill/>
        </p:spPr>
        <p:txBody>
          <a:bodyPr wrap="square" rtlCol="0">
            <a:spAutoFit/>
          </a:bodyPr>
          <a:lstStyle/>
          <a:p>
            <a:pPr algn="ctr"/>
            <a:r>
              <a:rPr lang="en-US" sz="2400" dirty="0"/>
              <a:t>Total N</a:t>
            </a:r>
          </a:p>
          <a:p>
            <a:pPr marL="285750" indent="-285750" algn="ctr">
              <a:buFont typeface="Arial" panose="020B0604020202020204" pitchFamily="34" charset="0"/>
              <a:buChar char="•"/>
            </a:pPr>
            <a:endParaRPr lang="en-US" sz="2400" dirty="0"/>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26</a:t>
            </a:fld>
            <a:endParaRPr lang="en-US" dirty="0"/>
          </a:p>
        </p:txBody>
      </p:sp>
      <p:sp>
        <p:nvSpPr>
          <p:cNvPr id="30" name="TextBox 29"/>
          <p:cNvSpPr txBox="1"/>
          <p:nvPr/>
        </p:nvSpPr>
        <p:spPr>
          <a:xfrm>
            <a:off x="2234072" y="1492169"/>
            <a:ext cx="1684892" cy="830997"/>
          </a:xfrm>
          <a:prstGeom prst="rect">
            <a:avLst/>
          </a:prstGeom>
          <a:noFill/>
        </p:spPr>
        <p:txBody>
          <a:bodyPr wrap="square" rtlCol="0">
            <a:spAutoFit/>
          </a:bodyPr>
          <a:lstStyle/>
          <a:p>
            <a:pPr algn="ctr"/>
            <a:r>
              <a:rPr lang="en-US" sz="2400" dirty="0"/>
              <a:t>Total P</a:t>
            </a:r>
          </a:p>
          <a:p>
            <a:pPr marL="285750" indent="-285750" algn="ctr">
              <a:buFont typeface="Arial" panose="020B0604020202020204" pitchFamily="34" charset="0"/>
              <a:buChar char="•"/>
            </a:pPr>
            <a:endParaRPr lang="en-US" sz="2400" dirty="0"/>
          </a:p>
        </p:txBody>
      </p:sp>
      <p:grpSp>
        <p:nvGrpSpPr>
          <p:cNvPr id="2" name="Group 1"/>
          <p:cNvGrpSpPr/>
          <p:nvPr/>
        </p:nvGrpSpPr>
        <p:grpSpPr>
          <a:xfrm>
            <a:off x="1447800" y="4355101"/>
            <a:ext cx="7178650" cy="1721929"/>
            <a:chOff x="1447800" y="4355101"/>
            <a:chExt cx="7178650" cy="1721929"/>
          </a:xfrm>
        </p:grpSpPr>
        <p:sp>
          <p:nvSpPr>
            <p:cNvPr id="31" name="Rectangle 30"/>
            <p:cNvSpPr/>
            <p:nvPr/>
          </p:nvSpPr>
          <p:spPr>
            <a:xfrm>
              <a:off x="3310768" y="4355101"/>
              <a:ext cx="2102998" cy="830997"/>
            </a:xfrm>
            <a:prstGeom prst="rect">
              <a:avLst/>
            </a:prstGeom>
          </p:spPr>
          <p:txBody>
            <a:bodyPr wrap="square">
              <a:spAutoFit/>
            </a:bodyPr>
            <a:lstStyle/>
            <a:p>
              <a:pPr marL="285750" indent="-285750">
                <a:buFont typeface="Arial" panose="020B0604020202020204" pitchFamily="34" charset="0"/>
                <a:buChar char="•"/>
              </a:pPr>
              <a:r>
                <a:rPr lang="en-US" sz="1600" dirty="0"/>
                <a:t>Non point Source</a:t>
              </a:r>
            </a:p>
            <a:p>
              <a:pPr marL="285750" indent="-285750">
                <a:buFont typeface="Arial" panose="020B0604020202020204" pitchFamily="34" charset="0"/>
                <a:buChar char="•"/>
              </a:pPr>
              <a:r>
                <a:rPr lang="en-US" sz="1600" dirty="0"/>
                <a:t>HSTS</a:t>
              </a:r>
            </a:p>
            <a:p>
              <a:pPr marL="285750" indent="-285750">
                <a:buFont typeface="Arial" panose="020B0604020202020204" pitchFamily="34" charset="0"/>
                <a:buChar char="•"/>
              </a:pPr>
              <a:r>
                <a:rPr lang="en-US" sz="1600" dirty="0"/>
                <a:t>NPDES Sources</a:t>
              </a:r>
            </a:p>
          </p:txBody>
        </p:sp>
        <p:sp>
          <p:nvSpPr>
            <p:cNvPr id="3" name="Rectangle 2"/>
            <p:cNvSpPr/>
            <p:nvPr/>
          </p:nvSpPr>
          <p:spPr>
            <a:xfrm>
              <a:off x="3372103" y="4461305"/>
              <a:ext cx="161059" cy="159049"/>
            </a:xfrm>
            <a:prstGeom prst="rect">
              <a:avLst/>
            </a:prstGeom>
            <a:solidFill>
              <a:srgbClr val="8B2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Rectangle 12"/>
            <p:cNvSpPr/>
            <p:nvPr/>
          </p:nvSpPr>
          <p:spPr>
            <a:xfrm>
              <a:off x="3377977" y="4692372"/>
              <a:ext cx="153009" cy="150100"/>
            </a:xfrm>
            <a:prstGeom prst="rect">
              <a:avLst/>
            </a:prstGeom>
            <a:solidFill>
              <a:srgbClr val="003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Rectangle 13"/>
            <p:cNvSpPr/>
            <p:nvPr/>
          </p:nvSpPr>
          <p:spPr>
            <a:xfrm>
              <a:off x="3372103" y="4910833"/>
              <a:ext cx="158883" cy="150462"/>
            </a:xfrm>
            <a:prstGeom prst="rect">
              <a:avLst/>
            </a:prstGeom>
            <a:solidFill>
              <a:srgbClr val="35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42" name="Group 41"/>
            <p:cNvGrpSpPr/>
            <p:nvPr/>
          </p:nvGrpSpPr>
          <p:grpSpPr>
            <a:xfrm>
              <a:off x="1447800" y="5336085"/>
              <a:ext cx="7178650" cy="740945"/>
              <a:chOff x="1495867" y="5340872"/>
              <a:chExt cx="7178650" cy="740945"/>
            </a:xfrm>
          </p:grpSpPr>
          <p:sp>
            <p:nvSpPr>
              <p:cNvPr id="37" name="Rectangle 36"/>
              <p:cNvSpPr/>
              <p:nvPr/>
            </p:nvSpPr>
            <p:spPr>
              <a:xfrm>
                <a:off x="4102517" y="5340872"/>
                <a:ext cx="4572000" cy="307777"/>
              </a:xfrm>
              <a:prstGeom prst="rect">
                <a:avLst/>
              </a:prstGeom>
            </p:spPr>
            <p:txBody>
              <a:bodyPr>
                <a:spAutoFit/>
              </a:bodyPr>
              <a:lstStyle/>
              <a:p>
                <a:pPr marL="742950" lvl="1" indent="-285750">
                  <a:buFont typeface="Arial" panose="020B0604020202020204" pitchFamily="34" charset="0"/>
                  <a:buChar char="•"/>
                </a:pPr>
                <a:r>
                  <a:rPr lang="en-US" sz="1400" dirty="0"/>
                  <a:t>CSO</a:t>
                </a:r>
              </a:p>
            </p:txBody>
          </p:sp>
          <p:sp>
            <p:nvSpPr>
              <p:cNvPr id="36" name="Rectangle 35"/>
              <p:cNvSpPr/>
              <p:nvPr/>
            </p:nvSpPr>
            <p:spPr>
              <a:xfrm>
                <a:off x="2895600" y="5340872"/>
                <a:ext cx="4572000" cy="738664"/>
              </a:xfrm>
              <a:prstGeom prst="rect">
                <a:avLst/>
              </a:prstGeom>
            </p:spPr>
            <p:txBody>
              <a:bodyPr>
                <a:spAutoFit/>
              </a:bodyPr>
              <a:lstStyle/>
              <a:p>
                <a:pPr marL="742950" lvl="1" indent="-285750">
                  <a:buFont typeface="Arial" panose="020B0604020202020204" pitchFamily="34" charset="0"/>
                  <a:buChar char="•"/>
                </a:pPr>
                <a:r>
                  <a:rPr lang="en-US" sz="1400" dirty="0"/>
                  <a:t>Class 4</a:t>
                </a:r>
              </a:p>
              <a:p>
                <a:pPr marL="742950" lvl="1" indent="-285750">
                  <a:buFont typeface="Arial" panose="020B0604020202020204" pitchFamily="34" charset="0"/>
                  <a:buChar char="•"/>
                </a:pPr>
                <a:r>
                  <a:rPr lang="en-US" sz="1400" dirty="0"/>
                  <a:t>Class 5</a:t>
                </a:r>
              </a:p>
              <a:p>
                <a:pPr marL="742950" lvl="1" indent="-285750">
                  <a:buFont typeface="Arial" panose="020B0604020202020204" pitchFamily="34" charset="0"/>
                  <a:buChar char="•"/>
                </a:pPr>
                <a:r>
                  <a:rPr lang="en-US" sz="1400" dirty="0"/>
                  <a:t>Industrial</a:t>
                </a:r>
              </a:p>
            </p:txBody>
          </p:sp>
          <p:sp>
            <p:nvSpPr>
              <p:cNvPr id="35" name="Rectangle 34"/>
              <p:cNvSpPr/>
              <p:nvPr/>
            </p:nvSpPr>
            <p:spPr>
              <a:xfrm>
                <a:off x="1495867" y="5343153"/>
                <a:ext cx="4572000" cy="738664"/>
              </a:xfrm>
              <a:prstGeom prst="rect">
                <a:avLst/>
              </a:prstGeom>
            </p:spPr>
            <p:txBody>
              <a:bodyPr>
                <a:spAutoFit/>
              </a:bodyPr>
              <a:lstStyle/>
              <a:p>
                <a:pPr marL="742950" lvl="1" indent="-285750">
                  <a:buFont typeface="Arial" panose="020B0604020202020204" pitchFamily="34" charset="0"/>
                  <a:buChar char="•"/>
                </a:pPr>
                <a:r>
                  <a:rPr lang="en-US" sz="1400" dirty="0"/>
                  <a:t>Major WWTP</a:t>
                </a:r>
              </a:p>
              <a:p>
                <a:pPr marL="742950" lvl="1" indent="-285750">
                  <a:buFont typeface="Arial" panose="020B0604020202020204" pitchFamily="34" charset="0"/>
                  <a:buChar char="•"/>
                </a:pPr>
                <a:r>
                  <a:rPr lang="en-US" sz="1400" dirty="0"/>
                  <a:t>Class 2</a:t>
                </a:r>
              </a:p>
              <a:p>
                <a:pPr marL="742950" lvl="1" indent="-285750">
                  <a:buFont typeface="Arial" panose="020B0604020202020204" pitchFamily="34" charset="0"/>
                  <a:buChar char="•"/>
                </a:pPr>
                <a:r>
                  <a:rPr lang="en-US" sz="1400" dirty="0"/>
                  <a:t>Class 3</a:t>
                </a:r>
              </a:p>
            </p:txBody>
          </p:sp>
          <p:sp>
            <p:nvSpPr>
              <p:cNvPr id="15" name="Rectangle 14"/>
              <p:cNvSpPr/>
              <p:nvPr/>
            </p:nvSpPr>
            <p:spPr>
              <a:xfrm>
                <a:off x="1996343" y="5437701"/>
                <a:ext cx="161059" cy="159049"/>
              </a:xfrm>
              <a:prstGeom prst="rect">
                <a:avLst/>
              </a:prstGeom>
              <a:solidFill>
                <a:srgbClr val="8C5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996343" y="5644604"/>
                <a:ext cx="161059" cy="159049"/>
              </a:xfrm>
              <a:prstGeom prst="rect">
                <a:avLst/>
              </a:prstGeom>
              <a:solidFill>
                <a:srgbClr val="0166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996343" y="5849353"/>
                <a:ext cx="161059" cy="159049"/>
              </a:xfrm>
              <a:prstGeom prst="rect">
                <a:avLst/>
              </a:prstGeom>
              <a:solidFill>
                <a:srgbClr val="BF81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386064" y="5437701"/>
                <a:ext cx="161059" cy="159049"/>
              </a:xfrm>
              <a:prstGeom prst="rect">
                <a:avLst/>
              </a:prstGeom>
              <a:solidFill>
                <a:srgbClr val="34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393437" y="5637342"/>
                <a:ext cx="161059" cy="159049"/>
              </a:xfrm>
              <a:prstGeom prst="rect">
                <a:avLst/>
              </a:prstGeom>
              <a:solidFill>
                <a:srgbClr val="DFC2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393437" y="5839296"/>
                <a:ext cx="161059" cy="159049"/>
              </a:xfrm>
              <a:prstGeom prst="rect">
                <a:avLst/>
              </a:prstGeom>
              <a:solidFill>
                <a:srgbClr val="C7EA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92981" y="5441107"/>
                <a:ext cx="161059" cy="159049"/>
              </a:xfrm>
              <a:prstGeom prst="rect">
                <a:avLst/>
              </a:prstGeom>
              <a:solidFill>
                <a:srgbClr val="F6E8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Left Brace 40"/>
            <p:cNvSpPr/>
            <p:nvPr/>
          </p:nvSpPr>
          <p:spPr>
            <a:xfrm rot="5400000">
              <a:off x="3933710" y="2927526"/>
              <a:ext cx="349895" cy="473668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aphicFrame>
        <p:nvGraphicFramePr>
          <p:cNvPr id="28" name="Chart 27"/>
          <p:cNvGraphicFramePr>
            <a:graphicFrameLocks/>
          </p:cNvGraphicFramePr>
          <p:nvPr>
            <p:extLst/>
          </p:nvPr>
        </p:nvGraphicFramePr>
        <p:xfrm>
          <a:off x="236098" y="1316138"/>
          <a:ext cx="4343400" cy="3429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9" name="Chart 28"/>
          <p:cNvGraphicFramePr>
            <a:graphicFrameLocks/>
          </p:cNvGraphicFramePr>
          <p:nvPr>
            <p:extLst/>
          </p:nvPr>
        </p:nvGraphicFramePr>
        <p:xfrm>
          <a:off x="4568251" y="1261033"/>
          <a:ext cx="4343400" cy="34290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8422864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2800" dirty="0"/>
              <a:t>Great Miami Watershed</a:t>
            </a:r>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27</a:t>
            </a:fld>
            <a:endParaRPr lang="en-US" dirty="0"/>
          </a:p>
        </p:txBody>
      </p:sp>
      <p:sp>
        <p:nvSpPr>
          <p:cNvPr id="26" name="TextBox 25"/>
          <p:cNvSpPr txBox="1"/>
          <p:nvPr/>
        </p:nvSpPr>
        <p:spPr>
          <a:xfrm>
            <a:off x="5181600" y="2308562"/>
            <a:ext cx="3352800" cy="2031325"/>
          </a:xfrm>
          <a:prstGeom prst="rect">
            <a:avLst/>
          </a:prstGeom>
          <a:noFill/>
        </p:spPr>
        <p:txBody>
          <a:bodyPr wrap="square" rtlCol="0">
            <a:spAutoFit/>
          </a:bodyPr>
          <a:lstStyle/>
          <a:p>
            <a:r>
              <a:rPr lang="en-US" dirty="0"/>
              <a:t>Located in SW Ohio draining to the Ohio River</a:t>
            </a:r>
          </a:p>
          <a:p>
            <a:endParaRPr lang="en-US" dirty="0"/>
          </a:p>
          <a:p>
            <a:r>
              <a:rPr lang="en-US" dirty="0"/>
              <a:t>68% Agricultural Lands</a:t>
            </a:r>
          </a:p>
          <a:p>
            <a:endParaRPr lang="en-US" dirty="0"/>
          </a:p>
          <a:p>
            <a:r>
              <a:rPr lang="en-US" dirty="0"/>
              <a:t>Largest cities are Dayton, Middletown and Hamilton</a:t>
            </a:r>
          </a:p>
        </p:txBody>
      </p:sp>
      <p:pic>
        <p:nvPicPr>
          <p:cNvPr id="9" name="Picture 8"/>
          <p:cNvPicPr/>
          <p:nvPr/>
        </p:nvPicPr>
        <p:blipFill>
          <a:blip r:embed="rId4"/>
          <a:stretch>
            <a:fillRect/>
          </a:stretch>
        </p:blipFill>
        <p:spPr>
          <a:xfrm>
            <a:off x="714375" y="1530001"/>
            <a:ext cx="4086225" cy="4086225"/>
          </a:xfrm>
          <a:prstGeom prst="rect">
            <a:avLst/>
          </a:prstGeom>
        </p:spPr>
      </p:pic>
    </p:spTree>
    <p:extLst>
      <p:ext uri="{BB962C8B-B14F-4D97-AF65-F5344CB8AC3E}">
        <p14:creationId xmlns:p14="http://schemas.microsoft.com/office/powerpoint/2010/main" val="9529512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236099" y="259382"/>
            <a:ext cx="8675552"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100" dirty="0"/>
              <a:t>wy13 Loading Breakdown – Great Miami Watershed</a:t>
            </a:r>
          </a:p>
        </p:txBody>
      </p:sp>
      <p:sp>
        <p:nvSpPr>
          <p:cNvPr id="10" name="TextBox 9"/>
          <p:cNvSpPr txBox="1"/>
          <p:nvPr/>
        </p:nvSpPr>
        <p:spPr>
          <a:xfrm>
            <a:off x="6599202" y="1492169"/>
            <a:ext cx="1684892" cy="830997"/>
          </a:xfrm>
          <a:prstGeom prst="rect">
            <a:avLst/>
          </a:prstGeom>
          <a:noFill/>
        </p:spPr>
        <p:txBody>
          <a:bodyPr wrap="square" rtlCol="0">
            <a:spAutoFit/>
          </a:bodyPr>
          <a:lstStyle/>
          <a:p>
            <a:pPr algn="ctr"/>
            <a:r>
              <a:rPr lang="en-US" sz="2400" dirty="0"/>
              <a:t>Total N</a:t>
            </a:r>
          </a:p>
          <a:p>
            <a:pPr marL="285750" indent="-285750" algn="ctr">
              <a:buFont typeface="Arial" panose="020B0604020202020204" pitchFamily="34" charset="0"/>
              <a:buChar char="•"/>
            </a:pPr>
            <a:endParaRPr lang="en-US" sz="2400" dirty="0"/>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28</a:t>
            </a:fld>
            <a:endParaRPr lang="en-US" dirty="0"/>
          </a:p>
        </p:txBody>
      </p:sp>
      <p:sp>
        <p:nvSpPr>
          <p:cNvPr id="30" name="TextBox 29"/>
          <p:cNvSpPr txBox="1"/>
          <p:nvPr/>
        </p:nvSpPr>
        <p:spPr>
          <a:xfrm>
            <a:off x="2234072" y="1492169"/>
            <a:ext cx="1684892" cy="830997"/>
          </a:xfrm>
          <a:prstGeom prst="rect">
            <a:avLst/>
          </a:prstGeom>
          <a:noFill/>
        </p:spPr>
        <p:txBody>
          <a:bodyPr wrap="square" rtlCol="0">
            <a:spAutoFit/>
          </a:bodyPr>
          <a:lstStyle/>
          <a:p>
            <a:pPr algn="ctr"/>
            <a:r>
              <a:rPr lang="en-US" sz="2400" dirty="0"/>
              <a:t>Total P</a:t>
            </a:r>
          </a:p>
          <a:p>
            <a:pPr marL="285750" indent="-285750" algn="ctr">
              <a:buFont typeface="Arial" panose="020B0604020202020204" pitchFamily="34" charset="0"/>
              <a:buChar char="•"/>
            </a:pPr>
            <a:endParaRPr lang="en-US" sz="2400" dirty="0"/>
          </a:p>
        </p:txBody>
      </p:sp>
      <p:grpSp>
        <p:nvGrpSpPr>
          <p:cNvPr id="2" name="Group 1"/>
          <p:cNvGrpSpPr/>
          <p:nvPr/>
        </p:nvGrpSpPr>
        <p:grpSpPr>
          <a:xfrm>
            <a:off x="1447800" y="4355101"/>
            <a:ext cx="7178650" cy="1721929"/>
            <a:chOff x="1447800" y="4355101"/>
            <a:chExt cx="7178650" cy="1721929"/>
          </a:xfrm>
        </p:grpSpPr>
        <p:sp>
          <p:nvSpPr>
            <p:cNvPr id="31" name="Rectangle 30"/>
            <p:cNvSpPr/>
            <p:nvPr/>
          </p:nvSpPr>
          <p:spPr>
            <a:xfrm>
              <a:off x="3310768" y="4355101"/>
              <a:ext cx="2102998" cy="830997"/>
            </a:xfrm>
            <a:prstGeom prst="rect">
              <a:avLst/>
            </a:prstGeom>
          </p:spPr>
          <p:txBody>
            <a:bodyPr wrap="square">
              <a:spAutoFit/>
            </a:bodyPr>
            <a:lstStyle/>
            <a:p>
              <a:pPr marL="285750" indent="-285750">
                <a:buFont typeface="Arial" panose="020B0604020202020204" pitchFamily="34" charset="0"/>
                <a:buChar char="•"/>
              </a:pPr>
              <a:r>
                <a:rPr lang="en-US" sz="1600" dirty="0"/>
                <a:t>Non point Source</a:t>
              </a:r>
            </a:p>
            <a:p>
              <a:pPr marL="285750" indent="-285750">
                <a:buFont typeface="Arial" panose="020B0604020202020204" pitchFamily="34" charset="0"/>
                <a:buChar char="•"/>
              </a:pPr>
              <a:r>
                <a:rPr lang="en-US" sz="1600" dirty="0"/>
                <a:t>HSTS</a:t>
              </a:r>
            </a:p>
            <a:p>
              <a:pPr marL="285750" indent="-285750">
                <a:buFont typeface="Arial" panose="020B0604020202020204" pitchFamily="34" charset="0"/>
                <a:buChar char="•"/>
              </a:pPr>
              <a:r>
                <a:rPr lang="en-US" sz="1600" dirty="0"/>
                <a:t>NPDES Sources</a:t>
              </a:r>
            </a:p>
          </p:txBody>
        </p:sp>
        <p:sp>
          <p:nvSpPr>
            <p:cNvPr id="3" name="Rectangle 2"/>
            <p:cNvSpPr/>
            <p:nvPr/>
          </p:nvSpPr>
          <p:spPr>
            <a:xfrm>
              <a:off x="3372103" y="4461305"/>
              <a:ext cx="161059" cy="159049"/>
            </a:xfrm>
            <a:prstGeom prst="rect">
              <a:avLst/>
            </a:prstGeom>
            <a:solidFill>
              <a:srgbClr val="8B2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Rectangle 12"/>
            <p:cNvSpPr/>
            <p:nvPr/>
          </p:nvSpPr>
          <p:spPr>
            <a:xfrm>
              <a:off x="3377977" y="4692372"/>
              <a:ext cx="153009" cy="150100"/>
            </a:xfrm>
            <a:prstGeom prst="rect">
              <a:avLst/>
            </a:prstGeom>
            <a:solidFill>
              <a:srgbClr val="003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Rectangle 13"/>
            <p:cNvSpPr/>
            <p:nvPr/>
          </p:nvSpPr>
          <p:spPr>
            <a:xfrm>
              <a:off x="3372103" y="4910833"/>
              <a:ext cx="158883" cy="150462"/>
            </a:xfrm>
            <a:prstGeom prst="rect">
              <a:avLst/>
            </a:prstGeom>
            <a:solidFill>
              <a:srgbClr val="35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42" name="Group 41"/>
            <p:cNvGrpSpPr/>
            <p:nvPr/>
          </p:nvGrpSpPr>
          <p:grpSpPr>
            <a:xfrm>
              <a:off x="1447800" y="5336085"/>
              <a:ext cx="7178650" cy="740945"/>
              <a:chOff x="1495867" y="5340872"/>
              <a:chExt cx="7178650" cy="740945"/>
            </a:xfrm>
          </p:grpSpPr>
          <p:sp>
            <p:nvSpPr>
              <p:cNvPr id="37" name="Rectangle 36"/>
              <p:cNvSpPr/>
              <p:nvPr/>
            </p:nvSpPr>
            <p:spPr>
              <a:xfrm>
                <a:off x="4102517" y="5340872"/>
                <a:ext cx="4572000" cy="307777"/>
              </a:xfrm>
              <a:prstGeom prst="rect">
                <a:avLst/>
              </a:prstGeom>
            </p:spPr>
            <p:txBody>
              <a:bodyPr>
                <a:spAutoFit/>
              </a:bodyPr>
              <a:lstStyle/>
              <a:p>
                <a:pPr marL="742950" lvl="1" indent="-285750">
                  <a:buFont typeface="Arial" panose="020B0604020202020204" pitchFamily="34" charset="0"/>
                  <a:buChar char="•"/>
                </a:pPr>
                <a:r>
                  <a:rPr lang="en-US" sz="1400" dirty="0"/>
                  <a:t>CSO</a:t>
                </a:r>
              </a:p>
            </p:txBody>
          </p:sp>
          <p:sp>
            <p:nvSpPr>
              <p:cNvPr id="36" name="Rectangle 35"/>
              <p:cNvSpPr/>
              <p:nvPr/>
            </p:nvSpPr>
            <p:spPr>
              <a:xfrm>
                <a:off x="2895600" y="5340872"/>
                <a:ext cx="4572000" cy="738664"/>
              </a:xfrm>
              <a:prstGeom prst="rect">
                <a:avLst/>
              </a:prstGeom>
            </p:spPr>
            <p:txBody>
              <a:bodyPr>
                <a:spAutoFit/>
              </a:bodyPr>
              <a:lstStyle/>
              <a:p>
                <a:pPr marL="742950" lvl="1" indent="-285750">
                  <a:buFont typeface="Arial" panose="020B0604020202020204" pitchFamily="34" charset="0"/>
                  <a:buChar char="•"/>
                </a:pPr>
                <a:r>
                  <a:rPr lang="en-US" sz="1400" dirty="0"/>
                  <a:t>Class 4</a:t>
                </a:r>
              </a:p>
              <a:p>
                <a:pPr marL="742950" lvl="1" indent="-285750">
                  <a:buFont typeface="Arial" panose="020B0604020202020204" pitchFamily="34" charset="0"/>
                  <a:buChar char="•"/>
                </a:pPr>
                <a:r>
                  <a:rPr lang="en-US" sz="1400" dirty="0"/>
                  <a:t>Class 5</a:t>
                </a:r>
              </a:p>
              <a:p>
                <a:pPr marL="742950" lvl="1" indent="-285750">
                  <a:buFont typeface="Arial" panose="020B0604020202020204" pitchFamily="34" charset="0"/>
                  <a:buChar char="•"/>
                </a:pPr>
                <a:r>
                  <a:rPr lang="en-US" sz="1400" dirty="0"/>
                  <a:t>Industrial</a:t>
                </a:r>
              </a:p>
            </p:txBody>
          </p:sp>
          <p:sp>
            <p:nvSpPr>
              <p:cNvPr id="35" name="Rectangle 34"/>
              <p:cNvSpPr/>
              <p:nvPr/>
            </p:nvSpPr>
            <p:spPr>
              <a:xfrm>
                <a:off x="1495867" y="5343153"/>
                <a:ext cx="4572000" cy="738664"/>
              </a:xfrm>
              <a:prstGeom prst="rect">
                <a:avLst/>
              </a:prstGeom>
            </p:spPr>
            <p:txBody>
              <a:bodyPr>
                <a:spAutoFit/>
              </a:bodyPr>
              <a:lstStyle/>
              <a:p>
                <a:pPr marL="742950" lvl="1" indent="-285750">
                  <a:buFont typeface="Arial" panose="020B0604020202020204" pitchFamily="34" charset="0"/>
                  <a:buChar char="•"/>
                </a:pPr>
                <a:r>
                  <a:rPr lang="en-US" sz="1400" dirty="0"/>
                  <a:t>Major WWTP</a:t>
                </a:r>
              </a:p>
              <a:p>
                <a:pPr marL="742950" lvl="1" indent="-285750">
                  <a:buFont typeface="Arial" panose="020B0604020202020204" pitchFamily="34" charset="0"/>
                  <a:buChar char="•"/>
                </a:pPr>
                <a:r>
                  <a:rPr lang="en-US" sz="1400" dirty="0"/>
                  <a:t>Class 2</a:t>
                </a:r>
              </a:p>
              <a:p>
                <a:pPr marL="742950" lvl="1" indent="-285750">
                  <a:buFont typeface="Arial" panose="020B0604020202020204" pitchFamily="34" charset="0"/>
                  <a:buChar char="•"/>
                </a:pPr>
                <a:r>
                  <a:rPr lang="en-US" sz="1400" dirty="0"/>
                  <a:t>Class 3</a:t>
                </a:r>
              </a:p>
            </p:txBody>
          </p:sp>
          <p:sp>
            <p:nvSpPr>
              <p:cNvPr id="15" name="Rectangle 14"/>
              <p:cNvSpPr/>
              <p:nvPr/>
            </p:nvSpPr>
            <p:spPr>
              <a:xfrm>
                <a:off x="1996343" y="5437701"/>
                <a:ext cx="161059" cy="159049"/>
              </a:xfrm>
              <a:prstGeom prst="rect">
                <a:avLst/>
              </a:prstGeom>
              <a:solidFill>
                <a:srgbClr val="8C5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996343" y="5644604"/>
                <a:ext cx="161059" cy="159049"/>
              </a:xfrm>
              <a:prstGeom prst="rect">
                <a:avLst/>
              </a:prstGeom>
              <a:solidFill>
                <a:srgbClr val="0166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996343" y="5849353"/>
                <a:ext cx="161059" cy="159049"/>
              </a:xfrm>
              <a:prstGeom prst="rect">
                <a:avLst/>
              </a:prstGeom>
              <a:solidFill>
                <a:srgbClr val="BF81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386064" y="5437701"/>
                <a:ext cx="161059" cy="159049"/>
              </a:xfrm>
              <a:prstGeom prst="rect">
                <a:avLst/>
              </a:prstGeom>
              <a:solidFill>
                <a:srgbClr val="34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393437" y="5637342"/>
                <a:ext cx="161059" cy="159049"/>
              </a:xfrm>
              <a:prstGeom prst="rect">
                <a:avLst/>
              </a:prstGeom>
              <a:solidFill>
                <a:srgbClr val="DFC2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393437" y="5839296"/>
                <a:ext cx="161059" cy="159049"/>
              </a:xfrm>
              <a:prstGeom prst="rect">
                <a:avLst/>
              </a:prstGeom>
              <a:solidFill>
                <a:srgbClr val="C7EA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92981" y="5441107"/>
                <a:ext cx="161059" cy="159049"/>
              </a:xfrm>
              <a:prstGeom prst="rect">
                <a:avLst/>
              </a:prstGeom>
              <a:solidFill>
                <a:srgbClr val="F6E8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Left Brace 40"/>
            <p:cNvSpPr/>
            <p:nvPr/>
          </p:nvSpPr>
          <p:spPr>
            <a:xfrm rot="5400000">
              <a:off x="3933710" y="2927526"/>
              <a:ext cx="349895" cy="473668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aphicFrame>
        <p:nvGraphicFramePr>
          <p:cNvPr id="27" name="Chart 26"/>
          <p:cNvGraphicFramePr>
            <a:graphicFrameLocks/>
          </p:cNvGraphicFramePr>
          <p:nvPr>
            <p:extLst>
              <p:ext uri="{D42A27DB-BD31-4B8C-83A1-F6EECF244321}">
                <p14:modId xmlns:p14="http://schemas.microsoft.com/office/powerpoint/2010/main" val="3895093542"/>
              </p:ext>
            </p:extLst>
          </p:nvPr>
        </p:nvGraphicFramePr>
        <p:xfrm>
          <a:off x="75978" y="1265023"/>
          <a:ext cx="4343400" cy="3429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2" name="Chart 31"/>
          <p:cNvGraphicFramePr>
            <a:graphicFrameLocks/>
          </p:cNvGraphicFramePr>
          <p:nvPr>
            <p:extLst>
              <p:ext uri="{D42A27DB-BD31-4B8C-83A1-F6EECF244321}">
                <p14:modId xmlns:p14="http://schemas.microsoft.com/office/powerpoint/2010/main" val="3716200636"/>
              </p:ext>
            </p:extLst>
          </p:nvPr>
        </p:nvGraphicFramePr>
        <p:xfrm>
          <a:off x="4442760" y="1165716"/>
          <a:ext cx="4343400" cy="34290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1830550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Scioto Watershed</a:t>
            </a:r>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29</a:t>
            </a:fld>
            <a:endParaRPr lang="en-US" dirty="0"/>
          </a:p>
        </p:txBody>
      </p:sp>
      <p:pic>
        <p:nvPicPr>
          <p:cNvPr id="29" name="Picture 28"/>
          <p:cNvPicPr/>
          <p:nvPr/>
        </p:nvPicPr>
        <p:blipFill>
          <a:blip r:embed="rId4"/>
          <a:stretch>
            <a:fillRect/>
          </a:stretch>
        </p:blipFill>
        <p:spPr>
          <a:xfrm>
            <a:off x="681747" y="1544869"/>
            <a:ext cx="3834793" cy="3782402"/>
          </a:xfrm>
          <a:prstGeom prst="rect">
            <a:avLst/>
          </a:prstGeom>
        </p:spPr>
      </p:pic>
      <p:sp>
        <p:nvSpPr>
          <p:cNvPr id="26" name="TextBox 25"/>
          <p:cNvSpPr txBox="1"/>
          <p:nvPr/>
        </p:nvSpPr>
        <p:spPr>
          <a:xfrm>
            <a:off x="5181600" y="2308562"/>
            <a:ext cx="3352800" cy="2031325"/>
          </a:xfrm>
          <a:prstGeom prst="rect">
            <a:avLst/>
          </a:prstGeom>
          <a:noFill/>
        </p:spPr>
        <p:txBody>
          <a:bodyPr wrap="square" rtlCol="0">
            <a:spAutoFit/>
          </a:bodyPr>
          <a:lstStyle/>
          <a:p>
            <a:r>
              <a:rPr lang="en-US" dirty="0"/>
              <a:t>Located in Central and Southern Ohio draining to the Ohio River</a:t>
            </a:r>
          </a:p>
          <a:p>
            <a:endParaRPr lang="en-US" dirty="0"/>
          </a:p>
          <a:p>
            <a:r>
              <a:rPr lang="en-US" dirty="0"/>
              <a:t>58% Agricultural Lands</a:t>
            </a:r>
          </a:p>
          <a:p>
            <a:endParaRPr lang="en-US" dirty="0"/>
          </a:p>
          <a:p>
            <a:r>
              <a:rPr lang="en-US" dirty="0"/>
              <a:t>Large cities include Columbus, Delaware, Marion and Chillicothe </a:t>
            </a:r>
          </a:p>
        </p:txBody>
      </p:sp>
    </p:spTree>
    <p:extLst>
      <p:ext uri="{BB962C8B-B14F-4D97-AF65-F5344CB8AC3E}">
        <p14:creationId xmlns:p14="http://schemas.microsoft.com/office/powerpoint/2010/main" val="1039737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15711" y="69735"/>
            <a:ext cx="5120754" cy="6581976"/>
            <a:chOff x="315711" y="69735"/>
            <a:chExt cx="5120754" cy="6581976"/>
          </a:xfrm>
        </p:grpSpPr>
        <p:sp>
          <p:nvSpPr>
            <p:cNvPr id="10" name="Rectangle 9"/>
            <p:cNvSpPr/>
            <p:nvPr/>
          </p:nvSpPr>
          <p:spPr>
            <a:xfrm>
              <a:off x="483225" y="244446"/>
              <a:ext cx="4953240" cy="6407265"/>
            </a:xfrm>
            <a:prstGeom prst="rect">
              <a:avLst/>
            </a:prstGeom>
            <a:solidFill>
              <a:schemeClr val="bg1"/>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42335" y="203556"/>
              <a:ext cx="4953240" cy="6407265"/>
            </a:xfrm>
            <a:prstGeom prst="rect">
              <a:avLst/>
            </a:prstGeom>
            <a:solidFill>
              <a:schemeClr val="bg1"/>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01445" y="161694"/>
              <a:ext cx="4953240" cy="6407265"/>
            </a:xfrm>
            <a:prstGeom prst="rect">
              <a:avLst/>
            </a:prstGeom>
            <a:solidFill>
              <a:schemeClr val="bg1"/>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58698" y="118947"/>
              <a:ext cx="4953240" cy="6407265"/>
            </a:xfrm>
            <a:prstGeom prst="rect">
              <a:avLst/>
            </a:prstGeom>
            <a:solidFill>
              <a:schemeClr val="bg1"/>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15711" y="69735"/>
              <a:ext cx="4953240" cy="6407265"/>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7675"/>
            <a:stretch/>
          </p:blipFill>
          <p:spPr bwMode="auto">
            <a:xfrm>
              <a:off x="381000" y="158099"/>
              <a:ext cx="4724400" cy="6166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1" name="TextBox 10"/>
          <p:cNvSpPr txBox="1"/>
          <p:nvPr/>
        </p:nvSpPr>
        <p:spPr>
          <a:xfrm>
            <a:off x="5638800" y="1739918"/>
            <a:ext cx="3276600" cy="1708160"/>
          </a:xfrm>
          <a:prstGeom prst="rect">
            <a:avLst/>
          </a:prstGeom>
          <a:noFill/>
        </p:spPr>
        <p:txBody>
          <a:bodyPr wrap="square" rtlCol="0">
            <a:spAutoFit/>
          </a:bodyPr>
          <a:lstStyle/>
          <a:p>
            <a:pPr>
              <a:spcAft>
                <a:spcPts val="600"/>
              </a:spcAft>
            </a:pPr>
            <a:r>
              <a:rPr lang="en-US" sz="2000" dirty="0"/>
              <a:t>Report available at:</a:t>
            </a:r>
          </a:p>
          <a:p>
            <a:r>
              <a:rPr lang="en-US" sz="2000" dirty="0">
                <a:hlinkClick r:id="rId4"/>
              </a:rPr>
              <a:t>http://www.epa.state.oh.us/dsw/wqs/NutrientReduction.aspx#146065085-nutrient-mass-balance</a:t>
            </a:r>
            <a:r>
              <a:rPr lang="en-US" sz="2000" dirty="0"/>
              <a:t> </a:t>
            </a:r>
          </a:p>
        </p:txBody>
      </p:sp>
      <p:sp>
        <p:nvSpPr>
          <p:cNvPr id="6" name="Title 5"/>
          <p:cNvSpPr>
            <a:spLocks noGrp="1"/>
          </p:cNvSpPr>
          <p:nvPr>
            <p:ph type="title"/>
          </p:nvPr>
        </p:nvSpPr>
        <p:spPr>
          <a:xfrm>
            <a:off x="5600700" y="4191000"/>
            <a:ext cx="3352800" cy="2057400"/>
          </a:xfrm>
          <a:solidFill>
            <a:schemeClr val="bg1"/>
          </a:solidFill>
          <a:ln w="28575">
            <a:solidFill>
              <a:srgbClr val="386285"/>
            </a:solidFill>
          </a:ln>
        </p:spPr>
        <p:txBody>
          <a:bodyPr>
            <a:normAutofit fontScale="90000"/>
          </a:bodyPr>
          <a:lstStyle/>
          <a:p>
            <a:pPr>
              <a:spcAft>
                <a:spcPts val="1800"/>
              </a:spcAft>
            </a:pPr>
            <a:r>
              <a:rPr lang="en-US" sz="2400" dirty="0">
                <a:solidFill>
                  <a:schemeClr val="tx1"/>
                </a:solidFill>
              </a:rPr>
              <a:t>Division of Surface Water</a:t>
            </a:r>
            <a:br>
              <a:rPr lang="en-US" sz="2400" dirty="0">
                <a:solidFill>
                  <a:schemeClr val="tx1"/>
                </a:solidFill>
              </a:rPr>
            </a:br>
            <a:r>
              <a:rPr lang="en-US" sz="1000" dirty="0">
                <a:solidFill>
                  <a:schemeClr val="tx1"/>
                </a:solidFill>
              </a:rPr>
              <a:t/>
            </a:r>
            <a:br>
              <a:rPr lang="en-US" sz="1000" dirty="0">
                <a:solidFill>
                  <a:schemeClr val="tx1"/>
                </a:solidFill>
              </a:rPr>
            </a:br>
            <a:r>
              <a:rPr lang="en-US" sz="2400" dirty="0">
                <a:solidFill>
                  <a:schemeClr val="tx1"/>
                </a:solidFill>
              </a:rPr>
              <a:t>Modeling, Assessment and TMDL Section</a:t>
            </a:r>
            <a:br>
              <a:rPr lang="en-US" sz="2400" dirty="0">
                <a:solidFill>
                  <a:schemeClr val="tx1"/>
                </a:solidFill>
              </a:rPr>
            </a:br>
            <a:r>
              <a:rPr lang="en-US" sz="2400" dirty="0">
                <a:solidFill>
                  <a:schemeClr val="tx1"/>
                </a:solidFill>
              </a:rPr>
              <a:t/>
            </a:r>
            <a:br>
              <a:rPr lang="en-US" sz="2400" dirty="0">
                <a:solidFill>
                  <a:schemeClr val="tx1"/>
                </a:solidFill>
              </a:rPr>
            </a:br>
            <a:r>
              <a:rPr lang="en-US" sz="2400" dirty="0">
                <a:solidFill>
                  <a:schemeClr val="tx1"/>
                </a:solidFill>
              </a:rPr>
              <a:t>December 30, 2016</a:t>
            </a: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Slide Number Placeholder 1"/>
          <p:cNvSpPr>
            <a:spLocks noGrp="1"/>
          </p:cNvSpPr>
          <p:nvPr>
            <p:ph type="sldNum" sz="quarter" idx="12"/>
          </p:nvPr>
        </p:nvSpPr>
        <p:spPr/>
        <p:txBody>
          <a:bodyPr/>
          <a:lstStyle/>
          <a:p>
            <a:fld id="{70B34420-8437-4703-9B95-C0E66889F188}" type="slidenum">
              <a:rPr lang="en-US" smtClean="0"/>
              <a:t>3</a:t>
            </a:fld>
            <a:endParaRPr lang="en-US"/>
          </a:p>
        </p:txBody>
      </p:sp>
    </p:spTree>
    <p:extLst>
      <p:ext uri="{BB962C8B-B14F-4D97-AF65-F5344CB8AC3E}">
        <p14:creationId xmlns:p14="http://schemas.microsoft.com/office/powerpoint/2010/main" val="3409062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wy13 Loading Breakdown - Scioto Watershed</a:t>
            </a:r>
          </a:p>
        </p:txBody>
      </p:sp>
      <p:sp>
        <p:nvSpPr>
          <p:cNvPr id="10" name="TextBox 9"/>
          <p:cNvSpPr txBox="1"/>
          <p:nvPr/>
        </p:nvSpPr>
        <p:spPr>
          <a:xfrm>
            <a:off x="6599202" y="1492169"/>
            <a:ext cx="1684892" cy="830997"/>
          </a:xfrm>
          <a:prstGeom prst="rect">
            <a:avLst/>
          </a:prstGeom>
          <a:noFill/>
        </p:spPr>
        <p:txBody>
          <a:bodyPr wrap="square" rtlCol="0">
            <a:spAutoFit/>
          </a:bodyPr>
          <a:lstStyle/>
          <a:p>
            <a:pPr algn="ctr"/>
            <a:r>
              <a:rPr lang="en-US" sz="2400" dirty="0"/>
              <a:t>Total N</a:t>
            </a:r>
          </a:p>
          <a:p>
            <a:pPr marL="285750" indent="-285750" algn="ctr">
              <a:buFont typeface="Arial" panose="020B0604020202020204" pitchFamily="34" charset="0"/>
              <a:buChar char="•"/>
            </a:pPr>
            <a:endParaRPr lang="en-US" sz="2400" dirty="0"/>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30</a:t>
            </a:fld>
            <a:endParaRPr lang="en-US" dirty="0"/>
          </a:p>
        </p:txBody>
      </p:sp>
      <p:sp>
        <p:nvSpPr>
          <p:cNvPr id="30" name="TextBox 29"/>
          <p:cNvSpPr txBox="1"/>
          <p:nvPr/>
        </p:nvSpPr>
        <p:spPr>
          <a:xfrm>
            <a:off x="2234072" y="1492169"/>
            <a:ext cx="1684892" cy="830997"/>
          </a:xfrm>
          <a:prstGeom prst="rect">
            <a:avLst/>
          </a:prstGeom>
          <a:noFill/>
        </p:spPr>
        <p:txBody>
          <a:bodyPr wrap="square" rtlCol="0">
            <a:spAutoFit/>
          </a:bodyPr>
          <a:lstStyle/>
          <a:p>
            <a:pPr algn="ctr"/>
            <a:r>
              <a:rPr lang="en-US" sz="2400" dirty="0"/>
              <a:t>Total P</a:t>
            </a:r>
          </a:p>
          <a:p>
            <a:pPr marL="285750" indent="-285750" algn="ctr">
              <a:buFont typeface="Arial" panose="020B0604020202020204" pitchFamily="34" charset="0"/>
              <a:buChar char="•"/>
            </a:pPr>
            <a:endParaRPr lang="en-US" sz="2400" dirty="0"/>
          </a:p>
        </p:txBody>
      </p:sp>
      <p:grpSp>
        <p:nvGrpSpPr>
          <p:cNvPr id="2" name="Group 1"/>
          <p:cNvGrpSpPr/>
          <p:nvPr/>
        </p:nvGrpSpPr>
        <p:grpSpPr>
          <a:xfrm>
            <a:off x="1447800" y="4355101"/>
            <a:ext cx="7178650" cy="1721929"/>
            <a:chOff x="1447800" y="4355101"/>
            <a:chExt cx="7178650" cy="1721929"/>
          </a:xfrm>
        </p:grpSpPr>
        <p:sp>
          <p:nvSpPr>
            <p:cNvPr id="31" name="Rectangle 30"/>
            <p:cNvSpPr/>
            <p:nvPr/>
          </p:nvSpPr>
          <p:spPr>
            <a:xfrm>
              <a:off x="3310768" y="4355101"/>
              <a:ext cx="2102998" cy="830997"/>
            </a:xfrm>
            <a:prstGeom prst="rect">
              <a:avLst/>
            </a:prstGeom>
          </p:spPr>
          <p:txBody>
            <a:bodyPr wrap="square">
              <a:spAutoFit/>
            </a:bodyPr>
            <a:lstStyle/>
            <a:p>
              <a:pPr marL="285750" indent="-285750">
                <a:buFont typeface="Arial" panose="020B0604020202020204" pitchFamily="34" charset="0"/>
                <a:buChar char="•"/>
              </a:pPr>
              <a:r>
                <a:rPr lang="en-US" sz="1600" dirty="0"/>
                <a:t>Non point Source</a:t>
              </a:r>
            </a:p>
            <a:p>
              <a:pPr marL="285750" indent="-285750">
                <a:buFont typeface="Arial" panose="020B0604020202020204" pitchFamily="34" charset="0"/>
                <a:buChar char="•"/>
              </a:pPr>
              <a:r>
                <a:rPr lang="en-US" sz="1600" dirty="0"/>
                <a:t>HSTS</a:t>
              </a:r>
            </a:p>
            <a:p>
              <a:pPr marL="285750" indent="-285750">
                <a:buFont typeface="Arial" panose="020B0604020202020204" pitchFamily="34" charset="0"/>
                <a:buChar char="•"/>
              </a:pPr>
              <a:r>
                <a:rPr lang="en-US" sz="1600" dirty="0"/>
                <a:t>NPDES Sources</a:t>
              </a:r>
            </a:p>
          </p:txBody>
        </p:sp>
        <p:sp>
          <p:nvSpPr>
            <p:cNvPr id="3" name="Rectangle 2"/>
            <p:cNvSpPr/>
            <p:nvPr/>
          </p:nvSpPr>
          <p:spPr>
            <a:xfrm>
              <a:off x="3372103" y="4461305"/>
              <a:ext cx="161059" cy="159049"/>
            </a:xfrm>
            <a:prstGeom prst="rect">
              <a:avLst/>
            </a:prstGeom>
            <a:solidFill>
              <a:srgbClr val="8B2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Rectangle 12"/>
            <p:cNvSpPr/>
            <p:nvPr/>
          </p:nvSpPr>
          <p:spPr>
            <a:xfrm>
              <a:off x="3377977" y="4692372"/>
              <a:ext cx="153009" cy="150100"/>
            </a:xfrm>
            <a:prstGeom prst="rect">
              <a:avLst/>
            </a:prstGeom>
            <a:solidFill>
              <a:srgbClr val="003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Rectangle 13"/>
            <p:cNvSpPr/>
            <p:nvPr/>
          </p:nvSpPr>
          <p:spPr>
            <a:xfrm>
              <a:off x="3372103" y="4910833"/>
              <a:ext cx="158883" cy="150462"/>
            </a:xfrm>
            <a:prstGeom prst="rect">
              <a:avLst/>
            </a:prstGeom>
            <a:solidFill>
              <a:srgbClr val="35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42" name="Group 41"/>
            <p:cNvGrpSpPr/>
            <p:nvPr/>
          </p:nvGrpSpPr>
          <p:grpSpPr>
            <a:xfrm>
              <a:off x="1447800" y="5336085"/>
              <a:ext cx="7178650" cy="740945"/>
              <a:chOff x="1495867" y="5340872"/>
              <a:chExt cx="7178650" cy="740945"/>
            </a:xfrm>
          </p:grpSpPr>
          <p:sp>
            <p:nvSpPr>
              <p:cNvPr id="37" name="Rectangle 36"/>
              <p:cNvSpPr/>
              <p:nvPr/>
            </p:nvSpPr>
            <p:spPr>
              <a:xfrm>
                <a:off x="4102517" y="5340872"/>
                <a:ext cx="4572000" cy="307777"/>
              </a:xfrm>
              <a:prstGeom prst="rect">
                <a:avLst/>
              </a:prstGeom>
            </p:spPr>
            <p:txBody>
              <a:bodyPr>
                <a:spAutoFit/>
              </a:bodyPr>
              <a:lstStyle/>
              <a:p>
                <a:pPr marL="742950" lvl="1" indent="-285750">
                  <a:buFont typeface="Arial" panose="020B0604020202020204" pitchFamily="34" charset="0"/>
                  <a:buChar char="•"/>
                </a:pPr>
                <a:r>
                  <a:rPr lang="en-US" sz="1400" dirty="0"/>
                  <a:t>CSO</a:t>
                </a:r>
              </a:p>
            </p:txBody>
          </p:sp>
          <p:sp>
            <p:nvSpPr>
              <p:cNvPr id="36" name="Rectangle 35"/>
              <p:cNvSpPr/>
              <p:nvPr/>
            </p:nvSpPr>
            <p:spPr>
              <a:xfrm>
                <a:off x="2895600" y="5340872"/>
                <a:ext cx="4572000" cy="738664"/>
              </a:xfrm>
              <a:prstGeom prst="rect">
                <a:avLst/>
              </a:prstGeom>
            </p:spPr>
            <p:txBody>
              <a:bodyPr>
                <a:spAutoFit/>
              </a:bodyPr>
              <a:lstStyle/>
              <a:p>
                <a:pPr marL="742950" lvl="1" indent="-285750">
                  <a:buFont typeface="Arial" panose="020B0604020202020204" pitchFamily="34" charset="0"/>
                  <a:buChar char="•"/>
                </a:pPr>
                <a:r>
                  <a:rPr lang="en-US" sz="1400" dirty="0"/>
                  <a:t>Class 4</a:t>
                </a:r>
              </a:p>
              <a:p>
                <a:pPr marL="742950" lvl="1" indent="-285750">
                  <a:buFont typeface="Arial" panose="020B0604020202020204" pitchFamily="34" charset="0"/>
                  <a:buChar char="•"/>
                </a:pPr>
                <a:r>
                  <a:rPr lang="en-US" sz="1400" dirty="0"/>
                  <a:t>Class 5</a:t>
                </a:r>
              </a:p>
              <a:p>
                <a:pPr marL="742950" lvl="1" indent="-285750">
                  <a:buFont typeface="Arial" panose="020B0604020202020204" pitchFamily="34" charset="0"/>
                  <a:buChar char="•"/>
                </a:pPr>
                <a:r>
                  <a:rPr lang="en-US" sz="1400" dirty="0"/>
                  <a:t>Industrial</a:t>
                </a:r>
              </a:p>
            </p:txBody>
          </p:sp>
          <p:sp>
            <p:nvSpPr>
              <p:cNvPr id="35" name="Rectangle 34"/>
              <p:cNvSpPr/>
              <p:nvPr/>
            </p:nvSpPr>
            <p:spPr>
              <a:xfrm>
                <a:off x="1495867" y="5343153"/>
                <a:ext cx="4572000" cy="738664"/>
              </a:xfrm>
              <a:prstGeom prst="rect">
                <a:avLst/>
              </a:prstGeom>
            </p:spPr>
            <p:txBody>
              <a:bodyPr>
                <a:spAutoFit/>
              </a:bodyPr>
              <a:lstStyle/>
              <a:p>
                <a:pPr marL="742950" lvl="1" indent="-285750">
                  <a:buFont typeface="Arial" panose="020B0604020202020204" pitchFamily="34" charset="0"/>
                  <a:buChar char="•"/>
                </a:pPr>
                <a:r>
                  <a:rPr lang="en-US" sz="1400" dirty="0"/>
                  <a:t>Major WWTP</a:t>
                </a:r>
              </a:p>
              <a:p>
                <a:pPr marL="742950" lvl="1" indent="-285750">
                  <a:buFont typeface="Arial" panose="020B0604020202020204" pitchFamily="34" charset="0"/>
                  <a:buChar char="•"/>
                </a:pPr>
                <a:r>
                  <a:rPr lang="en-US" sz="1400" dirty="0"/>
                  <a:t>Class 2</a:t>
                </a:r>
              </a:p>
              <a:p>
                <a:pPr marL="742950" lvl="1" indent="-285750">
                  <a:buFont typeface="Arial" panose="020B0604020202020204" pitchFamily="34" charset="0"/>
                  <a:buChar char="•"/>
                </a:pPr>
                <a:r>
                  <a:rPr lang="en-US" sz="1400" dirty="0"/>
                  <a:t>Class 3</a:t>
                </a:r>
              </a:p>
            </p:txBody>
          </p:sp>
          <p:sp>
            <p:nvSpPr>
              <p:cNvPr id="15" name="Rectangle 14"/>
              <p:cNvSpPr/>
              <p:nvPr/>
            </p:nvSpPr>
            <p:spPr>
              <a:xfrm>
                <a:off x="1996343" y="5437701"/>
                <a:ext cx="161059" cy="159049"/>
              </a:xfrm>
              <a:prstGeom prst="rect">
                <a:avLst/>
              </a:prstGeom>
              <a:solidFill>
                <a:srgbClr val="8C5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996343" y="5644604"/>
                <a:ext cx="161059" cy="159049"/>
              </a:xfrm>
              <a:prstGeom prst="rect">
                <a:avLst/>
              </a:prstGeom>
              <a:solidFill>
                <a:srgbClr val="0166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996343" y="5849353"/>
                <a:ext cx="161059" cy="159049"/>
              </a:xfrm>
              <a:prstGeom prst="rect">
                <a:avLst/>
              </a:prstGeom>
              <a:solidFill>
                <a:srgbClr val="BF81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386064" y="5437701"/>
                <a:ext cx="161059" cy="159049"/>
              </a:xfrm>
              <a:prstGeom prst="rect">
                <a:avLst/>
              </a:prstGeom>
              <a:solidFill>
                <a:srgbClr val="34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393437" y="5637342"/>
                <a:ext cx="161059" cy="159049"/>
              </a:xfrm>
              <a:prstGeom prst="rect">
                <a:avLst/>
              </a:prstGeom>
              <a:solidFill>
                <a:srgbClr val="DFC2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393437" y="5839296"/>
                <a:ext cx="161059" cy="159049"/>
              </a:xfrm>
              <a:prstGeom prst="rect">
                <a:avLst/>
              </a:prstGeom>
              <a:solidFill>
                <a:srgbClr val="C7EA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92981" y="5441107"/>
                <a:ext cx="161059" cy="159049"/>
              </a:xfrm>
              <a:prstGeom prst="rect">
                <a:avLst/>
              </a:prstGeom>
              <a:solidFill>
                <a:srgbClr val="F6E8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Left Brace 40"/>
            <p:cNvSpPr/>
            <p:nvPr/>
          </p:nvSpPr>
          <p:spPr>
            <a:xfrm rot="5400000">
              <a:off x="3933710" y="2927526"/>
              <a:ext cx="349895" cy="473668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aphicFrame>
        <p:nvGraphicFramePr>
          <p:cNvPr id="27" name="Chart 26"/>
          <p:cNvGraphicFramePr>
            <a:graphicFrameLocks/>
          </p:cNvGraphicFramePr>
          <p:nvPr>
            <p:extLst/>
          </p:nvPr>
        </p:nvGraphicFramePr>
        <p:xfrm>
          <a:off x="215145" y="1262064"/>
          <a:ext cx="4316188" cy="335484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2" name="Chart 31"/>
          <p:cNvGraphicFramePr>
            <a:graphicFrameLocks/>
          </p:cNvGraphicFramePr>
          <p:nvPr>
            <p:extLst/>
          </p:nvPr>
        </p:nvGraphicFramePr>
        <p:xfrm>
          <a:off x="4521140" y="1262064"/>
          <a:ext cx="4316188" cy="335484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5447132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320690" y="259382"/>
            <a:ext cx="8458160"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Muskingum Watershed</a:t>
            </a:r>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31</a:t>
            </a:fld>
            <a:endParaRPr lang="en-US" dirty="0"/>
          </a:p>
        </p:txBody>
      </p:sp>
      <p:sp>
        <p:nvSpPr>
          <p:cNvPr id="26" name="TextBox 25"/>
          <p:cNvSpPr txBox="1"/>
          <p:nvPr/>
        </p:nvSpPr>
        <p:spPr>
          <a:xfrm>
            <a:off x="5181600" y="2308562"/>
            <a:ext cx="3352800" cy="2308324"/>
          </a:xfrm>
          <a:prstGeom prst="rect">
            <a:avLst/>
          </a:prstGeom>
          <a:noFill/>
        </p:spPr>
        <p:txBody>
          <a:bodyPr wrap="square" rtlCol="0">
            <a:spAutoFit/>
          </a:bodyPr>
          <a:lstStyle/>
          <a:p>
            <a:r>
              <a:rPr lang="en-US" dirty="0"/>
              <a:t>Located in SE Ohio draining to the Ohio River</a:t>
            </a:r>
          </a:p>
          <a:p>
            <a:endParaRPr lang="en-US" dirty="0"/>
          </a:p>
          <a:p>
            <a:r>
              <a:rPr lang="en-US" dirty="0"/>
              <a:t>40% Agricultural Lands</a:t>
            </a:r>
          </a:p>
          <a:p>
            <a:endParaRPr lang="en-US" dirty="0"/>
          </a:p>
          <a:p>
            <a:r>
              <a:rPr lang="en-US" dirty="0"/>
              <a:t>Large cities include Canton, Massillon, Dover/New Philadelphia and Zanesville</a:t>
            </a:r>
          </a:p>
        </p:txBody>
      </p:sp>
      <p:pic>
        <p:nvPicPr>
          <p:cNvPr id="9" name="Picture 8"/>
          <p:cNvPicPr/>
          <p:nvPr/>
        </p:nvPicPr>
        <p:blipFill>
          <a:blip r:embed="rId4"/>
          <a:stretch>
            <a:fillRect/>
          </a:stretch>
        </p:blipFill>
        <p:spPr>
          <a:xfrm>
            <a:off x="762000" y="1581304"/>
            <a:ext cx="4119245" cy="4124325"/>
          </a:xfrm>
          <a:prstGeom prst="rect">
            <a:avLst/>
          </a:prstGeom>
        </p:spPr>
      </p:pic>
    </p:spTree>
    <p:extLst>
      <p:ext uri="{BB962C8B-B14F-4D97-AF65-F5344CB8AC3E}">
        <p14:creationId xmlns:p14="http://schemas.microsoft.com/office/powerpoint/2010/main" val="24267967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600" y="5791200"/>
            <a:ext cx="1533920" cy="950083"/>
          </a:xfrm>
          <a:prstGeom prst="rect">
            <a:avLst/>
          </a:prstGeom>
        </p:spPr>
      </p:pic>
      <p:sp>
        <p:nvSpPr>
          <p:cNvPr id="8" name="Title 1"/>
          <p:cNvSpPr txBox="1">
            <a:spLocks/>
          </p:cNvSpPr>
          <p:nvPr/>
        </p:nvSpPr>
        <p:spPr>
          <a:xfrm>
            <a:off x="236099" y="259382"/>
            <a:ext cx="8675552" cy="1173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3200" dirty="0"/>
              <a:t>wy13 Loading Breakdown – Muskingum Watershed</a:t>
            </a:r>
          </a:p>
        </p:txBody>
      </p:sp>
      <p:sp>
        <p:nvSpPr>
          <p:cNvPr id="10" name="TextBox 9"/>
          <p:cNvSpPr txBox="1"/>
          <p:nvPr/>
        </p:nvSpPr>
        <p:spPr>
          <a:xfrm>
            <a:off x="6599202" y="1492169"/>
            <a:ext cx="1684892" cy="830997"/>
          </a:xfrm>
          <a:prstGeom prst="rect">
            <a:avLst/>
          </a:prstGeom>
          <a:noFill/>
        </p:spPr>
        <p:txBody>
          <a:bodyPr wrap="square" rtlCol="0">
            <a:spAutoFit/>
          </a:bodyPr>
          <a:lstStyle/>
          <a:p>
            <a:pPr algn="ctr"/>
            <a:r>
              <a:rPr lang="en-US" sz="2400" dirty="0"/>
              <a:t>Total N</a:t>
            </a:r>
          </a:p>
          <a:p>
            <a:pPr marL="285750" indent="-285750" algn="ctr">
              <a:buFont typeface="Arial" panose="020B0604020202020204" pitchFamily="34" charset="0"/>
              <a:buChar char="•"/>
            </a:pPr>
            <a:endParaRPr lang="en-US" sz="2400" dirty="0"/>
          </a:p>
        </p:txBody>
      </p:sp>
      <p:sp>
        <p:nvSpPr>
          <p:cNvPr id="12" name="Slide Number Placeholder 11"/>
          <p:cNvSpPr>
            <a:spLocks noGrp="1"/>
          </p:cNvSpPr>
          <p:nvPr>
            <p:ph type="sldNum" sz="quarter" idx="12"/>
          </p:nvPr>
        </p:nvSpPr>
        <p:spPr>
          <a:xfrm>
            <a:off x="2293638" y="6395094"/>
            <a:ext cx="2133600" cy="365125"/>
          </a:xfrm>
        </p:spPr>
        <p:txBody>
          <a:bodyPr/>
          <a:lstStyle/>
          <a:p>
            <a:fld id="{57574426-4722-49D7-B022-BC14B1E65195}" type="slidenum">
              <a:rPr lang="en-US" smtClean="0"/>
              <a:t>32</a:t>
            </a:fld>
            <a:endParaRPr lang="en-US" dirty="0"/>
          </a:p>
        </p:txBody>
      </p:sp>
      <p:sp>
        <p:nvSpPr>
          <p:cNvPr id="30" name="TextBox 29"/>
          <p:cNvSpPr txBox="1"/>
          <p:nvPr/>
        </p:nvSpPr>
        <p:spPr>
          <a:xfrm>
            <a:off x="2234072" y="1492169"/>
            <a:ext cx="1684892" cy="830997"/>
          </a:xfrm>
          <a:prstGeom prst="rect">
            <a:avLst/>
          </a:prstGeom>
          <a:noFill/>
        </p:spPr>
        <p:txBody>
          <a:bodyPr wrap="square" rtlCol="0">
            <a:spAutoFit/>
          </a:bodyPr>
          <a:lstStyle/>
          <a:p>
            <a:pPr algn="ctr"/>
            <a:r>
              <a:rPr lang="en-US" sz="2400" dirty="0"/>
              <a:t>Total P</a:t>
            </a:r>
          </a:p>
          <a:p>
            <a:pPr marL="285750" indent="-285750" algn="ctr">
              <a:buFont typeface="Arial" panose="020B0604020202020204" pitchFamily="34" charset="0"/>
              <a:buChar char="•"/>
            </a:pPr>
            <a:endParaRPr lang="en-US" sz="2400" dirty="0"/>
          </a:p>
        </p:txBody>
      </p:sp>
      <p:grpSp>
        <p:nvGrpSpPr>
          <p:cNvPr id="2" name="Group 1"/>
          <p:cNvGrpSpPr/>
          <p:nvPr/>
        </p:nvGrpSpPr>
        <p:grpSpPr>
          <a:xfrm>
            <a:off x="1447800" y="4355101"/>
            <a:ext cx="7178650" cy="1721929"/>
            <a:chOff x="1447800" y="4355101"/>
            <a:chExt cx="7178650" cy="1721929"/>
          </a:xfrm>
        </p:grpSpPr>
        <p:sp>
          <p:nvSpPr>
            <p:cNvPr id="31" name="Rectangle 30"/>
            <p:cNvSpPr/>
            <p:nvPr/>
          </p:nvSpPr>
          <p:spPr>
            <a:xfrm>
              <a:off x="3310768" y="4355101"/>
              <a:ext cx="2102998" cy="830997"/>
            </a:xfrm>
            <a:prstGeom prst="rect">
              <a:avLst/>
            </a:prstGeom>
          </p:spPr>
          <p:txBody>
            <a:bodyPr wrap="square">
              <a:spAutoFit/>
            </a:bodyPr>
            <a:lstStyle/>
            <a:p>
              <a:pPr marL="285750" indent="-285750">
                <a:buFont typeface="Arial" panose="020B0604020202020204" pitchFamily="34" charset="0"/>
                <a:buChar char="•"/>
              </a:pPr>
              <a:r>
                <a:rPr lang="en-US" sz="1600" dirty="0"/>
                <a:t>Non point Source</a:t>
              </a:r>
            </a:p>
            <a:p>
              <a:pPr marL="285750" indent="-285750">
                <a:buFont typeface="Arial" panose="020B0604020202020204" pitchFamily="34" charset="0"/>
                <a:buChar char="•"/>
              </a:pPr>
              <a:r>
                <a:rPr lang="en-US" sz="1600" dirty="0"/>
                <a:t>HSTS</a:t>
              </a:r>
            </a:p>
            <a:p>
              <a:pPr marL="285750" indent="-285750">
                <a:buFont typeface="Arial" panose="020B0604020202020204" pitchFamily="34" charset="0"/>
                <a:buChar char="•"/>
              </a:pPr>
              <a:r>
                <a:rPr lang="en-US" sz="1600" dirty="0"/>
                <a:t>NPDES Sources</a:t>
              </a:r>
            </a:p>
          </p:txBody>
        </p:sp>
        <p:sp>
          <p:nvSpPr>
            <p:cNvPr id="3" name="Rectangle 2"/>
            <p:cNvSpPr/>
            <p:nvPr/>
          </p:nvSpPr>
          <p:spPr>
            <a:xfrm>
              <a:off x="3372103" y="4461305"/>
              <a:ext cx="161059" cy="159049"/>
            </a:xfrm>
            <a:prstGeom prst="rect">
              <a:avLst/>
            </a:prstGeom>
            <a:solidFill>
              <a:srgbClr val="8B2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Rectangle 12"/>
            <p:cNvSpPr/>
            <p:nvPr/>
          </p:nvSpPr>
          <p:spPr>
            <a:xfrm>
              <a:off x="3377977" y="4692372"/>
              <a:ext cx="153009" cy="150100"/>
            </a:xfrm>
            <a:prstGeom prst="rect">
              <a:avLst/>
            </a:prstGeom>
            <a:solidFill>
              <a:srgbClr val="003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Rectangle 13"/>
            <p:cNvSpPr/>
            <p:nvPr/>
          </p:nvSpPr>
          <p:spPr>
            <a:xfrm>
              <a:off x="3372103" y="4910833"/>
              <a:ext cx="158883" cy="150462"/>
            </a:xfrm>
            <a:prstGeom prst="rect">
              <a:avLst/>
            </a:prstGeom>
            <a:solidFill>
              <a:srgbClr val="35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42" name="Group 41"/>
            <p:cNvGrpSpPr/>
            <p:nvPr/>
          </p:nvGrpSpPr>
          <p:grpSpPr>
            <a:xfrm>
              <a:off x="1447800" y="5336085"/>
              <a:ext cx="7178650" cy="740945"/>
              <a:chOff x="1495867" y="5340872"/>
              <a:chExt cx="7178650" cy="740945"/>
            </a:xfrm>
          </p:grpSpPr>
          <p:sp>
            <p:nvSpPr>
              <p:cNvPr id="37" name="Rectangle 36"/>
              <p:cNvSpPr/>
              <p:nvPr/>
            </p:nvSpPr>
            <p:spPr>
              <a:xfrm>
                <a:off x="4102517" y="5340872"/>
                <a:ext cx="4572000" cy="307777"/>
              </a:xfrm>
              <a:prstGeom prst="rect">
                <a:avLst/>
              </a:prstGeom>
            </p:spPr>
            <p:txBody>
              <a:bodyPr>
                <a:spAutoFit/>
              </a:bodyPr>
              <a:lstStyle/>
              <a:p>
                <a:pPr marL="742950" lvl="1" indent="-285750">
                  <a:buFont typeface="Arial" panose="020B0604020202020204" pitchFamily="34" charset="0"/>
                  <a:buChar char="•"/>
                </a:pPr>
                <a:r>
                  <a:rPr lang="en-US" sz="1400" dirty="0"/>
                  <a:t>CSO</a:t>
                </a:r>
              </a:p>
            </p:txBody>
          </p:sp>
          <p:sp>
            <p:nvSpPr>
              <p:cNvPr id="36" name="Rectangle 35"/>
              <p:cNvSpPr/>
              <p:nvPr/>
            </p:nvSpPr>
            <p:spPr>
              <a:xfrm>
                <a:off x="2895600" y="5340872"/>
                <a:ext cx="4572000" cy="738664"/>
              </a:xfrm>
              <a:prstGeom prst="rect">
                <a:avLst/>
              </a:prstGeom>
            </p:spPr>
            <p:txBody>
              <a:bodyPr>
                <a:spAutoFit/>
              </a:bodyPr>
              <a:lstStyle/>
              <a:p>
                <a:pPr marL="742950" lvl="1" indent="-285750">
                  <a:buFont typeface="Arial" panose="020B0604020202020204" pitchFamily="34" charset="0"/>
                  <a:buChar char="•"/>
                </a:pPr>
                <a:r>
                  <a:rPr lang="en-US" sz="1400" dirty="0"/>
                  <a:t>Class 4</a:t>
                </a:r>
              </a:p>
              <a:p>
                <a:pPr marL="742950" lvl="1" indent="-285750">
                  <a:buFont typeface="Arial" panose="020B0604020202020204" pitchFamily="34" charset="0"/>
                  <a:buChar char="•"/>
                </a:pPr>
                <a:r>
                  <a:rPr lang="en-US" sz="1400" dirty="0"/>
                  <a:t>Class 5</a:t>
                </a:r>
              </a:p>
              <a:p>
                <a:pPr marL="742950" lvl="1" indent="-285750">
                  <a:buFont typeface="Arial" panose="020B0604020202020204" pitchFamily="34" charset="0"/>
                  <a:buChar char="•"/>
                </a:pPr>
                <a:r>
                  <a:rPr lang="en-US" sz="1400" dirty="0"/>
                  <a:t>Industrial</a:t>
                </a:r>
              </a:p>
            </p:txBody>
          </p:sp>
          <p:sp>
            <p:nvSpPr>
              <p:cNvPr id="35" name="Rectangle 34"/>
              <p:cNvSpPr/>
              <p:nvPr/>
            </p:nvSpPr>
            <p:spPr>
              <a:xfrm>
                <a:off x="1495867" y="5343153"/>
                <a:ext cx="4572000" cy="738664"/>
              </a:xfrm>
              <a:prstGeom prst="rect">
                <a:avLst/>
              </a:prstGeom>
            </p:spPr>
            <p:txBody>
              <a:bodyPr>
                <a:spAutoFit/>
              </a:bodyPr>
              <a:lstStyle/>
              <a:p>
                <a:pPr marL="742950" lvl="1" indent="-285750">
                  <a:buFont typeface="Arial" panose="020B0604020202020204" pitchFamily="34" charset="0"/>
                  <a:buChar char="•"/>
                </a:pPr>
                <a:r>
                  <a:rPr lang="en-US" sz="1400" dirty="0"/>
                  <a:t>Major WWTP</a:t>
                </a:r>
              </a:p>
              <a:p>
                <a:pPr marL="742950" lvl="1" indent="-285750">
                  <a:buFont typeface="Arial" panose="020B0604020202020204" pitchFamily="34" charset="0"/>
                  <a:buChar char="•"/>
                </a:pPr>
                <a:r>
                  <a:rPr lang="en-US" sz="1400" dirty="0"/>
                  <a:t>Class 2</a:t>
                </a:r>
              </a:p>
              <a:p>
                <a:pPr marL="742950" lvl="1" indent="-285750">
                  <a:buFont typeface="Arial" panose="020B0604020202020204" pitchFamily="34" charset="0"/>
                  <a:buChar char="•"/>
                </a:pPr>
                <a:r>
                  <a:rPr lang="en-US" sz="1400" dirty="0"/>
                  <a:t>Class 3</a:t>
                </a:r>
              </a:p>
            </p:txBody>
          </p:sp>
          <p:sp>
            <p:nvSpPr>
              <p:cNvPr id="15" name="Rectangle 14"/>
              <p:cNvSpPr/>
              <p:nvPr/>
            </p:nvSpPr>
            <p:spPr>
              <a:xfrm>
                <a:off x="1996343" y="5437701"/>
                <a:ext cx="161059" cy="159049"/>
              </a:xfrm>
              <a:prstGeom prst="rect">
                <a:avLst/>
              </a:prstGeom>
              <a:solidFill>
                <a:srgbClr val="8C5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996343" y="5644604"/>
                <a:ext cx="161059" cy="159049"/>
              </a:xfrm>
              <a:prstGeom prst="rect">
                <a:avLst/>
              </a:prstGeom>
              <a:solidFill>
                <a:srgbClr val="0166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996343" y="5849353"/>
                <a:ext cx="161059" cy="159049"/>
              </a:xfrm>
              <a:prstGeom prst="rect">
                <a:avLst/>
              </a:prstGeom>
              <a:solidFill>
                <a:srgbClr val="BF81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386064" y="5437701"/>
                <a:ext cx="161059" cy="159049"/>
              </a:xfrm>
              <a:prstGeom prst="rect">
                <a:avLst/>
              </a:prstGeom>
              <a:solidFill>
                <a:srgbClr val="3497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393437" y="5637342"/>
                <a:ext cx="161059" cy="159049"/>
              </a:xfrm>
              <a:prstGeom prst="rect">
                <a:avLst/>
              </a:prstGeom>
              <a:solidFill>
                <a:srgbClr val="DFC2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393437" y="5839296"/>
                <a:ext cx="161059" cy="159049"/>
              </a:xfrm>
              <a:prstGeom prst="rect">
                <a:avLst/>
              </a:prstGeom>
              <a:solidFill>
                <a:srgbClr val="C7EA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92981" y="5441107"/>
                <a:ext cx="161059" cy="159049"/>
              </a:xfrm>
              <a:prstGeom prst="rect">
                <a:avLst/>
              </a:prstGeom>
              <a:solidFill>
                <a:srgbClr val="F6E8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Left Brace 40"/>
            <p:cNvSpPr/>
            <p:nvPr/>
          </p:nvSpPr>
          <p:spPr>
            <a:xfrm rot="5400000">
              <a:off x="3933710" y="2927526"/>
              <a:ext cx="349895" cy="473668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aphicFrame>
        <p:nvGraphicFramePr>
          <p:cNvPr id="28" name="Chart 27"/>
          <p:cNvGraphicFramePr>
            <a:graphicFrameLocks/>
          </p:cNvGraphicFramePr>
          <p:nvPr>
            <p:extLst>
              <p:ext uri="{D42A27DB-BD31-4B8C-83A1-F6EECF244321}">
                <p14:modId xmlns:p14="http://schemas.microsoft.com/office/powerpoint/2010/main" val="443227176"/>
              </p:ext>
            </p:extLst>
          </p:nvPr>
        </p:nvGraphicFramePr>
        <p:xfrm>
          <a:off x="236099" y="1314866"/>
          <a:ext cx="4343400" cy="3429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9" name="Chart 28"/>
          <p:cNvGraphicFramePr>
            <a:graphicFrameLocks/>
          </p:cNvGraphicFramePr>
          <p:nvPr>
            <p:extLst>
              <p:ext uri="{D42A27DB-BD31-4B8C-83A1-F6EECF244321}">
                <p14:modId xmlns:p14="http://schemas.microsoft.com/office/powerpoint/2010/main" val="286726393"/>
              </p:ext>
            </p:extLst>
          </p:nvPr>
        </p:nvGraphicFramePr>
        <p:xfrm>
          <a:off x="4544914" y="1179323"/>
          <a:ext cx="4343400" cy="34290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3248874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8" name="Title 1"/>
          <p:cNvSpPr txBox="1">
            <a:spLocks/>
          </p:cNvSpPr>
          <p:nvPr/>
        </p:nvSpPr>
        <p:spPr>
          <a:xfrm>
            <a:off x="1752600" y="381000"/>
            <a:ext cx="5507052" cy="11731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What’s Next</a:t>
            </a:r>
          </a:p>
        </p:txBody>
      </p:sp>
      <p:sp>
        <p:nvSpPr>
          <p:cNvPr id="3" name="TextBox 2"/>
          <p:cNvSpPr txBox="1"/>
          <p:nvPr/>
        </p:nvSpPr>
        <p:spPr>
          <a:xfrm>
            <a:off x="810426" y="1394877"/>
            <a:ext cx="7391400" cy="4401205"/>
          </a:xfrm>
          <a:prstGeom prst="rect">
            <a:avLst/>
          </a:prstGeom>
          <a:noFill/>
        </p:spPr>
        <p:txBody>
          <a:bodyPr wrap="square" rtlCol="0">
            <a:spAutoFit/>
          </a:bodyPr>
          <a:lstStyle/>
          <a:p>
            <a:pPr marL="742950" lvl="1" indent="-285750">
              <a:buFont typeface="Arial" panose="020B0604020202020204" pitchFamily="34" charset="0"/>
              <a:buChar char="•"/>
            </a:pPr>
            <a:r>
              <a:rPr lang="en-US" dirty="0"/>
              <a:t>Increase the portion of the state covered by mass balance calculations</a:t>
            </a:r>
          </a:p>
          <a:p>
            <a:pPr lvl="1"/>
            <a:endParaRPr lang="en-US" sz="1400" dirty="0"/>
          </a:p>
          <a:p>
            <a:pPr marL="742950" lvl="1" indent="-285750">
              <a:buFont typeface="Arial" panose="020B0604020202020204" pitchFamily="34" charset="0"/>
              <a:buChar char="•"/>
            </a:pPr>
            <a:r>
              <a:rPr lang="en-US" dirty="0"/>
              <a:t>Start to establish trends with 5-years of data</a:t>
            </a:r>
          </a:p>
          <a:p>
            <a:pPr lvl="1"/>
            <a:endParaRPr lang="en-US" sz="1400" dirty="0"/>
          </a:p>
          <a:p>
            <a:pPr marL="742950" lvl="1" indent="-285750">
              <a:buFont typeface="Arial" panose="020B0604020202020204" pitchFamily="34" charset="0"/>
              <a:buChar char="•"/>
            </a:pPr>
            <a:r>
              <a:rPr lang="en-US" dirty="0"/>
              <a:t>Refine HSTS estimates </a:t>
            </a:r>
          </a:p>
          <a:p>
            <a:pPr marL="1200150" lvl="2" indent="-285750">
              <a:buFont typeface="Arial" panose="020B0604020202020204" pitchFamily="34" charset="0"/>
              <a:buChar char="•"/>
            </a:pPr>
            <a:r>
              <a:rPr lang="en-US" dirty="0"/>
              <a:t>Use county level statistics where needed</a:t>
            </a:r>
          </a:p>
          <a:p>
            <a:pPr marL="1200150" lvl="2" indent="-285750">
              <a:buFont typeface="Arial" panose="020B0604020202020204" pitchFamily="34" charset="0"/>
              <a:buChar char="•"/>
            </a:pPr>
            <a:r>
              <a:rPr lang="en-US" dirty="0"/>
              <a:t>Improve population estimates by refining sewerage areas</a:t>
            </a:r>
          </a:p>
          <a:p>
            <a:pPr lvl="2"/>
            <a:endParaRPr lang="en-US" sz="1400" dirty="0"/>
          </a:p>
          <a:p>
            <a:pPr marL="742950" lvl="1" indent="-285750">
              <a:buFont typeface="Arial" panose="020B0604020202020204" pitchFamily="34" charset="0"/>
              <a:buChar char="•"/>
            </a:pPr>
            <a:r>
              <a:rPr lang="en-US" dirty="0"/>
              <a:t>Improve nutrient concentration estimates for CSO discharges</a:t>
            </a:r>
          </a:p>
          <a:p>
            <a:pPr lvl="1"/>
            <a:endParaRPr lang="en-US" sz="1400" dirty="0"/>
          </a:p>
          <a:p>
            <a:pPr marL="742950" lvl="1" indent="-285750">
              <a:buFont typeface="Arial" panose="020B0604020202020204" pitchFamily="34" charset="0"/>
              <a:buChar char="•"/>
            </a:pPr>
            <a:r>
              <a:rPr lang="en-US" dirty="0"/>
              <a:t>Refine NPS load estimates </a:t>
            </a:r>
          </a:p>
          <a:p>
            <a:pPr marL="1200150" lvl="2" indent="-285750">
              <a:buFont typeface="Arial" panose="020B0604020202020204" pitchFamily="34" charset="0"/>
              <a:buChar char="•"/>
            </a:pPr>
            <a:r>
              <a:rPr lang="en-US" dirty="0"/>
              <a:t>Separate urban storm water component</a:t>
            </a:r>
          </a:p>
          <a:p>
            <a:pPr marL="1200150" lvl="2" indent="-285750">
              <a:buFont typeface="Arial" panose="020B0604020202020204" pitchFamily="34" charset="0"/>
              <a:buChar char="•"/>
            </a:pPr>
            <a:r>
              <a:rPr lang="en-US" dirty="0"/>
              <a:t>Differentiate agricultural loads by nutrient source</a:t>
            </a:r>
            <a:endParaRPr lang="en-US" dirty="0">
              <a:solidFill>
                <a:srgbClr val="FF0000"/>
              </a:solidFill>
            </a:endParaRPr>
          </a:p>
          <a:p>
            <a:pPr lvl="1"/>
            <a:endParaRPr lang="en-US" sz="2000" i="1" dirty="0"/>
          </a:p>
          <a:p>
            <a:pPr lvl="1"/>
            <a:endParaRPr lang="en-US" sz="2000" i="1" dirty="0"/>
          </a:p>
        </p:txBody>
      </p:sp>
      <p:sp>
        <p:nvSpPr>
          <p:cNvPr id="2" name="Slide Number Placeholder 1"/>
          <p:cNvSpPr>
            <a:spLocks noGrp="1"/>
          </p:cNvSpPr>
          <p:nvPr>
            <p:ph type="sldNum" sz="quarter" idx="12"/>
          </p:nvPr>
        </p:nvSpPr>
        <p:spPr>
          <a:xfrm>
            <a:off x="2667000" y="6381787"/>
            <a:ext cx="2133600" cy="365125"/>
          </a:xfrm>
        </p:spPr>
        <p:txBody>
          <a:bodyPr/>
          <a:lstStyle/>
          <a:p>
            <a:fld id="{57574426-4722-49D7-B022-BC14B1E65195}" type="slidenum">
              <a:rPr lang="en-US" smtClean="0"/>
              <a:t>33</a:t>
            </a:fld>
            <a:endParaRPr lang="en-US" dirty="0"/>
          </a:p>
        </p:txBody>
      </p:sp>
    </p:spTree>
    <p:extLst>
      <p:ext uri="{BB962C8B-B14F-4D97-AF65-F5344CB8AC3E}">
        <p14:creationId xmlns:p14="http://schemas.microsoft.com/office/powerpoint/2010/main" val="23049999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8" name="Title 1"/>
          <p:cNvSpPr txBox="1">
            <a:spLocks/>
          </p:cNvSpPr>
          <p:nvPr/>
        </p:nvSpPr>
        <p:spPr>
          <a:xfrm>
            <a:off x="1752600" y="381000"/>
            <a:ext cx="5507052" cy="11731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Closing Note</a:t>
            </a:r>
          </a:p>
        </p:txBody>
      </p:sp>
      <p:sp>
        <p:nvSpPr>
          <p:cNvPr id="3" name="TextBox 2"/>
          <p:cNvSpPr txBox="1"/>
          <p:nvPr/>
        </p:nvSpPr>
        <p:spPr>
          <a:xfrm>
            <a:off x="810426" y="1934132"/>
            <a:ext cx="7391400" cy="1938992"/>
          </a:xfrm>
          <a:prstGeom prst="rect">
            <a:avLst/>
          </a:prstGeom>
          <a:noFill/>
        </p:spPr>
        <p:txBody>
          <a:bodyPr wrap="square" rtlCol="0">
            <a:spAutoFit/>
          </a:bodyPr>
          <a:lstStyle/>
          <a:p>
            <a:pPr lvl="1"/>
            <a:endParaRPr lang="en-US" sz="2000" i="1" dirty="0"/>
          </a:p>
          <a:p>
            <a:pPr lvl="1"/>
            <a:r>
              <a:rPr lang="en-US" sz="2000" i="1" dirty="0"/>
              <a:t>While the report was not intended to make recommendations about how to achieve nutrient reductions, the information within could and should inform the Agency and others about the most effective ways of achieving reductions.</a:t>
            </a:r>
          </a:p>
          <a:p>
            <a:pPr lvl="1"/>
            <a:endParaRPr lang="en-US" sz="2000" i="1" dirty="0"/>
          </a:p>
        </p:txBody>
      </p:sp>
      <p:sp>
        <p:nvSpPr>
          <p:cNvPr id="2" name="Slide Number Placeholder 1"/>
          <p:cNvSpPr>
            <a:spLocks noGrp="1"/>
          </p:cNvSpPr>
          <p:nvPr>
            <p:ph type="sldNum" sz="quarter" idx="12"/>
          </p:nvPr>
        </p:nvSpPr>
        <p:spPr>
          <a:xfrm>
            <a:off x="2667000" y="6381787"/>
            <a:ext cx="2133600" cy="365125"/>
          </a:xfrm>
        </p:spPr>
        <p:txBody>
          <a:bodyPr/>
          <a:lstStyle/>
          <a:p>
            <a:fld id="{57574426-4722-49D7-B022-BC14B1E65195}" type="slidenum">
              <a:rPr lang="en-US" smtClean="0"/>
              <a:t>34</a:t>
            </a:fld>
            <a:endParaRPr lang="en-US" dirty="0"/>
          </a:p>
        </p:txBody>
      </p:sp>
    </p:spTree>
    <p:extLst>
      <p:ext uri="{BB962C8B-B14F-4D97-AF65-F5344CB8AC3E}">
        <p14:creationId xmlns:p14="http://schemas.microsoft.com/office/powerpoint/2010/main" val="14674306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8" name="Title 1"/>
          <p:cNvSpPr txBox="1">
            <a:spLocks/>
          </p:cNvSpPr>
          <p:nvPr/>
        </p:nvSpPr>
        <p:spPr>
          <a:xfrm>
            <a:off x="1818474" y="2737644"/>
            <a:ext cx="5507052" cy="11731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Questions</a:t>
            </a:r>
          </a:p>
        </p:txBody>
      </p:sp>
      <p:sp>
        <p:nvSpPr>
          <p:cNvPr id="2" name="Slide Number Placeholder 1"/>
          <p:cNvSpPr>
            <a:spLocks noGrp="1"/>
          </p:cNvSpPr>
          <p:nvPr>
            <p:ph type="sldNum" sz="quarter" idx="12"/>
          </p:nvPr>
        </p:nvSpPr>
        <p:spPr>
          <a:xfrm>
            <a:off x="2667000" y="6393719"/>
            <a:ext cx="2133600" cy="365125"/>
          </a:xfrm>
        </p:spPr>
        <p:txBody>
          <a:bodyPr/>
          <a:lstStyle/>
          <a:p>
            <a:fld id="{57574426-4722-49D7-B022-BC14B1E65195}" type="slidenum">
              <a:rPr lang="en-US" smtClean="0"/>
              <a:t>35</a:t>
            </a:fld>
            <a:endParaRPr lang="en-US" dirty="0"/>
          </a:p>
        </p:txBody>
      </p:sp>
    </p:spTree>
    <p:extLst>
      <p:ext uri="{BB962C8B-B14F-4D97-AF65-F5344CB8AC3E}">
        <p14:creationId xmlns:p14="http://schemas.microsoft.com/office/powerpoint/2010/main" val="76259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Slides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57574426-4722-49D7-B022-BC14B1E65195}" type="slidenum">
              <a:rPr lang="en-US" smtClean="0"/>
              <a:t>36</a:t>
            </a:fld>
            <a:endParaRPr lang="en-US"/>
          </a:p>
        </p:txBody>
      </p:sp>
    </p:spTree>
    <p:extLst>
      <p:ext uri="{BB962C8B-B14F-4D97-AF65-F5344CB8AC3E}">
        <p14:creationId xmlns:p14="http://schemas.microsoft.com/office/powerpoint/2010/main" val="7820267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8" name="Title 1"/>
          <p:cNvSpPr txBox="1">
            <a:spLocks/>
          </p:cNvSpPr>
          <p:nvPr/>
        </p:nvSpPr>
        <p:spPr>
          <a:xfrm>
            <a:off x="2652045" y="161925"/>
            <a:ext cx="3810000" cy="11731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000" b="1" dirty="0"/>
              <a:t>Methods </a:t>
            </a:r>
            <a:r>
              <a:rPr lang="en-US" sz="1800" b="1" dirty="0"/>
              <a:t>(1 of 4)</a:t>
            </a:r>
          </a:p>
        </p:txBody>
      </p:sp>
      <mc:AlternateContent xmlns:mc="http://schemas.openxmlformats.org/markup-compatibility/2006" xmlns:a14="http://schemas.microsoft.com/office/drawing/2010/main">
        <mc:Choice Requires="a14">
          <p:sp>
            <p:nvSpPr>
              <p:cNvPr id="10" name="TextBox 9"/>
              <p:cNvSpPr txBox="1"/>
              <p:nvPr/>
            </p:nvSpPr>
            <p:spPr>
              <a:xfrm>
                <a:off x="978004" y="1295400"/>
                <a:ext cx="7158082" cy="3437736"/>
              </a:xfrm>
              <a:prstGeom prst="rect">
                <a:avLst/>
              </a:prstGeom>
              <a:noFill/>
            </p:spPr>
            <p:txBody>
              <a:bodyPr wrap="square" rtlCol="0">
                <a:spAutoFit/>
              </a:bodyPr>
              <a:lstStyle/>
              <a:p>
                <a:pPr marL="285750" indent="-285750">
                  <a:buFont typeface="Arial" panose="020B0604020202020204" pitchFamily="34" charset="0"/>
                  <a:buChar char="•"/>
                </a:pPr>
                <a:r>
                  <a:rPr lang="en-US" dirty="0"/>
                  <a:t>Early (technical) stakeholder outreach resulted in feedback from AOMWA (Guy Jamesson), Ohio Farm Bureau (Larry Antosch), TNC (Anthony Sasson), USGS (Dan Button), NCWQR (Rem Confessor), and City of Akron (Kathy Richards).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Loads calculated for ‘water years’ (Oct to Sept basis)</a:t>
                </a:r>
              </a:p>
              <a:p>
                <a:pPr marL="742950" lvl="1" indent="-285750">
                  <a:buFont typeface="Arial" panose="020B0604020202020204" pitchFamily="34" charset="0"/>
                  <a:buChar char="•"/>
                </a:pPr>
                <a:r>
                  <a:rPr lang="en-US" dirty="0"/>
                  <a:t>Named wy13 and wy14</a:t>
                </a:r>
              </a:p>
              <a:p>
                <a:pPr marL="742950" lvl="1" indent="-285750">
                  <a:buFont typeface="Arial" panose="020B0604020202020204" pitchFamily="34" charset="0"/>
                  <a:buChar char="•"/>
                </a:pPr>
                <a:r>
                  <a:rPr lang="en-US" dirty="0"/>
                  <a:t>Matches related efforts in reporting (Annex 4, NCWQR, USGS)</a:t>
                </a:r>
              </a:p>
              <a:p>
                <a:pPr marL="742950" lvl="1" indent="-285750">
                  <a:buFont typeface="Arial" panose="020B0604020202020204" pitchFamily="34" charset="0"/>
                  <a:buChar char="•"/>
                </a:pPr>
                <a:r>
                  <a:rPr lang="en-US" dirty="0"/>
                  <a:t>“Spring” loads compiled for Maumee, Portage and Sandusky</a:t>
                </a:r>
              </a:p>
              <a:p>
                <a:pPr lvl="1"/>
                <a:endParaRPr lang="en-US" dirty="0"/>
              </a:p>
              <a:p>
                <a:pPr marL="285750" indent="-285750">
                  <a:buFont typeface="Arial" panose="020B0604020202020204" pitchFamily="34" charset="0"/>
                  <a:buChar char="•"/>
                </a:pPr>
                <a:r>
                  <a:rPr lang="en-US" dirty="0"/>
                  <a:t>Overall loading equation…for both total P and total N…</a:t>
                </a:r>
              </a:p>
              <a:p>
                <a:pPr marL="742950" lvl="1" indent="-285750">
                  <a:buFont typeface="Arial" panose="020B0604020202020204" pitchFamily="34" charset="0"/>
                  <a:buChar char="•"/>
                </a:pPr>
                <a14:m>
                  <m:oMath xmlns:m="http://schemas.openxmlformats.org/officeDocument/2006/math">
                    <m:r>
                      <a:rPr lang="en-US" i="1">
                        <a:latin typeface="Cambria Math"/>
                      </a:rPr>
                      <m:t>𝑇𝑜𝑡𝑎𝑙</m:t>
                    </m:r>
                    <m:r>
                      <a:rPr lang="en-US" i="1">
                        <a:latin typeface="Cambria Math"/>
                      </a:rPr>
                      <m:t> </m:t>
                    </m:r>
                    <m:r>
                      <a:rPr lang="en-US" i="1">
                        <a:latin typeface="Cambria Math"/>
                      </a:rPr>
                      <m:t>𝐿𝑜𝑎𝑑</m:t>
                    </m:r>
                    <m:r>
                      <a:rPr lang="en-US" i="1">
                        <a:latin typeface="Cambria Math"/>
                      </a:rPr>
                      <m:t>=</m:t>
                    </m:r>
                    <m:r>
                      <a:rPr lang="en-US" i="1">
                        <a:latin typeface="Cambria Math"/>
                      </a:rPr>
                      <m:t>𝑃𝑆</m:t>
                    </m:r>
                    <m:r>
                      <a:rPr lang="en-US" i="1">
                        <a:latin typeface="Cambria Math"/>
                      </a:rPr>
                      <m:t>+</m:t>
                    </m:r>
                    <m:r>
                      <a:rPr lang="en-US" i="1">
                        <a:latin typeface="Cambria Math"/>
                      </a:rPr>
                      <m:t>𝐻𝑆𝑇𝑆</m:t>
                    </m:r>
                    <m:r>
                      <a:rPr lang="en-US" i="1">
                        <a:latin typeface="Cambria Math"/>
                      </a:rPr>
                      <m:t>+</m:t>
                    </m:r>
                    <m:sSub>
                      <m:sSubPr>
                        <m:ctrlPr>
                          <a:rPr lang="en-US" i="1">
                            <a:latin typeface="Cambria Math"/>
                          </a:rPr>
                        </m:ctrlPr>
                      </m:sSubPr>
                      <m:e>
                        <m:sSub>
                          <m:sSubPr>
                            <m:ctrlPr>
                              <a:rPr lang="en-US" i="1">
                                <a:latin typeface="Cambria Math"/>
                              </a:rPr>
                            </m:ctrlPr>
                          </m:sSubPr>
                          <m:e>
                            <m:r>
                              <a:rPr lang="en-US" i="1">
                                <a:latin typeface="Cambria Math"/>
                              </a:rPr>
                              <m:t>𝑁𝑃𝑆</m:t>
                            </m:r>
                          </m:e>
                          <m:sub>
                            <m:r>
                              <a:rPr lang="en-US" i="1">
                                <a:latin typeface="Cambria Math"/>
                              </a:rPr>
                              <m:t>𝑢𝑝𝑠𝑡</m:t>
                            </m:r>
                          </m:sub>
                        </m:sSub>
                        <m:r>
                          <a:rPr lang="en-US" i="1">
                            <a:latin typeface="Cambria Math"/>
                          </a:rPr>
                          <m:t>+</m:t>
                        </m:r>
                        <m:r>
                          <a:rPr lang="en-US" i="1">
                            <a:latin typeface="Cambria Math"/>
                          </a:rPr>
                          <m:t>𝑁𝑃𝑆</m:t>
                        </m:r>
                      </m:e>
                      <m:sub>
                        <m:r>
                          <a:rPr lang="en-US" i="1">
                            <a:latin typeface="Cambria Math"/>
                          </a:rPr>
                          <m:t>𝑑𝑠𝑡</m:t>
                        </m:r>
                      </m:sub>
                    </m:sSub>
                  </m:oMath>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978004" y="1295400"/>
                <a:ext cx="7158082" cy="3437736"/>
              </a:xfrm>
              <a:prstGeom prst="rect">
                <a:avLst/>
              </a:prstGeom>
              <a:blipFill>
                <a:blip r:embed="rId4"/>
                <a:stretch>
                  <a:fillRect l="-511" t="-1066" b="-710"/>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a:xfrm>
            <a:off x="2667000" y="6393719"/>
            <a:ext cx="2133600" cy="365125"/>
          </a:xfrm>
        </p:spPr>
        <p:txBody>
          <a:bodyPr/>
          <a:lstStyle/>
          <a:p>
            <a:fld id="{57574426-4722-49D7-B022-BC14B1E65195}" type="slidenum">
              <a:rPr lang="en-US" smtClean="0"/>
              <a:t>37</a:t>
            </a:fld>
            <a:endParaRPr lang="en-US" dirty="0"/>
          </a:p>
        </p:txBody>
      </p:sp>
    </p:spTree>
    <p:extLst>
      <p:ext uri="{BB962C8B-B14F-4D97-AF65-F5344CB8AC3E}">
        <p14:creationId xmlns:p14="http://schemas.microsoft.com/office/powerpoint/2010/main" val="1631340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8" name="Title 1"/>
          <p:cNvSpPr txBox="1">
            <a:spLocks/>
          </p:cNvSpPr>
          <p:nvPr/>
        </p:nvSpPr>
        <p:spPr>
          <a:xfrm>
            <a:off x="2438400" y="228600"/>
            <a:ext cx="3962400" cy="1173162"/>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300" b="1" dirty="0"/>
              <a:t>Methods</a:t>
            </a:r>
            <a:r>
              <a:rPr lang="en-US" sz="8000" b="1" dirty="0"/>
              <a:t> </a:t>
            </a:r>
            <a:r>
              <a:rPr lang="en-US" sz="1900" b="1" dirty="0"/>
              <a:t>(2 of 4)</a:t>
            </a:r>
          </a:p>
        </p:txBody>
      </p:sp>
      <p:sp>
        <p:nvSpPr>
          <p:cNvPr id="10" name="TextBox 9"/>
          <p:cNvSpPr txBox="1"/>
          <p:nvPr/>
        </p:nvSpPr>
        <p:spPr>
          <a:xfrm>
            <a:off x="978004" y="1295400"/>
            <a:ext cx="7158082" cy="3108543"/>
          </a:xfrm>
          <a:prstGeom prst="rect">
            <a:avLst/>
          </a:prstGeom>
          <a:noFill/>
        </p:spPr>
        <p:txBody>
          <a:bodyPr wrap="square" rtlCol="0">
            <a:spAutoFit/>
          </a:bodyPr>
          <a:lstStyle/>
          <a:p>
            <a:pPr marL="285750" indent="-285750">
              <a:buFont typeface="Arial" panose="020B0604020202020204" pitchFamily="34" charset="0"/>
              <a:buChar char="•"/>
            </a:pPr>
            <a:r>
              <a:rPr lang="en-US" sz="3200" baseline="0" dirty="0"/>
              <a:t>Source loads determined from:</a:t>
            </a:r>
          </a:p>
          <a:p>
            <a:pPr marL="742950" lvl="1" indent="-285750">
              <a:buFont typeface="Arial" panose="020B0604020202020204" pitchFamily="34" charset="0"/>
              <a:buChar char="•"/>
            </a:pPr>
            <a:r>
              <a:rPr lang="en-US" sz="3200" dirty="0"/>
              <a:t>NPDES sources – includes CSOs</a:t>
            </a:r>
          </a:p>
          <a:p>
            <a:pPr marL="742950" lvl="1" indent="-285750">
              <a:buFont typeface="Arial" panose="020B0604020202020204" pitchFamily="34" charset="0"/>
              <a:buChar char="•"/>
            </a:pPr>
            <a:r>
              <a:rPr lang="en-US" sz="3200" dirty="0"/>
              <a:t>Household sewage treatment systems (HSTS)</a:t>
            </a:r>
          </a:p>
          <a:p>
            <a:pPr marL="742950" lvl="1" indent="-285750">
              <a:buFont typeface="Arial" panose="020B0604020202020204" pitchFamily="34" charset="0"/>
              <a:buChar char="•"/>
            </a:pPr>
            <a:r>
              <a:rPr lang="en-US" sz="3200" dirty="0"/>
              <a:t>Nonpoint source (total)</a:t>
            </a:r>
          </a:p>
          <a:p>
            <a:pPr marL="742950" lvl="1" indent="-285750">
              <a:buFont typeface="Arial" panose="020B0604020202020204" pitchFamily="34" charset="0"/>
              <a:buChar char="•"/>
            </a:pPr>
            <a:endParaRPr lang="en-US" dirty="0"/>
          </a:p>
          <a:p>
            <a:pPr lvl="1"/>
            <a:endParaRPr lang="en-US" baseline="0" dirty="0"/>
          </a:p>
        </p:txBody>
      </p:sp>
      <p:sp>
        <p:nvSpPr>
          <p:cNvPr id="2" name="Slide Number Placeholder 1"/>
          <p:cNvSpPr>
            <a:spLocks noGrp="1"/>
          </p:cNvSpPr>
          <p:nvPr>
            <p:ph type="sldNum" sz="quarter" idx="12"/>
          </p:nvPr>
        </p:nvSpPr>
        <p:spPr>
          <a:xfrm>
            <a:off x="2667000" y="6393719"/>
            <a:ext cx="2133600" cy="365125"/>
          </a:xfrm>
        </p:spPr>
        <p:txBody>
          <a:bodyPr/>
          <a:lstStyle/>
          <a:p>
            <a:fld id="{57574426-4722-49D7-B022-BC14B1E65195}" type="slidenum">
              <a:rPr lang="en-US" smtClean="0"/>
              <a:t>38</a:t>
            </a:fld>
            <a:endParaRPr lang="en-US" dirty="0"/>
          </a:p>
        </p:txBody>
      </p:sp>
    </p:spTree>
    <p:extLst>
      <p:ext uri="{BB962C8B-B14F-4D97-AF65-F5344CB8AC3E}">
        <p14:creationId xmlns:p14="http://schemas.microsoft.com/office/powerpoint/2010/main" val="18421042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8" name="Title 1"/>
          <p:cNvSpPr txBox="1">
            <a:spLocks/>
          </p:cNvSpPr>
          <p:nvPr/>
        </p:nvSpPr>
        <p:spPr>
          <a:xfrm>
            <a:off x="2590800" y="184253"/>
            <a:ext cx="3962400" cy="1173162"/>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300" b="1" dirty="0"/>
              <a:t>Methods</a:t>
            </a:r>
            <a:r>
              <a:rPr lang="en-US" sz="8000" b="1" dirty="0"/>
              <a:t> </a:t>
            </a:r>
            <a:r>
              <a:rPr lang="en-US" sz="1900" b="1" dirty="0"/>
              <a:t>(3 of 4)</a:t>
            </a:r>
          </a:p>
        </p:txBody>
      </p:sp>
      <p:sp>
        <p:nvSpPr>
          <p:cNvPr id="10" name="TextBox 9"/>
          <p:cNvSpPr txBox="1"/>
          <p:nvPr/>
        </p:nvSpPr>
        <p:spPr>
          <a:xfrm>
            <a:off x="992959" y="1112682"/>
            <a:ext cx="7158082" cy="5078313"/>
          </a:xfrm>
          <a:prstGeom prst="rect">
            <a:avLst/>
          </a:prstGeom>
          <a:noFill/>
        </p:spPr>
        <p:txBody>
          <a:bodyPr wrap="square" rtlCol="0">
            <a:spAutoFit/>
          </a:bodyPr>
          <a:lstStyle/>
          <a:p>
            <a:pPr lvl="1"/>
            <a:endParaRPr lang="en-US" dirty="0"/>
          </a:p>
          <a:p>
            <a:pPr marL="742950" lvl="1" indent="-285750">
              <a:buFont typeface="Arial" panose="020B0604020202020204" pitchFamily="34" charset="0"/>
              <a:buChar char="•"/>
            </a:pPr>
            <a:r>
              <a:rPr lang="en-US" dirty="0"/>
              <a:t>NPDES sources</a:t>
            </a:r>
            <a:endParaRPr lang="en-US" strike="sngStrike" dirty="0"/>
          </a:p>
          <a:p>
            <a:pPr marL="1200150" lvl="2" indent="-285750">
              <a:buFont typeface="Arial" panose="020B0604020202020204" pitchFamily="34" charset="0"/>
              <a:buChar char="•"/>
            </a:pPr>
            <a:r>
              <a:rPr lang="en-US" dirty="0"/>
              <a:t>Municipal NPDES</a:t>
            </a:r>
          </a:p>
          <a:p>
            <a:pPr marL="1657350" lvl="3" indent="-285750">
              <a:buFont typeface="Arial" panose="020B0604020202020204" pitchFamily="34" charset="0"/>
              <a:buChar char="•"/>
            </a:pPr>
            <a:r>
              <a:rPr lang="en-US" dirty="0"/>
              <a:t>Total annual discharge (reported data)</a:t>
            </a:r>
          </a:p>
          <a:p>
            <a:pPr marL="1657350" lvl="3" indent="-285750">
              <a:buFont typeface="Arial" panose="020B0604020202020204" pitchFamily="34" charset="0"/>
              <a:buChar char="•"/>
            </a:pPr>
            <a:r>
              <a:rPr lang="en-US" dirty="0"/>
              <a:t>Median of nutrient concentration, if reported</a:t>
            </a:r>
          </a:p>
          <a:p>
            <a:pPr marL="1657350" lvl="3" indent="-285750">
              <a:buFont typeface="Arial" panose="020B0604020202020204" pitchFamily="34" charset="0"/>
              <a:buChar char="•"/>
            </a:pPr>
            <a:r>
              <a:rPr lang="en-US" dirty="0"/>
              <a:t>Nutrient concentration estimates from similar facilities, if no reporting</a:t>
            </a:r>
          </a:p>
          <a:p>
            <a:pPr marL="1200150" lvl="2" indent="-285750">
              <a:buFont typeface="Arial" panose="020B0604020202020204" pitchFamily="34" charset="0"/>
              <a:buChar char="•"/>
            </a:pPr>
            <a:r>
              <a:rPr lang="en-US" dirty="0"/>
              <a:t>CSOs (all wet weather) includes bypass flows</a:t>
            </a:r>
          </a:p>
          <a:p>
            <a:pPr marL="1657350" lvl="3" indent="-285750">
              <a:buFont typeface="Arial" panose="020B0604020202020204" pitchFamily="34" charset="0"/>
              <a:buChar char="•"/>
            </a:pPr>
            <a:r>
              <a:rPr lang="en-US" dirty="0"/>
              <a:t>Actual reporting data or system characterization Q (LTCP) if under-represented</a:t>
            </a:r>
          </a:p>
          <a:p>
            <a:pPr marL="1657350" lvl="3" indent="-285750">
              <a:buFont typeface="Arial" panose="020B0604020202020204" pitchFamily="34" charset="0"/>
              <a:buChar char="•"/>
            </a:pPr>
            <a:r>
              <a:rPr lang="en-US" dirty="0"/>
              <a:t>Most SSOs do not report volume (only occurrence)</a:t>
            </a:r>
          </a:p>
          <a:p>
            <a:pPr marL="1657350" lvl="3" indent="-285750">
              <a:buFont typeface="Arial" panose="020B0604020202020204" pitchFamily="34" charset="0"/>
              <a:buChar char="•"/>
            </a:pPr>
            <a:r>
              <a:rPr lang="en-US" dirty="0"/>
              <a:t>CSO nutrient concentrations fixed</a:t>
            </a:r>
          </a:p>
          <a:p>
            <a:pPr marL="1200150" lvl="2" indent="-285750">
              <a:buFont typeface="Arial" panose="020B0604020202020204" pitchFamily="34" charset="0"/>
              <a:buChar char="•"/>
            </a:pPr>
            <a:r>
              <a:rPr lang="en-US" dirty="0"/>
              <a:t>Industrial facilities</a:t>
            </a:r>
          </a:p>
          <a:p>
            <a:pPr marL="1657350" lvl="3" indent="-285750">
              <a:buFont typeface="Arial" panose="020B0604020202020204" pitchFamily="34" charset="0"/>
              <a:buChar char="•"/>
            </a:pPr>
            <a:r>
              <a:rPr lang="en-US" dirty="0"/>
              <a:t>Total annual discharge (reported data)</a:t>
            </a:r>
          </a:p>
          <a:p>
            <a:pPr marL="1657350" lvl="3" indent="-285750">
              <a:buFont typeface="Arial" panose="020B0604020202020204" pitchFamily="34" charset="0"/>
              <a:buChar char="•"/>
            </a:pPr>
            <a:r>
              <a:rPr lang="en-US" dirty="0"/>
              <a:t>Nutrient concentration only if there was reported data</a:t>
            </a:r>
          </a:p>
          <a:p>
            <a:pPr marL="1657350" lvl="3" indent="-285750">
              <a:buFont typeface="Arial" panose="020B0604020202020204" pitchFamily="34" charset="0"/>
              <a:buChar char="•"/>
            </a:pPr>
            <a:r>
              <a:rPr lang="en-US" dirty="0"/>
              <a:t>If no nutrient monitoring, assume de minimis contribution</a:t>
            </a:r>
          </a:p>
          <a:p>
            <a:pPr lvl="1"/>
            <a:endParaRPr lang="en-US" baseline="0" dirty="0"/>
          </a:p>
        </p:txBody>
      </p:sp>
      <p:sp>
        <p:nvSpPr>
          <p:cNvPr id="2" name="Slide Number Placeholder 1"/>
          <p:cNvSpPr>
            <a:spLocks noGrp="1"/>
          </p:cNvSpPr>
          <p:nvPr>
            <p:ph type="sldNum" sz="quarter" idx="12"/>
          </p:nvPr>
        </p:nvSpPr>
        <p:spPr>
          <a:xfrm>
            <a:off x="2667000" y="6393719"/>
            <a:ext cx="2133600" cy="365125"/>
          </a:xfrm>
        </p:spPr>
        <p:txBody>
          <a:bodyPr/>
          <a:lstStyle/>
          <a:p>
            <a:fld id="{57574426-4722-49D7-B022-BC14B1E65195}" type="slidenum">
              <a:rPr lang="en-US" smtClean="0"/>
              <a:t>39</a:t>
            </a:fld>
            <a:endParaRPr lang="en-US" dirty="0"/>
          </a:p>
        </p:txBody>
      </p:sp>
    </p:spTree>
    <p:extLst>
      <p:ext uri="{BB962C8B-B14F-4D97-AF65-F5344CB8AC3E}">
        <p14:creationId xmlns:p14="http://schemas.microsoft.com/office/powerpoint/2010/main" val="776554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Statewide Nutrient Reduction Efforts</a:t>
            </a:r>
            <a:r>
              <a:rPr lang="en-US" dirty="0"/>
              <a:t/>
            </a:r>
            <a:br>
              <a:rPr lang="en-US" dirty="0"/>
            </a:br>
            <a:r>
              <a:rPr lang="en-US" sz="2700" dirty="0"/>
              <a:t>Strategies, Funding, and Legislation</a:t>
            </a:r>
          </a:p>
        </p:txBody>
      </p:sp>
      <p:sp>
        <p:nvSpPr>
          <p:cNvPr id="3" name="Content Placeholder 2"/>
          <p:cNvSpPr>
            <a:spLocks noGrp="1"/>
          </p:cNvSpPr>
          <p:nvPr>
            <p:ph idx="1"/>
          </p:nvPr>
        </p:nvSpPr>
        <p:spPr/>
        <p:txBody>
          <a:bodyPr>
            <a:normAutofit fontScale="92500"/>
          </a:bodyPr>
          <a:lstStyle/>
          <a:p>
            <a:r>
              <a:rPr lang="en-US" dirty="0"/>
              <a:t>Nutrient Reduction Strategy (2013): 3 agencies</a:t>
            </a:r>
          </a:p>
          <a:p>
            <a:r>
              <a:rPr lang="en-US" dirty="0"/>
              <a:t>GLRI Projects: </a:t>
            </a:r>
          </a:p>
          <a:p>
            <a:pPr lvl="1"/>
            <a:r>
              <a:rPr lang="en-US" dirty="0"/>
              <a:t>9 grants, $12 million</a:t>
            </a:r>
          </a:p>
          <a:p>
            <a:r>
              <a:rPr lang="en-US" dirty="0"/>
              <a:t>Legislation</a:t>
            </a:r>
          </a:p>
          <a:p>
            <a:pPr lvl="1"/>
            <a:r>
              <a:rPr lang="en-US" dirty="0"/>
              <a:t>SB 1 (2015): POTW 1 mg/L, fertilizer/manure application</a:t>
            </a:r>
          </a:p>
          <a:p>
            <a:pPr lvl="1"/>
            <a:r>
              <a:rPr lang="en-US" dirty="0"/>
              <a:t>SB 150 (2014): certified fertilizer application</a:t>
            </a:r>
          </a:p>
          <a:p>
            <a:r>
              <a:rPr lang="en-US" dirty="0"/>
              <a:t>WLEB Collaborative Plan: </a:t>
            </a:r>
          </a:p>
          <a:p>
            <a:pPr lvl="1"/>
            <a:r>
              <a:rPr lang="en-US" dirty="0"/>
              <a:t>40% reduction tot P &amp; DRP “Western Basin”</a:t>
            </a:r>
          </a:p>
        </p:txBody>
      </p:sp>
      <p:sp>
        <p:nvSpPr>
          <p:cNvPr id="4" name="Slide Number Placeholder 3"/>
          <p:cNvSpPr>
            <a:spLocks noGrp="1"/>
          </p:cNvSpPr>
          <p:nvPr>
            <p:ph type="sldNum" sz="quarter" idx="12"/>
          </p:nvPr>
        </p:nvSpPr>
        <p:spPr/>
        <p:txBody>
          <a:bodyPr/>
          <a:lstStyle/>
          <a:p>
            <a:fld id="{57574426-4722-49D7-B022-BC14B1E65195}" type="slidenum">
              <a:rPr lang="en-US" smtClean="0"/>
              <a:t>4</a:t>
            </a:fld>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Tree>
    <p:extLst>
      <p:ext uri="{BB962C8B-B14F-4D97-AF65-F5344CB8AC3E}">
        <p14:creationId xmlns:p14="http://schemas.microsoft.com/office/powerpoint/2010/main" val="9093059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61925"/>
            <a:ext cx="8686800" cy="6324600"/>
          </a:xfrm>
          <a:prstGeom prst="rect">
            <a:avLst/>
          </a:prstGeom>
          <a:noFill/>
          <a:ln w="12700">
            <a:solidFill>
              <a:srgbClr val="0046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39000" y="5715954"/>
            <a:ext cx="1533920" cy="950083"/>
          </a:xfrm>
          <a:prstGeom prst="rect">
            <a:avLst/>
          </a:prstGeom>
        </p:spPr>
      </p:pic>
      <p:sp>
        <p:nvSpPr>
          <p:cNvPr id="8" name="Title 1"/>
          <p:cNvSpPr txBox="1">
            <a:spLocks/>
          </p:cNvSpPr>
          <p:nvPr/>
        </p:nvSpPr>
        <p:spPr>
          <a:xfrm>
            <a:off x="2895600" y="184253"/>
            <a:ext cx="3657600" cy="1173162"/>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r>
              <a:rPr lang="en-US" sz="4300" b="1" dirty="0"/>
              <a:t>Methods</a:t>
            </a:r>
            <a:r>
              <a:rPr lang="en-US" sz="8000" b="1" dirty="0"/>
              <a:t> </a:t>
            </a:r>
            <a:r>
              <a:rPr lang="en-US" sz="1900" b="1" dirty="0"/>
              <a:t>(4 of 4)</a:t>
            </a:r>
          </a:p>
        </p:txBody>
      </p:sp>
      <p:sp>
        <p:nvSpPr>
          <p:cNvPr id="10" name="TextBox 9"/>
          <p:cNvSpPr txBox="1"/>
          <p:nvPr/>
        </p:nvSpPr>
        <p:spPr>
          <a:xfrm>
            <a:off x="978004" y="1295400"/>
            <a:ext cx="7158082" cy="4247317"/>
          </a:xfrm>
          <a:prstGeom prst="rect">
            <a:avLst/>
          </a:prstGeom>
          <a:noFill/>
        </p:spPr>
        <p:txBody>
          <a:bodyPr wrap="square" rtlCol="0">
            <a:spAutoFit/>
          </a:bodyPr>
          <a:lstStyle/>
          <a:p>
            <a:pPr marL="742950" lvl="1" indent="-285750">
              <a:buFont typeface="Arial" panose="020B0604020202020204" pitchFamily="34" charset="0"/>
              <a:buChar char="•"/>
            </a:pPr>
            <a:r>
              <a:rPr lang="en-US" baseline="0" dirty="0"/>
              <a:t>Household</a:t>
            </a:r>
            <a:r>
              <a:rPr lang="en-US" dirty="0"/>
              <a:t> sewage treatment systems (HSTS)</a:t>
            </a:r>
          </a:p>
          <a:p>
            <a:pPr marL="1200150" lvl="2" indent="-285750">
              <a:buFont typeface="Arial" panose="020B0604020202020204" pitchFamily="34" charset="0"/>
              <a:buChar char="•"/>
            </a:pPr>
            <a:r>
              <a:rPr lang="en-US" dirty="0"/>
              <a:t>Population using HSTS (2010 US Census)</a:t>
            </a:r>
          </a:p>
          <a:p>
            <a:pPr marL="1657350" lvl="3" indent="-285750">
              <a:buFont typeface="Arial" panose="020B0604020202020204" pitchFamily="34" charset="0"/>
              <a:buChar char="•"/>
            </a:pPr>
            <a:r>
              <a:rPr lang="en-US" dirty="0"/>
              <a:t>Estimated using GIS analysis of census information</a:t>
            </a:r>
          </a:p>
          <a:p>
            <a:pPr marL="1200150" lvl="2" indent="-285750">
              <a:buFont typeface="Arial" panose="020B0604020202020204" pitchFamily="34" charset="0"/>
              <a:buChar char="•"/>
            </a:pPr>
            <a:r>
              <a:rPr lang="en-US" dirty="0"/>
              <a:t>Nutrient yield (lb/person/year): from literature (Lowe 2009)</a:t>
            </a:r>
          </a:p>
          <a:p>
            <a:pPr marL="1200150" lvl="2" indent="-285750">
              <a:buFont typeface="Arial" panose="020B0604020202020204" pitchFamily="34" charset="0"/>
              <a:buChar char="•"/>
            </a:pPr>
            <a:r>
              <a:rPr lang="en-US" dirty="0"/>
              <a:t>Differentiated by regional 2012 survey (ODH 2013)…</a:t>
            </a:r>
          </a:p>
          <a:p>
            <a:pPr marL="1657350" lvl="3" indent="-285750">
              <a:buFont typeface="Arial" panose="020B0604020202020204" pitchFamily="34" charset="0"/>
              <a:buChar char="•"/>
            </a:pPr>
            <a:r>
              <a:rPr lang="en-US" dirty="0"/>
              <a:t>direct discharge vs. onsite</a:t>
            </a:r>
          </a:p>
          <a:p>
            <a:pPr marL="1657350" lvl="3" indent="-285750">
              <a:buFont typeface="Arial" panose="020B0604020202020204" pitchFamily="34" charset="0"/>
              <a:buChar char="•"/>
            </a:pPr>
            <a:r>
              <a:rPr lang="en-US" dirty="0"/>
              <a:t>onsite: working vs. failed</a:t>
            </a:r>
          </a:p>
          <a:p>
            <a:pPr lvl="3"/>
            <a:endParaRPr lang="en-US" dirty="0"/>
          </a:p>
          <a:p>
            <a:pPr marL="742950" lvl="1" indent="-285750">
              <a:buFont typeface="Arial" panose="020B0604020202020204" pitchFamily="34" charset="0"/>
              <a:buChar char="•"/>
            </a:pPr>
            <a:r>
              <a:rPr lang="en-US" dirty="0"/>
              <a:t>Nonpoint source (total)</a:t>
            </a:r>
          </a:p>
          <a:p>
            <a:pPr marL="1200150" lvl="2" indent="-285750">
              <a:buFont typeface="Arial" panose="020B0604020202020204" pitchFamily="34" charset="0"/>
              <a:buChar char="•"/>
            </a:pPr>
            <a:r>
              <a:rPr lang="en-US" dirty="0"/>
              <a:t>Determined as the total load minus the point source load</a:t>
            </a:r>
          </a:p>
          <a:p>
            <a:pPr marL="1200150" lvl="2" indent="-285750">
              <a:buFont typeface="Arial" panose="020B0604020202020204" pitchFamily="34" charset="0"/>
              <a:buChar char="•"/>
            </a:pPr>
            <a:r>
              <a:rPr lang="en-US" dirty="0"/>
              <a:t>Does not discriminate between types of NPS (e.g., agriculture vs. urban stormwater)</a:t>
            </a:r>
          </a:p>
          <a:p>
            <a:pPr marL="1200150" lvl="2" indent="-285750">
              <a:buFont typeface="Arial" panose="020B0604020202020204" pitchFamily="34" charset="0"/>
              <a:buChar char="•"/>
            </a:pPr>
            <a:r>
              <a:rPr lang="en-US" dirty="0"/>
              <a:t>Land use/cover characterized upstream/downstream of pour-point</a:t>
            </a:r>
          </a:p>
          <a:p>
            <a:pPr marL="1657350" lvl="3" indent="-285750">
              <a:buFont typeface="Arial" panose="020B0604020202020204" pitchFamily="34" charset="0"/>
              <a:buChar char="•"/>
            </a:pPr>
            <a:r>
              <a:rPr lang="en-US" dirty="0"/>
              <a:t>Unit area loads applied downstream of pour-point</a:t>
            </a:r>
          </a:p>
        </p:txBody>
      </p:sp>
      <p:sp>
        <p:nvSpPr>
          <p:cNvPr id="2" name="Slide Number Placeholder 1"/>
          <p:cNvSpPr>
            <a:spLocks noGrp="1"/>
          </p:cNvSpPr>
          <p:nvPr>
            <p:ph type="sldNum" sz="quarter" idx="12"/>
          </p:nvPr>
        </p:nvSpPr>
        <p:spPr>
          <a:xfrm>
            <a:off x="2667000" y="6410741"/>
            <a:ext cx="2133600" cy="365125"/>
          </a:xfrm>
        </p:spPr>
        <p:txBody>
          <a:bodyPr/>
          <a:lstStyle/>
          <a:p>
            <a:fld id="{57574426-4722-49D7-B022-BC14B1E65195}" type="slidenum">
              <a:rPr lang="en-US" smtClean="0"/>
              <a:t>40</a:t>
            </a:fld>
            <a:endParaRPr lang="en-US" dirty="0"/>
          </a:p>
        </p:txBody>
      </p:sp>
    </p:spTree>
    <p:extLst>
      <p:ext uri="{BB962C8B-B14F-4D97-AF65-F5344CB8AC3E}">
        <p14:creationId xmlns:p14="http://schemas.microsoft.com/office/powerpoint/2010/main" val="36212848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1200" b="1" i="0" u="none" strike="noStrike" kern="1200" baseline="0">
                <a:solidFill>
                  <a:sysClr val="windowText" lastClr="000000"/>
                </a:solidFill>
                <a:latin typeface="+mn-lt"/>
                <a:ea typeface="+mn-ea"/>
                <a:cs typeface="+mn-cs"/>
              </a:defRPr>
            </a:pPr>
            <a:r>
              <a:rPr lang="en-US" sz="3600" b="1" dirty="0">
                <a:solidFill>
                  <a:sysClr val="windowText" lastClr="000000"/>
                </a:solidFill>
              </a:rPr>
              <a:t>20-year Seasonal (Mar-Jul) Discharge</a:t>
            </a:r>
            <a:r>
              <a:rPr lang="en-US" b="1" dirty="0">
                <a:solidFill>
                  <a:sysClr val="windowText" lastClr="000000"/>
                </a:solidFill>
              </a:rPr>
              <a:t/>
            </a:r>
            <a:br>
              <a:rPr lang="en-US" b="1" dirty="0">
                <a:solidFill>
                  <a:sysClr val="windowText" lastClr="000000"/>
                </a:solidFill>
              </a:rPr>
            </a:br>
            <a:r>
              <a:rPr lang="en-US" sz="2000" b="1" dirty="0">
                <a:solidFill>
                  <a:sysClr val="windowText" lastClr="000000"/>
                </a:solidFill>
              </a:rPr>
              <a:t>1996-2015 (2002-2015 for Muskingum)</a:t>
            </a:r>
          </a:p>
        </p:txBody>
      </p:sp>
      <p:sp>
        <p:nvSpPr>
          <p:cNvPr id="4" name="Slide Number Placeholder 3"/>
          <p:cNvSpPr>
            <a:spLocks noGrp="1"/>
          </p:cNvSpPr>
          <p:nvPr>
            <p:ph type="sldNum" sz="quarter" idx="12"/>
          </p:nvPr>
        </p:nvSpPr>
        <p:spPr/>
        <p:txBody>
          <a:bodyPr/>
          <a:lstStyle/>
          <a:p>
            <a:fld id="{57574426-4722-49D7-B022-BC14B1E65195}" type="slidenum">
              <a:rPr lang="en-US" smtClean="0"/>
              <a:t>41</a:t>
            </a:fld>
            <a:endParaRPr lang="en-US"/>
          </a:p>
        </p:txBody>
      </p:sp>
      <p:graphicFrame>
        <p:nvGraphicFramePr>
          <p:cNvPr id="5" name="Content Placeholder 4">
            <a:extLst>
              <a:ext uri="{FF2B5EF4-FFF2-40B4-BE49-F238E27FC236}">
                <a16:creationId xmlns:a16="http://schemas.microsoft.com/office/drawing/2014/main" xmlns="" id="{531E4B5A-244C-440C-9D6C-3007D5CDB760}"/>
              </a:ext>
            </a:extLst>
          </p:cNvPr>
          <p:cNvGraphicFramePr>
            <a:graphicFrameLocks noGrp="1"/>
          </p:cNvGraphicFramePr>
          <p:nvPr>
            <p:ph idx="1"/>
            <p:extLst>
              <p:ext uri="{D42A27DB-BD31-4B8C-83A1-F6EECF244321}">
                <p14:modId xmlns:p14="http://schemas.microsoft.com/office/powerpoint/2010/main" val="1650013508"/>
              </p:ext>
            </p:extLst>
          </p:nvPr>
        </p:nvGraphicFramePr>
        <p:xfrm>
          <a:off x="446903" y="1417638"/>
          <a:ext cx="8229600" cy="4449762"/>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4254" y="5745557"/>
            <a:ext cx="1533920" cy="950083"/>
          </a:xfrm>
          <a:prstGeom prst="rect">
            <a:avLst/>
          </a:prstGeom>
        </p:spPr>
      </p:pic>
    </p:spTree>
    <p:extLst>
      <p:ext uri="{BB962C8B-B14F-4D97-AF65-F5344CB8AC3E}">
        <p14:creationId xmlns:p14="http://schemas.microsoft.com/office/powerpoint/2010/main" val="648211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5867400" y="2362200"/>
            <a:ext cx="2971800" cy="146541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chemeClr val="tx1"/>
                </a:solidFill>
                <a:latin typeface="+mj-lt"/>
                <a:ea typeface="+mj-ea"/>
                <a:cs typeface="+mj-cs"/>
              </a:defRPr>
            </a:lvl1pPr>
          </a:lstStyle>
          <a:p>
            <a:pPr>
              <a:lnSpc>
                <a:spcPct val="90000"/>
              </a:lnSpc>
            </a:pPr>
            <a:r>
              <a:rPr lang="en-US" sz="4000" b="1" dirty="0">
                <a:solidFill>
                  <a:srgbClr val="0049B4"/>
                </a:solidFill>
              </a:rPr>
              <a:t>Study Area Covered</a:t>
            </a:r>
          </a:p>
        </p:txBody>
      </p:sp>
      <p:sp>
        <p:nvSpPr>
          <p:cNvPr id="10" name="TextBox 9"/>
          <p:cNvSpPr txBox="1"/>
          <p:nvPr/>
        </p:nvSpPr>
        <p:spPr>
          <a:xfrm>
            <a:off x="6062663" y="3810000"/>
            <a:ext cx="2581275" cy="2880789"/>
          </a:xfrm>
          <a:prstGeom prst="rect">
            <a:avLst/>
          </a:prstGeom>
          <a:noFill/>
        </p:spPr>
        <p:txBody>
          <a:bodyPr wrap="square" rtlCol="0">
            <a:spAutoFit/>
          </a:bodyPr>
          <a:lstStyle/>
          <a:p>
            <a:pPr marL="285750" indent="-285750">
              <a:lnSpc>
                <a:spcPct val="90000"/>
              </a:lnSpc>
              <a:spcAft>
                <a:spcPts val="1800"/>
              </a:spcAft>
              <a:buFont typeface="Arial" panose="020B0604020202020204" pitchFamily="34" charset="0"/>
              <a:buChar char="•"/>
            </a:pPr>
            <a:r>
              <a:rPr lang="en-US" sz="2800" dirty="0"/>
              <a:t>7 major watersheds</a:t>
            </a:r>
          </a:p>
          <a:p>
            <a:pPr marL="285750" indent="-285750">
              <a:lnSpc>
                <a:spcPct val="90000"/>
              </a:lnSpc>
              <a:spcAft>
                <a:spcPts val="1800"/>
              </a:spcAft>
              <a:buFont typeface="Arial" panose="020B0604020202020204" pitchFamily="34" charset="0"/>
              <a:buChar char="•"/>
            </a:pPr>
            <a:r>
              <a:rPr lang="en-US" sz="2800" dirty="0"/>
              <a:t>26,000 sq.</a:t>
            </a:r>
            <a:r>
              <a:rPr lang="en-US" sz="2800" baseline="0" dirty="0"/>
              <a:t> mi. (in Ohio)</a:t>
            </a:r>
          </a:p>
          <a:p>
            <a:pPr marL="285750" indent="-285750">
              <a:lnSpc>
                <a:spcPct val="90000"/>
              </a:lnSpc>
              <a:spcAft>
                <a:spcPts val="1800"/>
              </a:spcAft>
              <a:buFont typeface="Arial" panose="020B0604020202020204" pitchFamily="34" charset="0"/>
              <a:buChar char="•"/>
            </a:pPr>
            <a:r>
              <a:rPr lang="en-US" sz="2800" baseline="0" dirty="0"/>
              <a:t>63% of Ohio’s land area</a:t>
            </a:r>
            <a:endParaRPr lang="en-US" sz="2800" dirty="0"/>
          </a:p>
        </p:txBody>
      </p:sp>
      <p:sp>
        <p:nvSpPr>
          <p:cNvPr id="2" name="Slide Number Placeholder 1"/>
          <p:cNvSpPr>
            <a:spLocks noGrp="1"/>
          </p:cNvSpPr>
          <p:nvPr>
            <p:ph type="sldNum" sz="quarter" idx="12"/>
          </p:nvPr>
        </p:nvSpPr>
        <p:spPr>
          <a:xfrm>
            <a:off x="6934200" y="6416675"/>
            <a:ext cx="2133600" cy="365125"/>
          </a:xfrm>
        </p:spPr>
        <p:txBody>
          <a:bodyPr/>
          <a:lstStyle/>
          <a:p>
            <a:fld id="{57574426-4722-49D7-B022-BC14B1E65195}" type="slidenum">
              <a:rPr lang="en-US" smtClean="0"/>
              <a:t>5</a:t>
            </a:fld>
            <a:endParaRPr lang="en-US" dirty="0"/>
          </a:p>
        </p:txBody>
      </p:sp>
      <p:grpSp>
        <p:nvGrpSpPr>
          <p:cNvPr id="6" name="Group 5"/>
          <p:cNvGrpSpPr/>
          <p:nvPr/>
        </p:nvGrpSpPr>
        <p:grpSpPr>
          <a:xfrm>
            <a:off x="468489" y="0"/>
            <a:ext cx="6813814" cy="6248400"/>
            <a:chOff x="468489" y="0"/>
            <a:chExt cx="6813814" cy="6248400"/>
          </a:xfrm>
        </p:grpSpPr>
        <p:grpSp>
          <p:nvGrpSpPr>
            <p:cNvPr id="16" name="Group 15"/>
            <p:cNvGrpSpPr/>
            <p:nvPr/>
          </p:nvGrpSpPr>
          <p:grpSpPr>
            <a:xfrm>
              <a:off x="604838" y="434898"/>
              <a:ext cx="6677465" cy="5813502"/>
              <a:chOff x="604838" y="434898"/>
              <a:chExt cx="6677465" cy="5813502"/>
            </a:xfrm>
          </p:grpSpPr>
          <p:grpSp>
            <p:nvGrpSpPr>
              <p:cNvPr id="3" name="Group 2"/>
              <p:cNvGrpSpPr/>
              <p:nvPr/>
            </p:nvGrpSpPr>
            <p:grpSpPr>
              <a:xfrm>
                <a:off x="604838" y="434898"/>
                <a:ext cx="4705350" cy="5813502"/>
                <a:chOff x="604838" y="434898"/>
                <a:chExt cx="4705350" cy="5813502"/>
              </a:xfrm>
            </p:grpSpPr>
            <p:pic>
              <p:nvPicPr>
                <p:cNvPr id="9" name="Picture 2"/>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916" t="1845" r="4148" b="1582"/>
                <a:stretch/>
              </p:blipFill>
              <p:spPr bwMode="auto">
                <a:xfrm>
                  <a:off x="604838" y="434898"/>
                  <a:ext cx="4705350" cy="5813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 name="Group 10"/>
                <p:cNvGrpSpPr/>
                <p:nvPr/>
              </p:nvGrpSpPr>
              <p:grpSpPr>
                <a:xfrm>
                  <a:off x="1117140" y="1417562"/>
                  <a:ext cx="4149127" cy="1664918"/>
                  <a:chOff x="1117140" y="1417562"/>
                  <a:chExt cx="4149127" cy="1664918"/>
                </a:xfrm>
              </p:grpSpPr>
              <p:sp>
                <p:nvSpPr>
                  <p:cNvPr id="12" name="Freeform 11"/>
                  <p:cNvSpPr/>
                  <p:nvPr/>
                </p:nvSpPr>
                <p:spPr>
                  <a:xfrm>
                    <a:off x="1117140" y="2329444"/>
                    <a:ext cx="2432884" cy="753036"/>
                  </a:xfrm>
                  <a:custGeom>
                    <a:avLst/>
                    <a:gdLst>
                      <a:gd name="connsiteX0" fmla="*/ 0 w 2432884"/>
                      <a:gd name="connsiteY0" fmla="*/ 475819 h 753036"/>
                      <a:gd name="connsiteX1" fmla="*/ 16550 w 2432884"/>
                      <a:gd name="connsiteY1" fmla="*/ 508920 h 753036"/>
                      <a:gd name="connsiteX2" fmla="*/ 41376 w 2432884"/>
                      <a:gd name="connsiteY2" fmla="*/ 517195 h 753036"/>
                      <a:gd name="connsiteX3" fmla="*/ 66201 w 2432884"/>
                      <a:gd name="connsiteY3" fmla="*/ 513057 h 753036"/>
                      <a:gd name="connsiteX4" fmla="*/ 70339 w 2432884"/>
                      <a:gd name="connsiteY4" fmla="*/ 500645 h 753036"/>
                      <a:gd name="connsiteX5" fmla="*/ 82751 w 2432884"/>
                      <a:gd name="connsiteY5" fmla="*/ 492370 h 753036"/>
                      <a:gd name="connsiteX6" fmla="*/ 91027 w 2432884"/>
                      <a:gd name="connsiteY6" fmla="*/ 484094 h 753036"/>
                      <a:gd name="connsiteX7" fmla="*/ 95164 w 2432884"/>
                      <a:gd name="connsiteY7" fmla="*/ 471682 h 753036"/>
                      <a:gd name="connsiteX8" fmla="*/ 107577 w 2432884"/>
                      <a:gd name="connsiteY8" fmla="*/ 475819 h 753036"/>
                      <a:gd name="connsiteX9" fmla="*/ 115852 w 2432884"/>
                      <a:gd name="connsiteY9" fmla="*/ 504782 h 753036"/>
                      <a:gd name="connsiteX10" fmla="*/ 124127 w 2432884"/>
                      <a:gd name="connsiteY10" fmla="*/ 517195 h 753036"/>
                      <a:gd name="connsiteX11" fmla="*/ 157227 w 2432884"/>
                      <a:gd name="connsiteY11" fmla="*/ 521332 h 753036"/>
                      <a:gd name="connsiteX12" fmla="*/ 177915 w 2432884"/>
                      <a:gd name="connsiteY12" fmla="*/ 533745 h 753036"/>
                      <a:gd name="connsiteX13" fmla="*/ 190328 w 2432884"/>
                      <a:gd name="connsiteY13" fmla="*/ 529608 h 753036"/>
                      <a:gd name="connsiteX14" fmla="*/ 227566 w 2432884"/>
                      <a:gd name="connsiteY14" fmla="*/ 542020 h 753036"/>
                      <a:gd name="connsiteX15" fmla="*/ 235841 w 2432884"/>
                      <a:gd name="connsiteY15" fmla="*/ 554433 h 753036"/>
                      <a:gd name="connsiteX16" fmla="*/ 248254 w 2432884"/>
                      <a:gd name="connsiteY16" fmla="*/ 550295 h 753036"/>
                      <a:gd name="connsiteX17" fmla="*/ 260666 w 2432884"/>
                      <a:gd name="connsiteY17" fmla="*/ 542020 h 753036"/>
                      <a:gd name="connsiteX18" fmla="*/ 285492 w 2432884"/>
                      <a:gd name="connsiteY18" fmla="*/ 546158 h 753036"/>
                      <a:gd name="connsiteX19" fmla="*/ 310317 w 2432884"/>
                      <a:gd name="connsiteY19" fmla="*/ 554433 h 753036"/>
                      <a:gd name="connsiteX20" fmla="*/ 322730 w 2432884"/>
                      <a:gd name="connsiteY20" fmla="*/ 546158 h 753036"/>
                      <a:gd name="connsiteX21" fmla="*/ 372380 w 2432884"/>
                      <a:gd name="connsiteY21" fmla="*/ 550295 h 753036"/>
                      <a:gd name="connsiteX22" fmla="*/ 364105 w 2432884"/>
                      <a:gd name="connsiteY22" fmla="*/ 575121 h 753036"/>
                      <a:gd name="connsiteX23" fmla="*/ 351693 w 2432884"/>
                      <a:gd name="connsiteY23" fmla="*/ 599946 h 753036"/>
                      <a:gd name="connsiteX24" fmla="*/ 339280 w 2432884"/>
                      <a:gd name="connsiteY24" fmla="*/ 604084 h 753036"/>
                      <a:gd name="connsiteX25" fmla="*/ 351693 w 2432884"/>
                      <a:gd name="connsiteY25" fmla="*/ 616496 h 753036"/>
                      <a:gd name="connsiteX26" fmla="*/ 364105 w 2432884"/>
                      <a:gd name="connsiteY26" fmla="*/ 620634 h 753036"/>
                      <a:gd name="connsiteX27" fmla="*/ 368243 w 2432884"/>
                      <a:gd name="connsiteY27" fmla="*/ 633046 h 753036"/>
                      <a:gd name="connsiteX28" fmla="*/ 364105 w 2432884"/>
                      <a:gd name="connsiteY28" fmla="*/ 657872 h 753036"/>
                      <a:gd name="connsiteX29" fmla="*/ 335142 w 2432884"/>
                      <a:gd name="connsiteY29" fmla="*/ 662009 h 753036"/>
                      <a:gd name="connsiteX30" fmla="*/ 343417 w 2432884"/>
                      <a:gd name="connsiteY30" fmla="*/ 686835 h 753036"/>
                      <a:gd name="connsiteX31" fmla="*/ 347555 w 2432884"/>
                      <a:gd name="connsiteY31" fmla="*/ 699247 h 753036"/>
                      <a:gd name="connsiteX32" fmla="*/ 343417 w 2432884"/>
                      <a:gd name="connsiteY32" fmla="*/ 728210 h 753036"/>
                      <a:gd name="connsiteX33" fmla="*/ 351693 w 2432884"/>
                      <a:gd name="connsiteY33" fmla="*/ 753036 h 753036"/>
                      <a:gd name="connsiteX34" fmla="*/ 384793 w 2432884"/>
                      <a:gd name="connsiteY34" fmla="*/ 748898 h 753036"/>
                      <a:gd name="connsiteX35" fmla="*/ 397206 w 2432884"/>
                      <a:gd name="connsiteY35" fmla="*/ 740623 h 753036"/>
                      <a:gd name="connsiteX36" fmla="*/ 426169 w 2432884"/>
                      <a:gd name="connsiteY36" fmla="*/ 736485 h 753036"/>
                      <a:gd name="connsiteX37" fmla="*/ 450994 w 2432884"/>
                      <a:gd name="connsiteY37" fmla="*/ 719935 h 753036"/>
                      <a:gd name="connsiteX38" fmla="*/ 463407 w 2432884"/>
                      <a:gd name="connsiteY38" fmla="*/ 711660 h 753036"/>
                      <a:gd name="connsiteX39" fmla="*/ 475819 w 2432884"/>
                      <a:gd name="connsiteY39" fmla="*/ 707523 h 753036"/>
                      <a:gd name="connsiteX40" fmla="*/ 484094 w 2432884"/>
                      <a:gd name="connsiteY40" fmla="*/ 699247 h 753036"/>
                      <a:gd name="connsiteX41" fmla="*/ 496507 w 2432884"/>
                      <a:gd name="connsiteY41" fmla="*/ 695110 h 753036"/>
                      <a:gd name="connsiteX42" fmla="*/ 500645 w 2432884"/>
                      <a:gd name="connsiteY42" fmla="*/ 682697 h 753036"/>
                      <a:gd name="connsiteX43" fmla="*/ 517195 w 2432884"/>
                      <a:gd name="connsiteY43" fmla="*/ 699247 h 753036"/>
                      <a:gd name="connsiteX44" fmla="*/ 529608 w 2432884"/>
                      <a:gd name="connsiteY44" fmla="*/ 703385 h 753036"/>
                      <a:gd name="connsiteX45" fmla="*/ 554433 w 2432884"/>
                      <a:gd name="connsiteY45" fmla="*/ 695110 h 753036"/>
                      <a:gd name="connsiteX46" fmla="*/ 566846 w 2432884"/>
                      <a:gd name="connsiteY46" fmla="*/ 690972 h 753036"/>
                      <a:gd name="connsiteX47" fmla="*/ 570983 w 2432884"/>
                      <a:gd name="connsiteY47" fmla="*/ 641322 h 753036"/>
                      <a:gd name="connsiteX48" fmla="*/ 612359 w 2432884"/>
                      <a:gd name="connsiteY48" fmla="*/ 637184 h 753036"/>
                      <a:gd name="connsiteX49" fmla="*/ 645459 w 2432884"/>
                      <a:gd name="connsiteY49" fmla="*/ 633046 h 753036"/>
                      <a:gd name="connsiteX50" fmla="*/ 674422 w 2432884"/>
                      <a:gd name="connsiteY50" fmla="*/ 637184 h 753036"/>
                      <a:gd name="connsiteX51" fmla="*/ 678560 w 2432884"/>
                      <a:gd name="connsiteY51" fmla="*/ 649597 h 753036"/>
                      <a:gd name="connsiteX52" fmla="*/ 682697 w 2432884"/>
                      <a:gd name="connsiteY52" fmla="*/ 633046 h 753036"/>
                      <a:gd name="connsiteX53" fmla="*/ 707522 w 2432884"/>
                      <a:gd name="connsiteY53" fmla="*/ 624771 h 753036"/>
                      <a:gd name="connsiteX54" fmla="*/ 715798 w 2432884"/>
                      <a:gd name="connsiteY54" fmla="*/ 616496 h 753036"/>
                      <a:gd name="connsiteX55" fmla="*/ 711660 w 2432884"/>
                      <a:gd name="connsiteY55" fmla="*/ 579258 h 753036"/>
                      <a:gd name="connsiteX56" fmla="*/ 703385 w 2432884"/>
                      <a:gd name="connsiteY56" fmla="*/ 566846 h 753036"/>
                      <a:gd name="connsiteX57" fmla="*/ 699247 w 2432884"/>
                      <a:gd name="connsiteY57" fmla="*/ 554433 h 753036"/>
                      <a:gd name="connsiteX58" fmla="*/ 711660 w 2432884"/>
                      <a:gd name="connsiteY58" fmla="*/ 546158 h 753036"/>
                      <a:gd name="connsiteX59" fmla="*/ 736485 w 2432884"/>
                      <a:gd name="connsiteY59" fmla="*/ 525470 h 753036"/>
                      <a:gd name="connsiteX60" fmla="*/ 744760 w 2432884"/>
                      <a:gd name="connsiteY60" fmla="*/ 513057 h 753036"/>
                      <a:gd name="connsiteX61" fmla="*/ 769586 w 2432884"/>
                      <a:gd name="connsiteY61" fmla="*/ 504782 h 753036"/>
                      <a:gd name="connsiteX62" fmla="*/ 773723 w 2432884"/>
                      <a:gd name="connsiteY62" fmla="*/ 492370 h 753036"/>
                      <a:gd name="connsiteX63" fmla="*/ 798549 w 2432884"/>
                      <a:gd name="connsiteY63" fmla="*/ 484094 h 753036"/>
                      <a:gd name="connsiteX64" fmla="*/ 819236 w 2432884"/>
                      <a:gd name="connsiteY64" fmla="*/ 455132 h 753036"/>
                      <a:gd name="connsiteX65" fmla="*/ 860612 w 2432884"/>
                      <a:gd name="connsiteY65" fmla="*/ 450994 h 753036"/>
                      <a:gd name="connsiteX66" fmla="*/ 868887 w 2432884"/>
                      <a:gd name="connsiteY66" fmla="*/ 438581 h 753036"/>
                      <a:gd name="connsiteX67" fmla="*/ 877162 w 2432884"/>
                      <a:gd name="connsiteY67" fmla="*/ 409618 h 753036"/>
                      <a:gd name="connsiteX68" fmla="*/ 885437 w 2432884"/>
                      <a:gd name="connsiteY68" fmla="*/ 397206 h 753036"/>
                      <a:gd name="connsiteX69" fmla="*/ 877162 w 2432884"/>
                      <a:gd name="connsiteY69" fmla="*/ 384793 h 753036"/>
                      <a:gd name="connsiteX70" fmla="*/ 881300 w 2432884"/>
                      <a:gd name="connsiteY70" fmla="*/ 355830 h 753036"/>
                      <a:gd name="connsiteX71" fmla="*/ 893712 w 2432884"/>
                      <a:gd name="connsiteY71" fmla="*/ 347555 h 753036"/>
                      <a:gd name="connsiteX72" fmla="*/ 914400 w 2432884"/>
                      <a:gd name="connsiteY72" fmla="*/ 343418 h 753036"/>
                      <a:gd name="connsiteX73" fmla="*/ 939226 w 2432884"/>
                      <a:gd name="connsiteY73" fmla="*/ 331005 h 753036"/>
                      <a:gd name="connsiteX74" fmla="*/ 951638 w 2432884"/>
                      <a:gd name="connsiteY74" fmla="*/ 335142 h 753036"/>
                      <a:gd name="connsiteX75" fmla="*/ 980601 w 2432884"/>
                      <a:gd name="connsiteY75" fmla="*/ 355830 h 753036"/>
                      <a:gd name="connsiteX76" fmla="*/ 1059215 w 2432884"/>
                      <a:gd name="connsiteY76" fmla="*/ 359968 h 753036"/>
                      <a:gd name="connsiteX77" fmla="*/ 1067490 w 2432884"/>
                      <a:gd name="connsiteY77" fmla="*/ 372380 h 753036"/>
                      <a:gd name="connsiteX78" fmla="*/ 1079903 w 2432884"/>
                      <a:gd name="connsiteY78" fmla="*/ 397206 h 753036"/>
                      <a:gd name="connsiteX79" fmla="*/ 1117141 w 2432884"/>
                      <a:gd name="connsiteY79" fmla="*/ 405481 h 753036"/>
                      <a:gd name="connsiteX80" fmla="*/ 1150241 w 2432884"/>
                      <a:gd name="connsiteY80" fmla="*/ 426169 h 753036"/>
                      <a:gd name="connsiteX81" fmla="*/ 1162654 w 2432884"/>
                      <a:gd name="connsiteY81" fmla="*/ 422031 h 753036"/>
                      <a:gd name="connsiteX82" fmla="*/ 1187479 w 2432884"/>
                      <a:gd name="connsiteY82" fmla="*/ 430306 h 753036"/>
                      <a:gd name="connsiteX83" fmla="*/ 1195754 w 2432884"/>
                      <a:gd name="connsiteY83" fmla="*/ 442719 h 753036"/>
                      <a:gd name="connsiteX84" fmla="*/ 1220579 w 2432884"/>
                      <a:gd name="connsiteY84" fmla="*/ 446856 h 753036"/>
                      <a:gd name="connsiteX85" fmla="*/ 1245405 w 2432884"/>
                      <a:gd name="connsiteY85" fmla="*/ 459269 h 753036"/>
                      <a:gd name="connsiteX86" fmla="*/ 1261955 w 2432884"/>
                      <a:gd name="connsiteY86" fmla="*/ 455132 h 753036"/>
                      <a:gd name="connsiteX87" fmla="*/ 1270230 w 2432884"/>
                      <a:gd name="connsiteY87" fmla="*/ 446856 h 753036"/>
                      <a:gd name="connsiteX88" fmla="*/ 1274368 w 2432884"/>
                      <a:gd name="connsiteY88" fmla="*/ 459269 h 753036"/>
                      <a:gd name="connsiteX89" fmla="*/ 1311606 w 2432884"/>
                      <a:gd name="connsiteY89" fmla="*/ 463407 h 753036"/>
                      <a:gd name="connsiteX90" fmla="*/ 1352981 w 2432884"/>
                      <a:gd name="connsiteY90" fmla="*/ 475819 h 753036"/>
                      <a:gd name="connsiteX91" fmla="*/ 1365394 w 2432884"/>
                      <a:gd name="connsiteY91" fmla="*/ 479957 h 753036"/>
                      <a:gd name="connsiteX92" fmla="*/ 1381944 w 2432884"/>
                      <a:gd name="connsiteY92" fmla="*/ 484094 h 753036"/>
                      <a:gd name="connsiteX93" fmla="*/ 1415045 w 2432884"/>
                      <a:gd name="connsiteY93" fmla="*/ 500645 h 753036"/>
                      <a:gd name="connsiteX94" fmla="*/ 1427457 w 2432884"/>
                      <a:gd name="connsiteY94" fmla="*/ 504782 h 753036"/>
                      <a:gd name="connsiteX95" fmla="*/ 1522621 w 2432884"/>
                      <a:gd name="connsiteY95" fmla="*/ 492370 h 753036"/>
                      <a:gd name="connsiteX96" fmla="*/ 1530896 w 2432884"/>
                      <a:gd name="connsiteY96" fmla="*/ 484094 h 753036"/>
                      <a:gd name="connsiteX97" fmla="*/ 1539171 w 2432884"/>
                      <a:gd name="connsiteY97" fmla="*/ 471682 h 753036"/>
                      <a:gd name="connsiteX98" fmla="*/ 1551584 w 2432884"/>
                      <a:gd name="connsiteY98" fmla="*/ 467544 h 753036"/>
                      <a:gd name="connsiteX99" fmla="*/ 1563997 w 2432884"/>
                      <a:gd name="connsiteY99" fmla="*/ 459269 h 753036"/>
                      <a:gd name="connsiteX100" fmla="*/ 1580547 w 2432884"/>
                      <a:gd name="connsiteY100" fmla="*/ 438581 h 753036"/>
                      <a:gd name="connsiteX101" fmla="*/ 1584684 w 2432884"/>
                      <a:gd name="connsiteY101" fmla="*/ 426169 h 753036"/>
                      <a:gd name="connsiteX102" fmla="*/ 1592960 w 2432884"/>
                      <a:gd name="connsiteY102" fmla="*/ 393068 h 753036"/>
                      <a:gd name="connsiteX103" fmla="*/ 1601235 w 2432884"/>
                      <a:gd name="connsiteY103" fmla="*/ 380656 h 753036"/>
                      <a:gd name="connsiteX104" fmla="*/ 1609510 w 2432884"/>
                      <a:gd name="connsiteY104" fmla="*/ 372380 h 753036"/>
                      <a:gd name="connsiteX105" fmla="*/ 1626060 w 2432884"/>
                      <a:gd name="connsiteY105" fmla="*/ 368243 h 753036"/>
                      <a:gd name="connsiteX106" fmla="*/ 1613647 w 2432884"/>
                      <a:gd name="connsiteY106" fmla="*/ 364105 h 753036"/>
                      <a:gd name="connsiteX107" fmla="*/ 1626060 w 2432884"/>
                      <a:gd name="connsiteY107" fmla="*/ 355830 h 753036"/>
                      <a:gd name="connsiteX108" fmla="*/ 1650885 w 2432884"/>
                      <a:gd name="connsiteY108" fmla="*/ 347555 h 753036"/>
                      <a:gd name="connsiteX109" fmla="*/ 1663298 w 2432884"/>
                      <a:gd name="connsiteY109" fmla="*/ 351693 h 753036"/>
                      <a:gd name="connsiteX110" fmla="*/ 1692261 w 2432884"/>
                      <a:gd name="connsiteY110" fmla="*/ 322730 h 753036"/>
                      <a:gd name="connsiteX111" fmla="*/ 1704674 w 2432884"/>
                      <a:gd name="connsiteY111" fmla="*/ 314455 h 753036"/>
                      <a:gd name="connsiteX112" fmla="*/ 1708811 w 2432884"/>
                      <a:gd name="connsiteY112" fmla="*/ 302042 h 753036"/>
                      <a:gd name="connsiteX113" fmla="*/ 1733636 w 2432884"/>
                      <a:gd name="connsiteY113" fmla="*/ 285492 h 753036"/>
                      <a:gd name="connsiteX114" fmla="*/ 1741912 w 2432884"/>
                      <a:gd name="connsiteY114" fmla="*/ 277217 h 753036"/>
                      <a:gd name="connsiteX115" fmla="*/ 1795700 w 2432884"/>
                      <a:gd name="connsiteY115" fmla="*/ 256529 h 753036"/>
                      <a:gd name="connsiteX116" fmla="*/ 1808112 w 2432884"/>
                      <a:gd name="connsiteY116" fmla="*/ 260666 h 753036"/>
                      <a:gd name="connsiteX117" fmla="*/ 1820525 w 2432884"/>
                      <a:gd name="connsiteY117" fmla="*/ 256529 h 753036"/>
                      <a:gd name="connsiteX118" fmla="*/ 1832938 w 2432884"/>
                      <a:gd name="connsiteY118" fmla="*/ 268942 h 753036"/>
                      <a:gd name="connsiteX119" fmla="*/ 1845350 w 2432884"/>
                      <a:gd name="connsiteY119" fmla="*/ 277217 h 753036"/>
                      <a:gd name="connsiteX120" fmla="*/ 1899139 w 2432884"/>
                      <a:gd name="connsiteY120" fmla="*/ 268942 h 753036"/>
                      <a:gd name="connsiteX121" fmla="*/ 1944652 w 2432884"/>
                      <a:gd name="connsiteY121" fmla="*/ 273079 h 753036"/>
                      <a:gd name="connsiteX122" fmla="*/ 1948789 w 2432884"/>
                      <a:gd name="connsiteY122" fmla="*/ 293767 h 753036"/>
                      <a:gd name="connsiteX123" fmla="*/ 1952927 w 2432884"/>
                      <a:gd name="connsiteY123" fmla="*/ 310317 h 753036"/>
                      <a:gd name="connsiteX124" fmla="*/ 1965340 w 2432884"/>
                      <a:gd name="connsiteY124" fmla="*/ 314455 h 753036"/>
                      <a:gd name="connsiteX125" fmla="*/ 1990165 w 2432884"/>
                      <a:gd name="connsiteY125" fmla="*/ 306180 h 753036"/>
                      <a:gd name="connsiteX126" fmla="*/ 2014990 w 2432884"/>
                      <a:gd name="connsiteY126" fmla="*/ 314455 h 753036"/>
                      <a:gd name="connsiteX127" fmla="*/ 2043953 w 2432884"/>
                      <a:gd name="connsiteY127" fmla="*/ 310317 h 753036"/>
                      <a:gd name="connsiteX128" fmla="*/ 2068779 w 2432884"/>
                      <a:gd name="connsiteY128" fmla="*/ 293767 h 753036"/>
                      <a:gd name="connsiteX129" fmla="*/ 2072916 w 2432884"/>
                      <a:gd name="connsiteY129" fmla="*/ 235841 h 753036"/>
                      <a:gd name="connsiteX130" fmla="*/ 2064641 w 2432884"/>
                      <a:gd name="connsiteY130" fmla="*/ 223428 h 753036"/>
                      <a:gd name="connsiteX131" fmla="*/ 2052228 w 2432884"/>
                      <a:gd name="connsiteY131" fmla="*/ 215153 h 753036"/>
                      <a:gd name="connsiteX132" fmla="*/ 2048091 w 2432884"/>
                      <a:gd name="connsiteY132" fmla="*/ 202741 h 753036"/>
                      <a:gd name="connsiteX133" fmla="*/ 2035678 w 2432884"/>
                      <a:gd name="connsiteY133" fmla="*/ 198603 h 753036"/>
                      <a:gd name="connsiteX134" fmla="*/ 2010853 w 2432884"/>
                      <a:gd name="connsiteY134" fmla="*/ 194466 h 753036"/>
                      <a:gd name="connsiteX135" fmla="*/ 2006715 w 2432884"/>
                      <a:gd name="connsiteY135" fmla="*/ 173778 h 753036"/>
                      <a:gd name="connsiteX136" fmla="*/ 1986027 w 2432884"/>
                      <a:gd name="connsiteY136" fmla="*/ 169640 h 753036"/>
                      <a:gd name="connsiteX137" fmla="*/ 1977752 w 2432884"/>
                      <a:gd name="connsiteY137" fmla="*/ 157227 h 753036"/>
                      <a:gd name="connsiteX138" fmla="*/ 1981890 w 2432884"/>
                      <a:gd name="connsiteY138" fmla="*/ 144815 h 753036"/>
                      <a:gd name="connsiteX139" fmla="*/ 2006715 w 2432884"/>
                      <a:gd name="connsiteY139" fmla="*/ 132402 h 753036"/>
                      <a:gd name="connsiteX140" fmla="*/ 2019128 w 2432884"/>
                      <a:gd name="connsiteY140" fmla="*/ 107577 h 753036"/>
                      <a:gd name="connsiteX141" fmla="*/ 2023265 w 2432884"/>
                      <a:gd name="connsiteY141" fmla="*/ 82751 h 753036"/>
                      <a:gd name="connsiteX142" fmla="*/ 2056366 w 2432884"/>
                      <a:gd name="connsiteY142" fmla="*/ 78614 h 753036"/>
                      <a:gd name="connsiteX143" fmla="*/ 2060503 w 2432884"/>
                      <a:gd name="connsiteY143" fmla="*/ 62064 h 753036"/>
                      <a:gd name="connsiteX144" fmla="*/ 2077054 w 2432884"/>
                      <a:gd name="connsiteY144" fmla="*/ 45513 h 753036"/>
                      <a:gd name="connsiteX145" fmla="*/ 2130842 w 2432884"/>
                      <a:gd name="connsiteY145" fmla="*/ 49651 h 753036"/>
                      <a:gd name="connsiteX146" fmla="*/ 2139117 w 2432884"/>
                      <a:gd name="connsiteY146" fmla="*/ 37238 h 753036"/>
                      <a:gd name="connsiteX147" fmla="*/ 2151530 w 2432884"/>
                      <a:gd name="connsiteY147" fmla="*/ 33101 h 753036"/>
                      <a:gd name="connsiteX148" fmla="*/ 2163942 w 2432884"/>
                      <a:gd name="connsiteY148" fmla="*/ 24826 h 753036"/>
                      <a:gd name="connsiteX149" fmla="*/ 2176355 w 2432884"/>
                      <a:gd name="connsiteY149" fmla="*/ 33101 h 753036"/>
                      <a:gd name="connsiteX150" fmla="*/ 2217731 w 2432884"/>
                      <a:gd name="connsiteY150" fmla="*/ 33101 h 753036"/>
                      <a:gd name="connsiteX151" fmla="*/ 2226006 w 2432884"/>
                      <a:gd name="connsiteY151" fmla="*/ 20688 h 753036"/>
                      <a:gd name="connsiteX152" fmla="*/ 2259106 w 2432884"/>
                      <a:gd name="connsiteY152" fmla="*/ 33101 h 753036"/>
                      <a:gd name="connsiteX153" fmla="*/ 2275656 w 2432884"/>
                      <a:gd name="connsiteY153" fmla="*/ 53789 h 753036"/>
                      <a:gd name="connsiteX154" fmla="*/ 2288069 w 2432884"/>
                      <a:gd name="connsiteY154" fmla="*/ 57926 h 753036"/>
                      <a:gd name="connsiteX155" fmla="*/ 2321170 w 2432884"/>
                      <a:gd name="connsiteY155" fmla="*/ 62064 h 753036"/>
                      <a:gd name="connsiteX156" fmla="*/ 2370820 w 2432884"/>
                      <a:gd name="connsiteY156" fmla="*/ 66201 h 753036"/>
                      <a:gd name="connsiteX157" fmla="*/ 2383233 w 2432884"/>
                      <a:gd name="connsiteY157" fmla="*/ 74476 h 753036"/>
                      <a:gd name="connsiteX158" fmla="*/ 2391508 w 2432884"/>
                      <a:gd name="connsiteY158" fmla="*/ 33101 h 753036"/>
                      <a:gd name="connsiteX159" fmla="*/ 2395646 w 2432884"/>
                      <a:gd name="connsiteY159" fmla="*/ 20688 h 753036"/>
                      <a:gd name="connsiteX160" fmla="*/ 2420471 w 2432884"/>
                      <a:gd name="connsiteY160" fmla="*/ 8275 h 753036"/>
                      <a:gd name="connsiteX161" fmla="*/ 2432884 w 2432884"/>
                      <a:gd name="connsiteY161" fmla="*/ 0 h 753036"/>
                      <a:gd name="connsiteX0" fmla="*/ 0 w 2432884"/>
                      <a:gd name="connsiteY0" fmla="*/ 475819 h 753036"/>
                      <a:gd name="connsiteX1" fmla="*/ 16550 w 2432884"/>
                      <a:gd name="connsiteY1" fmla="*/ 508920 h 753036"/>
                      <a:gd name="connsiteX2" fmla="*/ 41376 w 2432884"/>
                      <a:gd name="connsiteY2" fmla="*/ 517195 h 753036"/>
                      <a:gd name="connsiteX3" fmla="*/ 56525 w 2432884"/>
                      <a:gd name="connsiteY3" fmla="*/ 488867 h 753036"/>
                      <a:gd name="connsiteX4" fmla="*/ 70339 w 2432884"/>
                      <a:gd name="connsiteY4" fmla="*/ 500645 h 753036"/>
                      <a:gd name="connsiteX5" fmla="*/ 82751 w 2432884"/>
                      <a:gd name="connsiteY5" fmla="*/ 492370 h 753036"/>
                      <a:gd name="connsiteX6" fmla="*/ 91027 w 2432884"/>
                      <a:gd name="connsiteY6" fmla="*/ 484094 h 753036"/>
                      <a:gd name="connsiteX7" fmla="*/ 95164 w 2432884"/>
                      <a:gd name="connsiteY7" fmla="*/ 471682 h 753036"/>
                      <a:gd name="connsiteX8" fmla="*/ 107577 w 2432884"/>
                      <a:gd name="connsiteY8" fmla="*/ 475819 h 753036"/>
                      <a:gd name="connsiteX9" fmla="*/ 115852 w 2432884"/>
                      <a:gd name="connsiteY9" fmla="*/ 504782 h 753036"/>
                      <a:gd name="connsiteX10" fmla="*/ 124127 w 2432884"/>
                      <a:gd name="connsiteY10" fmla="*/ 517195 h 753036"/>
                      <a:gd name="connsiteX11" fmla="*/ 157227 w 2432884"/>
                      <a:gd name="connsiteY11" fmla="*/ 521332 h 753036"/>
                      <a:gd name="connsiteX12" fmla="*/ 177915 w 2432884"/>
                      <a:gd name="connsiteY12" fmla="*/ 533745 h 753036"/>
                      <a:gd name="connsiteX13" fmla="*/ 190328 w 2432884"/>
                      <a:gd name="connsiteY13" fmla="*/ 529608 h 753036"/>
                      <a:gd name="connsiteX14" fmla="*/ 227566 w 2432884"/>
                      <a:gd name="connsiteY14" fmla="*/ 542020 h 753036"/>
                      <a:gd name="connsiteX15" fmla="*/ 235841 w 2432884"/>
                      <a:gd name="connsiteY15" fmla="*/ 554433 h 753036"/>
                      <a:gd name="connsiteX16" fmla="*/ 248254 w 2432884"/>
                      <a:gd name="connsiteY16" fmla="*/ 550295 h 753036"/>
                      <a:gd name="connsiteX17" fmla="*/ 260666 w 2432884"/>
                      <a:gd name="connsiteY17" fmla="*/ 542020 h 753036"/>
                      <a:gd name="connsiteX18" fmla="*/ 285492 w 2432884"/>
                      <a:gd name="connsiteY18" fmla="*/ 546158 h 753036"/>
                      <a:gd name="connsiteX19" fmla="*/ 310317 w 2432884"/>
                      <a:gd name="connsiteY19" fmla="*/ 554433 h 753036"/>
                      <a:gd name="connsiteX20" fmla="*/ 322730 w 2432884"/>
                      <a:gd name="connsiteY20" fmla="*/ 546158 h 753036"/>
                      <a:gd name="connsiteX21" fmla="*/ 372380 w 2432884"/>
                      <a:gd name="connsiteY21" fmla="*/ 550295 h 753036"/>
                      <a:gd name="connsiteX22" fmla="*/ 364105 w 2432884"/>
                      <a:gd name="connsiteY22" fmla="*/ 575121 h 753036"/>
                      <a:gd name="connsiteX23" fmla="*/ 351693 w 2432884"/>
                      <a:gd name="connsiteY23" fmla="*/ 599946 h 753036"/>
                      <a:gd name="connsiteX24" fmla="*/ 339280 w 2432884"/>
                      <a:gd name="connsiteY24" fmla="*/ 604084 h 753036"/>
                      <a:gd name="connsiteX25" fmla="*/ 351693 w 2432884"/>
                      <a:gd name="connsiteY25" fmla="*/ 616496 h 753036"/>
                      <a:gd name="connsiteX26" fmla="*/ 364105 w 2432884"/>
                      <a:gd name="connsiteY26" fmla="*/ 620634 h 753036"/>
                      <a:gd name="connsiteX27" fmla="*/ 368243 w 2432884"/>
                      <a:gd name="connsiteY27" fmla="*/ 633046 h 753036"/>
                      <a:gd name="connsiteX28" fmla="*/ 364105 w 2432884"/>
                      <a:gd name="connsiteY28" fmla="*/ 657872 h 753036"/>
                      <a:gd name="connsiteX29" fmla="*/ 335142 w 2432884"/>
                      <a:gd name="connsiteY29" fmla="*/ 662009 h 753036"/>
                      <a:gd name="connsiteX30" fmla="*/ 343417 w 2432884"/>
                      <a:gd name="connsiteY30" fmla="*/ 686835 h 753036"/>
                      <a:gd name="connsiteX31" fmla="*/ 347555 w 2432884"/>
                      <a:gd name="connsiteY31" fmla="*/ 699247 h 753036"/>
                      <a:gd name="connsiteX32" fmla="*/ 343417 w 2432884"/>
                      <a:gd name="connsiteY32" fmla="*/ 728210 h 753036"/>
                      <a:gd name="connsiteX33" fmla="*/ 351693 w 2432884"/>
                      <a:gd name="connsiteY33" fmla="*/ 753036 h 753036"/>
                      <a:gd name="connsiteX34" fmla="*/ 384793 w 2432884"/>
                      <a:gd name="connsiteY34" fmla="*/ 748898 h 753036"/>
                      <a:gd name="connsiteX35" fmla="*/ 397206 w 2432884"/>
                      <a:gd name="connsiteY35" fmla="*/ 740623 h 753036"/>
                      <a:gd name="connsiteX36" fmla="*/ 426169 w 2432884"/>
                      <a:gd name="connsiteY36" fmla="*/ 736485 h 753036"/>
                      <a:gd name="connsiteX37" fmla="*/ 450994 w 2432884"/>
                      <a:gd name="connsiteY37" fmla="*/ 719935 h 753036"/>
                      <a:gd name="connsiteX38" fmla="*/ 463407 w 2432884"/>
                      <a:gd name="connsiteY38" fmla="*/ 711660 h 753036"/>
                      <a:gd name="connsiteX39" fmla="*/ 475819 w 2432884"/>
                      <a:gd name="connsiteY39" fmla="*/ 707523 h 753036"/>
                      <a:gd name="connsiteX40" fmla="*/ 484094 w 2432884"/>
                      <a:gd name="connsiteY40" fmla="*/ 699247 h 753036"/>
                      <a:gd name="connsiteX41" fmla="*/ 496507 w 2432884"/>
                      <a:gd name="connsiteY41" fmla="*/ 695110 h 753036"/>
                      <a:gd name="connsiteX42" fmla="*/ 500645 w 2432884"/>
                      <a:gd name="connsiteY42" fmla="*/ 682697 h 753036"/>
                      <a:gd name="connsiteX43" fmla="*/ 517195 w 2432884"/>
                      <a:gd name="connsiteY43" fmla="*/ 699247 h 753036"/>
                      <a:gd name="connsiteX44" fmla="*/ 529608 w 2432884"/>
                      <a:gd name="connsiteY44" fmla="*/ 703385 h 753036"/>
                      <a:gd name="connsiteX45" fmla="*/ 554433 w 2432884"/>
                      <a:gd name="connsiteY45" fmla="*/ 695110 h 753036"/>
                      <a:gd name="connsiteX46" fmla="*/ 566846 w 2432884"/>
                      <a:gd name="connsiteY46" fmla="*/ 690972 h 753036"/>
                      <a:gd name="connsiteX47" fmla="*/ 570983 w 2432884"/>
                      <a:gd name="connsiteY47" fmla="*/ 641322 h 753036"/>
                      <a:gd name="connsiteX48" fmla="*/ 612359 w 2432884"/>
                      <a:gd name="connsiteY48" fmla="*/ 637184 h 753036"/>
                      <a:gd name="connsiteX49" fmla="*/ 645459 w 2432884"/>
                      <a:gd name="connsiteY49" fmla="*/ 633046 h 753036"/>
                      <a:gd name="connsiteX50" fmla="*/ 674422 w 2432884"/>
                      <a:gd name="connsiteY50" fmla="*/ 637184 h 753036"/>
                      <a:gd name="connsiteX51" fmla="*/ 678560 w 2432884"/>
                      <a:gd name="connsiteY51" fmla="*/ 649597 h 753036"/>
                      <a:gd name="connsiteX52" fmla="*/ 682697 w 2432884"/>
                      <a:gd name="connsiteY52" fmla="*/ 633046 h 753036"/>
                      <a:gd name="connsiteX53" fmla="*/ 707522 w 2432884"/>
                      <a:gd name="connsiteY53" fmla="*/ 624771 h 753036"/>
                      <a:gd name="connsiteX54" fmla="*/ 715798 w 2432884"/>
                      <a:gd name="connsiteY54" fmla="*/ 616496 h 753036"/>
                      <a:gd name="connsiteX55" fmla="*/ 711660 w 2432884"/>
                      <a:gd name="connsiteY55" fmla="*/ 579258 h 753036"/>
                      <a:gd name="connsiteX56" fmla="*/ 703385 w 2432884"/>
                      <a:gd name="connsiteY56" fmla="*/ 566846 h 753036"/>
                      <a:gd name="connsiteX57" fmla="*/ 699247 w 2432884"/>
                      <a:gd name="connsiteY57" fmla="*/ 554433 h 753036"/>
                      <a:gd name="connsiteX58" fmla="*/ 711660 w 2432884"/>
                      <a:gd name="connsiteY58" fmla="*/ 546158 h 753036"/>
                      <a:gd name="connsiteX59" fmla="*/ 736485 w 2432884"/>
                      <a:gd name="connsiteY59" fmla="*/ 525470 h 753036"/>
                      <a:gd name="connsiteX60" fmla="*/ 744760 w 2432884"/>
                      <a:gd name="connsiteY60" fmla="*/ 513057 h 753036"/>
                      <a:gd name="connsiteX61" fmla="*/ 769586 w 2432884"/>
                      <a:gd name="connsiteY61" fmla="*/ 504782 h 753036"/>
                      <a:gd name="connsiteX62" fmla="*/ 773723 w 2432884"/>
                      <a:gd name="connsiteY62" fmla="*/ 492370 h 753036"/>
                      <a:gd name="connsiteX63" fmla="*/ 798549 w 2432884"/>
                      <a:gd name="connsiteY63" fmla="*/ 484094 h 753036"/>
                      <a:gd name="connsiteX64" fmla="*/ 819236 w 2432884"/>
                      <a:gd name="connsiteY64" fmla="*/ 455132 h 753036"/>
                      <a:gd name="connsiteX65" fmla="*/ 860612 w 2432884"/>
                      <a:gd name="connsiteY65" fmla="*/ 450994 h 753036"/>
                      <a:gd name="connsiteX66" fmla="*/ 868887 w 2432884"/>
                      <a:gd name="connsiteY66" fmla="*/ 438581 h 753036"/>
                      <a:gd name="connsiteX67" fmla="*/ 877162 w 2432884"/>
                      <a:gd name="connsiteY67" fmla="*/ 409618 h 753036"/>
                      <a:gd name="connsiteX68" fmla="*/ 885437 w 2432884"/>
                      <a:gd name="connsiteY68" fmla="*/ 397206 h 753036"/>
                      <a:gd name="connsiteX69" fmla="*/ 877162 w 2432884"/>
                      <a:gd name="connsiteY69" fmla="*/ 384793 h 753036"/>
                      <a:gd name="connsiteX70" fmla="*/ 881300 w 2432884"/>
                      <a:gd name="connsiteY70" fmla="*/ 355830 h 753036"/>
                      <a:gd name="connsiteX71" fmla="*/ 893712 w 2432884"/>
                      <a:gd name="connsiteY71" fmla="*/ 347555 h 753036"/>
                      <a:gd name="connsiteX72" fmla="*/ 914400 w 2432884"/>
                      <a:gd name="connsiteY72" fmla="*/ 343418 h 753036"/>
                      <a:gd name="connsiteX73" fmla="*/ 939226 w 2432884"/>
                      <a:gd name="connsiteY73" fmla="*/ 331005 h 753036"/>
                      <a:gd name="connsiteX74" fmla="*/ 951638 w 2432884"/>
                      <a:gd name="connsiteY74" fmla="*/ 335142 h 753036"/>
                      <a:gd name="connsiteX75" fmla="*/ 980601 w 2432884"/>
                      <a:gd name="connsiteY75" fmla="*/ 355830 h 753036"/>
                      <a:gd name="connsiteX76" fmla="*/ 1059215 w 2432884"/>
                      <a:gd name="connsiteY76" fmla="*/ 359968 h 753036"/>
                      <a:gd name="connsiteX77" fmla="*/ 1067490 w 2432884"/>
                      <a:gd name="connsiteY77" fmla="*/ 372380 h 753036"/>
                      <a:gd name="connsiteX78" fmla="*/ 1079903 w 2432884"/>
                      <a:gd name="connsiteY78" fmla="*/ 397206 h 753036"/>
                      <a:gd name="connsiteX79" fmla="*/ 1117141 w 2432884"/>
                      <a:gd name="connsiteY79" fmla="*/ 405481 h 753036"/>
                      <a:gd name="connsiteX80" fmla="*/ 1150241 w 2432884"/>
                      <a:gd name="connsiteY80" fmla="*/ 426169 h 753036"/>
                      <a:gd name="connsiteX81" fmla="*/ 1162654 w 2432884"/>
                      <a:gd name="connsiteY81" fmla="*/ 422031 h 753036"/>
                      <a:gd name="connsiteX82" fmla="*/ 1187479 w 2432884"/>
                      <a:gd name="connsiteY82" fmla="*/ 430306 h 753036"/>
                      <a:gd name="connsiteX83" fmla="*/ 1195754 w 2432884"/>
                      <a:gd name="connsiteY83" fmla="*/ 442719 h 753036"/>
                      <a:gd name="connsiteX84" fmla="*/ 1220579 w 2432884"/>
                      <a:gd name="connsiteY84" fmla="*/ 446856 h 753036"/>
                      <a:gd name="connsiteX85" fmla="*/ 1245405 w 2432884"/>
                      <a:gd name="connsiteY85" fmla="*/ 459269 h 753036"/>
                      <a:gd name="connsiteX86" fmla="*/ 1261955 w 2432884"/>
                      <a:gd name="connsiteY86" fmla="*/ 455132 h 753036"/>
                      <a:gd name="connsiteX87" fmla="*/ 1270230 w 2432884"/>
                      <a:gd name="connsiteY87" fmla="*/ 446856 h 753036"/>
                      <a:gd name="connsiteX88" fmla="*/ 1274368 w 2432884"/>
                      <a:gd name="connsiteY88" fmla="*/ 459269 h 753036"/>
                      <a:gd name="connsiteX89" fmla="*/ 1311606 w 2432884"/>
                      <a:gd name="connsiteY89" fmla="*/ 463407 h 753036"/>
                      <a:gd name="connsiteX90" fmla="*/ 1352981 w 2432884"/>
                      <a:gd name="connsiteY90" fmla="*/ 475819 h 753036"/>
                      <a:gd name="connsiteX91" fmla="*/ 1365394 w 2432884"/>
                      <a:gd name="connsiteY91" fmla="*/ 479957 h 753036"/>
                      <a:gd name="connsiteX92" fmla="*/ 1381944 w 2432884"/>
                      <a:gd name="connsiteY92" fmla="*/ 484094 h 753036"/>
                      <a:gd name="connsiteX93" fmla="*/ 1415045 w 2432884"/>
                      <a:gd name="connsiteY93" fmla="*/ 500645 h 753036"/>
                      <a:gd name="connsiteX94" fmla="*/ 1427457 w 2432884"/>
                      <a:gd name="connsiteY94" fmla="*/ 504782 h 753036"/>
                      <a:gd name="connsiteX95" fmla="*/ 1522621 w 2432884"/>
                      <a:gd name="connsiteY95" fmla="*/ 492370 h 753036"/>
                      <a:gd name="connsiteX96" fmla="*/ 1530896 w 2432884"/>
                      <a:gd name="connsiteY96" fmla="*/ 484094 h 753036"/>
                      <a:gd name="connsiteX97" fmla="*/ 1539171 w 2432884"/>
                      <a:gd name="connsiteY97" fmla="*/ 471682 h 753036"/>
                      <a:gd name="connsiteX98" fmla="*/ 1551584 w 2432884"/>
                      <a:gd name="connsiteY98" fmla="*/ 467544 h 753036"/>
                      <a:gd name="connsiteX99" fmla="*/ 1563997 w 2432884"/>
                      <a:gd name="connsiteY99" fmla="*/ 459269 h 753036"/>
                      <a:gd name="connsiteX100" fmla="*/ 1580547 w 2432884"/>
                      <a:gd name="connsiteY100" fmla="*/ 438581 h 753036"/>
                      <a:gd name="connsiteX101" fmla="*/ 1584684 w 2432884"/>
                      <a:gd name="connsiteY101" fmla="*/ 426169 h 753036"/>
                      <a:gd name="connsiteX102" fmla="*/ 1592960 w 2432884"/>
                      <a:gd name="connsiteY102" fmla="*/ 393068 h 753036"/>
                      <a:gd name="connsiteX103" fmla="*/ 1601235 w 2432884"/>
                      <a:gd name="connsiteY103" fmla="*/ 380656 h 753036"/>
                      <a:gd name="connsiteX104" fmla="*/ 1609510 w 2432884"/>
                      <a:gd name="connsiteY104" fmla="*/ 372380 h 753036"/>
                      <a:gd name="connsiteX105" fmla="*/ 1626060 w 2432884"/>
                      <a:gd name="connsiteY105" fmla="*/ 368243 h 753036"/>
                      <a:gd name="connsiteX106" fmla="*/ 1613647 w 2432884"/>
                      <a:gd name="connsiteY106" fmla="*/ 364105 h 753036"/>
                      <a:gd name="connsiteX107" fmla="*/ 1626060 w 2432884"/>
                      <a:gd name="connsiteY107" fmla="*/ 355830 h 753036"/>
                      <a:gd name="connsiteX108" fmla="*/ 1650885 w 2432884"/>
                      <a:gd name="connsiteY108" fmla="*/ 347555 h 753036"/>
                      <a:gd name="connsiteX109" fmla="*/ 1663298 w 2432884"/>
                      <a:gd name="connsiteY109" fmla="*/ 351693 h 753036"/>
                      <a:gd name="connsiteX110" fmla="*/ 1692261 w 2432884"/>
                      <a:gd name="connsiteY110" fmla="*/ 322730 h 753036"/>
                      <a:gd name="connsiteX111" fmla="*/ 1704674 w 2432884"/>
                      <a:gd name="connsiteY111" fmla="*/ 314455 h 753036"/>
                      <a:gd name="connsiteX112" fmla="*/ 1708811 w 2432884"/>
                      <a:gd name="connsiteY112" fmla="*/ 302042 h 753036"/>
                      <a:gd name="connsiteX113" fmla="*/ 1733636 w 2432884"/>
                      <a:gd name="connsiteY113" fmla="*/ 285492 h 753036"/>
                      <a:gd name="connsiteX114" fmla="*/ 1741912 w 2432884"/>
                      <a:gd name="connsiteY114" fmla="*/ 277217 h 753036"/>
                      <a:gd name="connsiteX115" fmla="*/ 1795700 w 2432884"/>
                      <a:gd name="connsiteY115" fmla="*/ 256529 h 753036"/>
                      <a:gd name="connsiteX116" fmla="*/ 1808112 w 2432884"/>
                      <a:gd name="connsiteY116" fmla="*/ 260666 h 753036"/>
                      <a:gd name="connsiteX117" fmla="*/ 1820525 w 2432884"/>
                      <a:gd name="connsiteY117" fmla="*/ 256529 h 753036"/>
                      <a:gd name="connsiteX118" fmla="*/ 1832938 w 2432884"/>
                      <a:gd name="connsiteY118" fmla="*/ 268942 h 753036"/>
                      <a:gd name="connsiteX119" fmla="*/ 1845350 w 2432884"/>
                      <a:gd name="connsiteY119" fmla="*/ 277217 h 753036"/>
                      <a:gd name="connsiteX120" fmla="*/ 1899139 w 2432884"/>
                      <a:gd name="connsiteY120" fmla="*/ 268942 h 753036"/>
                      <a:gd name="connsiteX121" fmla="*/ 1944652 w 2432884"/>
                      <a:gd name="connsiteY121" fmla="*/ 273079 h 753036"/>
                      <a:gd name="connsiteX122" fmla="*/ 1948789 w 2432884"/>
                      <a:gd name="connsiteY122" fmla="*/ 293767 h 753036"/>
                      <a:gd name="connsiteX123" fmla="*/ 1952927 w 2432884"/>
                      <a:gd name="connsiteY123" fmla="*/ 310317 h 753036"/>
                      <a:gd name="connsiteX124" fmla="*/ 1965340 w 2432884"/>
                      <a:gd name="connsiteY124" fmla="*/ 314455 h 753036"/>
                      <a:gd name="connsiteX125" fmla="*/ 1990165 w 2432884"/>
                      <a:gd name="connsiteY125" fmla="*/ 306180 h 753036"/>
                      <a:gd name="connsiteX126" fmla="*/ 2014990 w 2432884"/>
                      <a:gd name="connsiteY126" fmla="*/ 314455 h 753036"/>
                      <a:gd name="connsiteX127" fmla="*/ 2043953 w 2432884"/>
                      <a:gd name="connsiteY127" fmla="*/ 310317 h 753036"/>
                      <a:gd name="connsiteX128" fmla="*/ 2068779 w 2432884"/>
                      <a:gd name="connsiteY128" fmla="*/ 293767 h 753036"/>
                      <a:gd name="connsiteX129" fmla="*/ 2072916 w 2432884"/>
                      <a:gd name="connsiteY129" fmla="*/ 235841 h 753036"/>
                      <a:gd name="connsiteX130" fmla="*/ 2064641 w 2432884"/>
                      <a:gd name="connsiteY130" fmla="*/ 223428 h 753036"/>
                      <a:gd name="connsiteX131" fmla="*/ 2052228 w 2432884"/>
                      <a:gd name="connsiteY131" fmla="*/ 215153 h 753036"/>
                      <a:gd name="connsiteX132" fmla="*/ 2048091 w 2432884"/>
                      <a:gd name="connsiteY132" fmla="*/ 202741 h 753036"/>
                      <a:gd name="connsiteX133" fmla="*/ 2035678 w 2432884"/>
                      <a:gd name="connsiteY133" fmla="*/ 198603 h 753036"/>
                      <a:gd name="connsiteX134" fmla="*/ 2010853 w 2432884"/>
                      <a:gd name="connsiteY134" fmla="*/ 194466 h 753036"/>
                      <a:gd name="connsiteX135" fmla="*/ 2006715 w 2432884"/>
                      <a:gd name="connsiteY135" fmla="*/ 173778 h 753036"/>
                      <a:gd name="connsiteX136" fmla="*/ 1986027 w 2432884"/>
                      <a:gd name="connsiteY136" fmla="*/ 169640 h 753036"/>
                      <a:gd name="connsiteX137" fmla="*/ 1977752 w 2432884"/>
                      <a:gd name="connsiteY137" fmla="*/ 157227 h 753036"/>
                      <a:gd name="connsiteX138" fmla="*/ 1981890 w 2432884"/>
                      <a:gd name="connsiteY138" fmla="*/ 144815 h 753036"/>
                      <a:gd name="connsiteX139" fmla="*/ 2006715 w 2432884"/>
                      <a:gd name="connsiteY139" fmla="*/ 132402 h 753036"/>
                      <a:gd name="connsiteX140" fmla="*/ 2019128 w 2432884"/>
                      <a:gd name="connsiteY140" fmla="*/ 107577 h 753036"/>
                      <a:gd name="connsiteX141" fmla="*/ 2023265 w 2432884"/>
                      <a:gd name="connsiteY141" fmla="*/ 82751 h 753036"/>
                      <a:gd name="connsiteX142" fmla="*/ 2056366 w 2432884"/>
                      <a:gd name="connsiteY142" fmla="*/ 78614 h 753036"/>
                      <a:gd name="connsiteX143" fmla="*/ 2060503 w 2432884"/>
                      <a:gd name="connsiteY143" fmla="*/ 62064 h 753036"/>
                      <a:gd name="connsiteX144" fmla="*/ 2077054 w 2432884"/>
                      <a:gd name="connsiteY144" fmla="*/ 45513 h 753036"/>
                      <a:gd name="connsiteX145" fmla="*/ 2130842 w 2432884"/>
                      <a:gd name="connsiteY145" fmla="*/ 49651 h 753036"/>
                      <a:gd name="connsiteX146" fmla="*/ 2139117 w 2432884"/>
                      <a:gd name="connsiteY146" fmla="*/ 37238 h 753036"/>
                      <a:gd name="connsiteX147" fmla="*/ 2151530 w 2432884"/>
                      <a:gd name="connsiteY147" fmla="*/ 33101 h 753036"/>
                      <a:gd name="connsiteX148" fmla="*/ 2163942 w 2432884"/>
                      <a:gd name="connsiteY148" fmla="*/ 24826 h 753036"/>
                      <a:gd name="connsiteX149" fmla="*/ 2176355 w 2432884"/>
                      <a:gd name="connsiteY149" fmla="*/ 33101 h 753036"/>
                      <a:gd name="connsiteX150" fmla="*/ 2217731 w 2432884"/>
                      <a:gd name="connsiteY150" fmla="*/ 33101 h 753036"/>
                      <a:gd name="connsiteX151" fmla="*/ 2226006 w 2432884"/>
                      <a:gd name="connsiteY151" fmla="*/ 20688 h 753036"/>
                      <a:gd name="connsiteX152" fmla="*/ 2259106 w 2432884"/>
                      <a:gd name="connsiteY152" fmla="*/ 33101 h 753036"/>
                      <a:gd name="connsiteX153" fmla="*/ 2275656 w 2432884"/>
                      <a:gd name="connsiteY153" fmla="*/ 53789 h 753036"/>
                      <a:gd name="connsiteX154" fmla="*/ 2288069 w 2432884"/>
                      <a:gd name="connsiteY154" fmla="*/ 57926 h 753036"/>
                      <a:gd name="connsiteX155" fmla="*/ 2321170 w 2432884"/>
                      <a:gd name="connsiteY155" fmla="*/ 62064 h 753036"/>
                      <a:gd name="connsiteX156" fmla="*/ 2370820 w 2432884"/>
                      <a:gd name="connsiteY156" fmla="*/ 66201 h 753036"/>
                      <a:gd name="connsiteX157" fmla="*/ 2383233 w 2432884"/>
                      <a:gd name="connsiteY157" fmla="*/ 74476 h 753036"/>
                      <a:gd name="connsiteX158" fmla="*/ 2391508 w 2432884"/>
                      <a:gd name="connsiteY158" fmla="*/ 33101 h 753036"/>
                      <a:gd name="connsiteX159" fmla="*/ 2395646 w 2432884"/>
                      <a:gd name="connsiteY159" fmla="*/ 20688 h 753036"/>
                      <a:gd name="connsiteX160" fmla="*/ 2420471 w 2432884"/>
                      <a:gd name="connsiteY160" fmla="*/ 8275 h 753036"/>
                      <a:gd name="connsiteX161" fmla="*/ 2432884 w 2432884"/>
                      <a:gd name="connsiteY161" fmla="*/ 0 h 753036"/>
                      <a:gd name="connsiteX0" fmla="*/ 0 w 2432884"/>
                      <a:gd name="connsiteY0" fmla="*/ 475819 h 753036"/>
                      <a:gd name="connsiteX1" fmla="*/ 16550 w 2432884"/>
                      <a:gd name="connsiteY1" fmla="*/ 508920 h 753036"/>
                      <a:gd name="connsiteX2" fmla="*/ 41376 w 2432884"/>
                      <a:gd name="connsiteY2" fmla="*/ 517195 h 753036"/>
                      <a:gd name="connsiteX3" fmla="*/ 56525 w 2432884"/>
                      <a:gd name="connsiteY3" fmla="*/ 488867 h 753036"/>
                      <a:gd name="connsiteX4" fmla="*/ 70339 w 2432884"/>
                      <a:gd name="connsiteY4" fmla="*/ 474035 h 753036"/>
                      <a:gd name="connsiteX5" fmla="*/ 82751 w 2432884"/>
                      <a:gd name="connsiteY5" fmla="*/ 492370 h 753036"/>
                      <a:gd name="connsiteX6" fmla="*/ 91027 w 2432884"/>
                      <a:gd name="connsiteY6" fmla="*/ 484094 h 753036"/>
                      <a:gd name="connsiteX7" fmla="*/ 95164 w 2432884"/>
                      <a:gd name="connsiteY7" fmla="*/ 471682 h 753036"/>
                      <a:gd name="connsiteX8" fmla="*/ 107577 w 2432884"/>
                      <a:gd name="connsiteY8" fmla="*/ 475819 h 753036"/>
                      <a:gd name="connsiteX9" fmla="*/ 115852 w 2432884"/>
                      <a:gd name="connsiteY9" fmla="*/ 504782 h 753036"/>
                      <a:gd name="connsiteX10" fmla="*/ 124127 w 2432884"/>
                      <a:gd name="connsiteY10" fmla="*/ 517195 h 753036"/>
                      <a:gd name="connsiteX11" fmla="*/ 157227 w 2432884"/>
                      <a:gd name="connsiteY11" fmla="*/ 521332 h 753036"/>
                      <a:gd name="connsiteX12" fmla="*/ 177915 w 2432884"/>
                      <a:gd name="connsiteY12" fmla="*/ 533745 h 753036"/>
                      <a:gd name="connsiteX13" fmla="*/ 190328 w 2432884"/>
                      <a:gd name="connsiteY13" fmla="*/ 529608 h 753036"/>
                      <a:gd name="connsiteX14" fmla="*/ 227566 w 2432884"/>
                      <a:gd name="connsiteY14" fmla="*/ 542020 h 753036"/>
                      <a:gd name="connsiteX15" fmla="*/ 235841 w 2432884"/>
                      <a:gd name="connsiteY15" fmla="*/ 554433 h 753036"/>
                      <a:gd name="connsiteX16" fmla="*/ 248254 w 2432884"/>
                      <a:gd name="connsiteY16" fmla="*/ 550295 h 753036"/>
                      <a:gd name="connsiteX17" fmla="*/ 260666 w 2432884"/>
                      <a:gd name="connsiteY17" fmla="*/ 542020 h 753036"/>
                      <a:gd name="connsiteX18" fmla="*/ 285492 w 2432884"/>
                      <a:gd name="connsiteY18" fmla="*/ 546158 h 753036"/>
                      <a:gd name="connsiteX19" fmla="*/ 310317 w 2432884"/>
                      <a:gd name="connsiteY19" fmla="*/ 554433 h 753036"/>
                      <a:gd name="connsiteX20" fmla="*/ 322730 w 2432884"/>
                      <a:gd name="connsiteY20" fmla="*/ 546158 h 753036"/>
                      <a:gd name="connsiteX21" fmla="*/ 372380 w 2432884"/>
                      <a:gd name="connsiteY21" fmla="*/ 550295 h 753036"/>
                      <a:gd name="connsiteX22" fmla="*/ 364105 w 2432884"/>
                      <a:gd name="connsiteY22" fmla="*/ 575121 h 753036"/>
                      <a:gd name="connsiteX23" fmla="*/ 351693 w 2432884"/>
                      <a:gd name="connsiteY23" fmla="*/ 599946 h 753036"/>
                      <a:gd name="connsiteX24" fmla="*/ 339280 w 2432884"/>
                      <a:gd name="connsiteY24" fmla="*/ 604084 h 753036"/>
                      <a:gd name="connsiteX25" fmla="*/ 351693 w 2432884"/>
                      <a:gd name="connsiteY25" fmla="*/ 616496 h 753036"/>
                      <a:gd name="connsiteX26" fmla="*/ 364105 w 2432884"/>
                      <a:gd name="connsiteY26" fmla="*/ 620634 h 753036"/>
                      <a:gd name="connsiteX27" fmla="*/ 368243 w 2432884"/>
                      <a:gd name="connsiteY27" fmla="*/ 633046 h 753036"/>
                      <a:gd name="connsiteX28" fmla="*/ 364105 w 2432884"/>
                      <a:gd name="connsiteY28" fmla="*/ 657872 h 753036"/>
                      <a:gd name="connsiteX29" fmla="*/ 335142 w 2432884"/>
                      <a:gd name="connsiteY29" fmla="*/ 662009 h 753036"/>
                      <a:gd name="connsiteX30" fmla="*/ 343417 w 2432884"/>
                      <a:gd name="connsiteY30" fmla="*/ 686835 h 753036"/>
                      <a:gd name="connsiteX31" fmla="*/ 347555 w 2432884"/>
                      <a:gd name="connsiteY31" fmla="*/ 699247 h 753036"/>
                      <a:gd name="connsiteX32" fmla="*/ 343417 w 2432884"/>
                      <a:gd name="connsiteY32" fmla="*/ 728210 h 753036"/>
                      <a:gd name="connsiteX33" fmla="*/ 351693 w 2432884"/>
                      <a:gd name="connsiteY33" fmla="*/ 753036 h 753036"/>
                      <a:gd name="connsiteX34" fmla="*/ 384793 w 2432884"/>
                      <a:gd name="connsiteY34" fmla="*/ 748898 h 753036"/>
                      <a:gd name="connsiteX35" fmla="*/ 397206 w 2432884"/>
                      <a:gd name="connsiteY35" fmla="*/ 740623 h 753036"/>
                      <a:gd name="connsiteX36" fmla="*/ 426169 w 2432884"/>
                      <a:gd name="connsiteY36" fmla="*/ 736485 h 753036"/>
                      <a:gd name="connsiteX37" fmla="*/ 450994 w 2432884"/>
                      <a:gd name="connsiteY37" fmla="*/ 719935 h 753036"/>
                      <a:gd name="connsiteX38" fmla="*/ 463407 w 2432884"/>
                      <a:gd name="connsiteY38" fmla="*/ 711660 h 753036"/>
                      <a:gd name="connsiteX39" fmla="*/ 475819 w 2432884"/>
                      <a:gd name="connsiteY39" fmla="*/ 707523 h 753036"/>
                      <a:gd name="connsiteX40" fmla="*/ 484094 w 2432884"/>
                      <a:gd name="connsiteY40" fmla="*/ 699247 h 753036"/>
                      <a:gd name="connsiteX41" fmla="*/ 496507 w 2432884"/>
                      <a:gd name="connsiteY41" fmla="*/ 695110 h 753036"/>
                      <a:gd name="connsiteX42" fmla="*/ 500645 w 2432884"/>
                      <a:gd name="connsiteY42" fmla="*/ 682697 h 753036"/>
                      <a:gd name="connsiteX43" fmla="*/ 517195 w 2432884"/>
                      <a:gd name="connsiteY43" fmla="*/ 699247 h 753036"/>
                      <a:gd name="connsiteX44" fmla="*/ 529608 w 2432884"/>
                      <a:gd name="connsiteY44" fmla="*/ 703385 h 753036"/>
                      <a:gd name="connsiteX45" fmla="*/ 554433 w 2432884"/>
                      <a:gd name="connsiteY45" fmla="*/ 695110 h 753036"/>
                      <a:gd name="connsiteX46" fmla="*/ 566846 w 2432884"/>
                      <a:gd name="connsiteY46" fmla="*/ 690972 h 753036"/>
                      <a:gd name="connsiteX47" fmla="*/ 570983 w 2432884"/>
                      <a:gd name="connsiteY47" fmla="*/ 641322 h 753036"/>
                      <a:gd name="connsiteX48" fmla="*/ 612359 w 2432884"/>
                      <a:gd name="connsiteY48" fmla="*/ 637184 h 753036"/>
                      <a:gd name="connsiteX49" fmla="*/ 645459 w 2432884"/>
                      <a:gd name="connsiteY49" fmla="*/ 633046 h 753036"/>
                      <a:gd name="connsiteX50" fmla="*/ 674422 w 2432884"/>
                      <a:gd name="connsiteY50" fmla="*/ 637184 h 753036"/>
                      <a:gd name="connsiteX51" fmla="*/ 678560 w 2432884"/>
                      <a:gd name="connsiteY51" fmla="*/ 649597 h 753036"/>
                      <a:gd name="connsiteX52" fmla="*/ 682697 w 2432884"/>
                      <a:gd name="connsiteY52" fmla="*/ 633046 h 753036"/>
                      <a:gd name="connsiteX53" fmla="*/ 707522 w 2432884"/>
                      <a:gd name="connsiteY53" fmla="*/ 624771 h 753036"/>
                      <a:gd name="connsiteX54" fmla="*/ 715798 w 2432884"/>
                      <a:gd name="connsiteY54" fmla="*/ 616496 h 753036"/>
                      <a:gd name="connsiteX55" fmla="*/ 711660 w 2432884"/>
                      <a:gd name="connsiteY55" fmla="*/ 579258 h 753036"/>
                      <a:gd name="connsiteX56" fmla="*/ 703385 w 2432884"/>
                      <a:gd name="connsiteY56" fmla="*/ 566846 h 753036"/>
                      <a:gd name="connsiteX57" fmla="*/ 699247 w 2432884"/>
                      <a:gd name="connsiteY57" fmla="*/ 554433 h 753036"/>
                      <a:gd name="connsiteX58" fmla="*/ 711660 w 2432884"/>
                      <a:gd name="connsiteY58" fmla="*/ 546158 h 753036"/>
                      <a:gd name="connsiteX59" fmla="*/ 736485 w 2432884"/>
                      <a:gd name="connsiteY59" fmla="*/ 525470 h 753036"/>
                      <a:gd name="connsiteX60" fmla="*/ 744760 w 2432884"/>
                      <a:gd name="connsiteY60" fmla="*/ 513057 h 753036"/>
                      <a:gd name="connsiteX61" fmla="*/ 769586 w 2432884"/>
                      <a:gd name="connsiteY61" fmla="*/ 504782 h 753036"/>
                      <a:gd name="connsiteX62" fmla="*/ 773723 w 2432884"/>
                      <a:gd name="connsiteY62" fmla="*/ 492370 h 753036"/>
                      <a:gd name="connsiteX63" fmla="*/ 798549 w 2432884"/>
                      <a:gd name="connsiteY63" fmla="*/ 484094 h 753036"/>
                      <a:gd name="connsiteX64" fmla="*/ 819236 w 2432884"/>
                      <a:gd name="connsiteY64" fmla="*/ 455132 h 753036"/>
                      <a:gd name="connsiteX65" fmla="*/ 860612 w 2432884"/>
                      <a:gd name="connsiteY65" fmla="*/ 450994 h 753036"/>
                      <a:gd name="connsiteX66" fmla="*/ 868887 w 2432884"/>
                      <a:gd name="connsiteY66" fmla="*/ 438581 h 753036"/>
                      <a:gd name="connsiteX67" fmla="*/ 877162 w 2432884"/>
                      <a:gd name="connsiteY67" fmla="*/ 409618 h 753036"/>
                      <a:gd name="connsiteX68" fmla="*/ 885437 w 2432884"/>
                      <a:gd name="connsiteY68" fmla="*/ 397206 h 753036"/>
                      <a:gd name="connsiteX69" fmla="*/ 877162 w 2432884"/>
                      <a:gd name="connsiteY69" fmla="*/ 384793 h 753036"/>
                      <a:gd name="connsiteX70" fmla="*/ 881300 w 2432884"/>
                      <a:gd name="connsiteY70" fmla="*/ 355830 h 753036"/>
                      <a:gd name="connsiteX71" fmla="*/ 893712 w 2432884"/>
                      <a:gd name="connsiteY71" fmla="*/ 347555 h 753036"/>
                      <a:gd name="connsiteX72" fmla="*/ 914400 w 2432884"/>
                      <a:gd name="connsiteY72" fmla="*/ 343418 h 753036"/>
                      <a:gd name="connsiteX73" fmla="*/ 939226 w 2432884"/>
                      <a:gd name="connsiteY73" fmla="*/ 331005 h 753036"/>
                      <a:gd name="connsiteX74" fmla="*/ 951638 w 2432884"/>
                      <a:gd name="connsiteY74" fmla="*/ 335142 h 753036"/>
                      <a:gd name="connsiteX75" fmla="*/ 980601 w 2432884"/>
                      <a:gd name="connsiteY75" fmla="*/ 355830 h 753036"/>
                      <a:gd name="connsiteX76" fmla="*/ 1059215 w 2432884"/>
                      <a:gd name="connsiteY76" fmla="*/ 359968 h 753036"/>
                      <a:gd name="connsiteX77" fmla="*/ 1067490 w 2432884"/>
                      <a:gd name="connsiteY77" fmla="*/ 372380 h 753036"/>
                      <a:gd name="connsiteX78" fmla="*/ 1079903 w 2432884"/>
                      <a:gd name="connsiteY78" fmla="*/ 397206 h 753036"/>
                      <a:gd name="connsiteX79" fmla="*/ 1117141 w 2432884"/>
                      <a:gd name="connsiteY79" fmla="*/ 405481 h 753036"/>
                      <a:gd name="connsiteX80" fmla="*/ 1150241 w 2432884"/>
                      <a:gd name="connsiteY80" fmla="*/ 426169 h 753036"/>
                      <a:gd name="connsiteX81" fmla="*/ 1162654 w 2432884"/>
                      <a:gd name="connsiteY81" fmla="*/ 422031 h 753036"/>
                      <a:gd name="connsiteX82" fmla="*/ 1187479 w 2432884"/>
                      <a:gd name="connsiteY82" fmla="*/ 430306 h 753036"/>
                      <a:gd name="connsiteX83" fmla="*/ 1195754 w 2432884"/>
                      <a:gd name="connsiteY83" fmla="*/ 442719 h 753036"/>
                      <a:gd name="connsiteX84" fmla="*/ 1220579 w 2432884"/>
                      <a:gd name="connsiteY84" fmla="*/ 446856 h 753036"/>
                      <a:gd name="connsiteX85" fmla="*/ 1245405 w 2432884"/>
                      <a:gd name="connsiteY85" fmla="*/ 459269 h 753036"/>
                      <a:gd name="connsiteX86" fmla="*/ 1261955 w 2432884"/>
                      <a:gd name="connsiteY86" fmla="*/ 455132 h 753036"/>
                      <a:gd name="connsiteX87" fmla="*/ 1270230 w 2432884"/>
                      <a:gd name="connsiteY87" fmla="*/ 446856 h 753036"/>
                      <a:gd name="connsiteX88" fmla="*/ 1274368 w 2432884"/>
                      <a:gd name="connsiteY88" fmla="*/ 459269 h 753036"/>
                      <a:gd name="connsiteX89" fmla="*/ 1311606 w 2432884"/>
                      <a:gd name="connsiteY89" fmla="*/ 463407 h 753036"/>
                      <a:gd name="connsiteX90" fmla="*/ 1352981 w 2432884"/>
                      <a:gd name="connsiteY90" fmla="*/ 475819 h 753036"/>
                      <a:gd name="connsiteX91" fmla="*/ 1365394 w 2432884"/>
                      <a:gd name="connsiteY91" fmla="*/ 479957 h 753036"/>
                      <a:gd name="connsiteX92" fmla="*/ 1381944 w 2432884"/>
                      <a:gd name="connsiteY92" fmla="*/ 484094 h 753036"/>
                      <a:gd name="connsiteX93" fmla="*/ 1415045 w 2432884"/>
                      <a:gd name="connsiteY93" fmla="*/ 500645 h 753036"/>
                      <a:gd name="connsiteX94" fmla="*/ 1427457 w 2432884"/>
                      <a:gd name="connsiteY94" fmla="*/ 504782 h 753036"/>
                      <a:gd name="connsiteX95" fmla="*/ 1522621 w 2432884"/>
                      <a:gd name="connsiteY95" fmla="*/ 492370 h 753036"/>
                      <a:gd name="connsiteX96" fmla="*/ 1530896 w 2432884"/>
                      <a:gd name="connsiteY96" fmla="*/ 484094 h 753036"/>
                      <a:gd name="connsiteX97" fmla="*/ 1539171 w 2432884"/>
                      <a:gd name="connsiteY97" fmla="*/ 471682 h 753036"/>
                      <a:gd name="connsiteX98" fmla="*/ 1551584 w 2432884"/>
                      <a:gd name="connsiteY98" fmla="*/ 467544 h 753036"/>
                      <a:gd name="connsiteX99" fmla="*/ 1563997 w 2432884"/>
                      <a:gd name="connsiteY99" fmla="*/ 459269 h 753036"/>
                      <a:gd name="connsiteX100" fmla="*/ 1580547 w 2432884"/>
                      <a:gd name="connsiteY100" fmla="*/ 438581 h 753036"/>
                      <a:gd name="connsiteX101" fmla="*/ 1584684 w 2432884"/>
                      <a:gd name="connsiteY101" fmla="*/ 426169 h 753036"/>
                      <a:gd name="connsiteX102" fmla="*/ 1592960 w 2432884"/>
                      <a:gd name="connsiteY102" fmla="*/ 393068 h 753036"/>
                      <a:gd name="connsiteX103" fmla="*/ 1601235 w 2432884"/>
                      <a:gd name="connsiteY103" fmla="*/ 380656 h 753036"/>
                      <a:gd name="connsiteX104" fmla="*/ 1609510 w 2432884"/>
                      <a:gd name="connsiteY104" fmla="*/ 372380 h 753036"/>
                      <a:gd name="connsiteX105" fmla="*/ 1626060 w 2432884"/>
                      <a:gd name="connsiteY105" fmla="*/ 368243 h 753036"/>
                      <a:gd name="connsiteX106" fmla="*/ 1613647 w 2432884"/>
                      <a:gd name="connsiteY106" fmla="*/ 364105 h 753036"/>
                      <a:gd name="connsiteX107" fmla="*/ 1626060 w 2432884"/>
                      <a:gd name="connsiteY107" fmla="*/ 355830 h 753036"/>
                      <a:gd name="connsiteX108" fmla="*/ 1650885 w 2432884"/>
                      <a:gd name="connsiteY108" fmla="*/ 347555 h 753036"/>
                      <a:gd name="connsiteX109" fmla="*/ 1663298 w 2432884"/>
                      <a:gd name="connsiteY109" fmla="*/ 351693 h 753036"/>
                      <a:gd name="connsiteX110" fmla="*/ 1692261 w 2432884"/>
                      <a:gd name="connsiteY110" fmla="*/ 322730 h 753036"/>
                      <a:gd name="connsiteX111" fmla="*/ 1704674 w 2432884"/>
                      <a:gd name="connsiteY111" fmla="*/ 314455 h 753036"/>
                      <a:gd name="connsiteX112" fmla="*/ 1708811 w 2432884"/>
                      <a:gd name="connsiteY112" fmla="*/ 302042 h 753036"/>
                      <a:gd name="connsiteX113" fmla="*/ 1733636 w 2432884"/>
                      <a:gd name="connsiteY113" fmla="*/ 285492 h 753036"/>
                      <a:gd name="connsiteX114" fmla="*/ 1741912 w 2432884"/>
                      <a:gd name="connsiteY114" fmla="*/ 277217 h 753036"/>
                      <a:gd name="connsiteX115" fmla="*/ 1795700 w 2432884"/>
                      <a:gd name="connsiteY115" fmla="*/ 256529 h 753036"/>
                      <a:gd name="connsiteX116" fmla="*/ 1808112 w 2432884"/>
                      <a:gd name="connsiteY116" fmla="*/ 260666 h 753036"/>
                      <a:gd name="connsiteX117" fmla="*/ 1820525 w 2432884"/>
                      <a:gd name="connsiteY117" fmla="*/ 256529 h 753036"/>
                      <a:gd name="connsiteX118" fmla="*/ 1832938 w 2432884"/>
                      <a:gd name="connsiteY118" fmla="*/ 268942 h 753036"/>
                      <a:gd name="connsiteX119" fmla="*/ 1845350 w 2432884"/>
                      <a:gd name="connsiteY119" fmla="*/ 277217 h 753036"/>
                      <a:gd name="connsiteX120" fmla="*/ 1899139 w 2432884"/>
                      <a:gd name="connsiteY120" fmla="*/ 268942 h 753036"/>
                      <a:gd name="connsiteX121" fmla="*/ 1944652 w 2432884"/>
                      <a:gd name="connsiteY121" fmla="*/ 273079 h 753036"/>
                      <a:gd name="connsiteX122" fmla="*/ 1948789 w 2432884"/>
                      <a:gd name="connsiteY122" fmla="*/ 293767 h 753036"/>
                      <a:gd name="connsiteX123" fmla="*/ 1952927 w 2432884"/>
                      <a:gd name="connsiteY123" fmla="*/ 310317 h 753036"/>
                      <a:gd name="connsiteX124" fmla="*/ 1965340 w 2432884"/>
                      <a:gd name="connsiteY124" fmla="*/ 314455 h 753036"/>
                      <a:gd name="connsiteX125" fmla="*/ 1990165 w 2432884"/>
                      <a:gd name="connsiteY125" fmla="*/ 306180 h 753036"/>
                      <a:gd name="connsiteX126" fmla="*/ 2014990 w 2432884"/>
                      <a:gd name="connsiteY126" fmla="*/ 314455 h 753036"/>
                      <a:gd name="connsiteX127" fmla="*/ 2043953 w 2432884"/>
                      <a:gd name="connsiteY127" fmla="*/ 310317 h 753036"/>
                      <a:gd name="connsiteX128" fmla="*/ 2068779 w 2432884"/>
                      <a:gd name="connsiteY128" fmla="*/ 293767 h 753036"/>
                      <a:gd name="connsiteX129" fmla="*/ 2072916 w 2432884"/>
                      <a:gd name="connsiteY129" fmla="*/ 235841 h 753036"/>
                      <a:gd name="connsiteX130" fmla="*/ 2064641 w 2432884"/>
                      <a:gd name="connsiteY130" fmla="*/ 223428 h 753036"/>
                      <a:gd name="connsiteX131" fmla="*/ 2052228 w 2432884"/>
                      <a:gd name="connsiteY131" fmla="*/ 215153 h 753036"/>
                      <a:gd name="connsiteX132" fmla="*/ 2048091 w 2432884"/>
                      <a:gd name="connsiteY132" fmla="*/ 202741 h 753036"/>
                      <a:gd name="connsiteX133" fmla="*/ 2035678 w 2432884"/>
                      <a:gd name="connsiteY133" fmla="*/ 198603 h 753036"/>
                      <a:gd name="connsiteX134" fmla="*/ 2010853 w 2432884"/>
                      <a:gd name="connsiteY134" fmla="*/ 194466 h 753036"/>
                      <a:gd name="connsiteX135" fmla="*/ 2006715 w 2432884"/>
                      <a:gd name="connsiteY135" fmla="*/ 173778 h 753036"/>
                      <a:gd name="connsiteX136" fmla="*/ 1986027 w 2432884"/>
                      <a:gd name="connsiteY136" fmla="*/ 169640 h 753036"/>
                      <a:gd name="connsiteX137" fmla="*/ 1977752 w 2432884"/>
                      <a:gd name="connsiteY137" fmla="*/ 157227 h 753036"/>
                      <a:gd name="connsiteX138" fmla="*/ 1981890 w 2432884"/>
                      <a:gd name="connsiteY138" fmla="*/ 144815 h 753036"/>
                      <a:gd name="connsiteX139" fmla="*/ 2006715 w 2432884"/>
                      <a:gd name="connsiteY139" fmla="*/ 132402 h 753036"/>
                      <a:gd name="connsiteX140" fmla="*/ 2019128 w 2432884"/>
                      <a:gd name="connsiteY140" fmla="*/ 107577 h 753036"/>
                      <a:gd name="connsiteX141" fmla="*/ 2023265 w 2432884"/>
                      <a:gd name="connsiteY141" fmla="*/ 82751 h 753036"/>
                      <a:gd name="connsiteX142" fmla="*/ 2056366 w 2432884"/>
                      <a:gd name="connsiteY142" fmla="*/ 78614 h 753036"/>
                      <a:gd name="connsiteX143" fmla="*/ 2060503 w 2432884"/>
                      <a:gd name="connsiteY143" fmla="*/ 62064 h 753036"/>
                      <a:gd name="connsiteX144" fmla="*/ 2077054 w 2432884"/>
                      <a:gd name="connsiteY144" fmla="*/ 45513 h 753036"/>
                      <a:gd name="connsiteX145" fmla="*/ 2130842 w 2432884"/>
                      <a:gd name="connsiteY145" fmla="*/ 49651 h 753036"/>
                      <a:gd name="connsiteX146" fmla="*/ 2139117 w 2432884"/>
                      <a:gd name="connsiteY146" fmla="*/ 37238 h 753036"/>
                      <a:gd name="connsiteX147" fmla="*/ 2151530 w 2432884"/>
                      <a:gd name="connsiteY147" fmla="*/ 33101 h 753036"/>
                      <a:gd name="connsiteX148" fmla="*/ 2163942 w 2432884"/>
                      <a:gd name="connsiteY148" fmla="*/ 24826 h 753036"/>
                      <a:gd name="connsiteX149" fmla="*/ 2176355 w 2432884"/>
                      <a:gd name="connsiteY149" fmla="*/ 33101 h 753036"/>
                      <a:gd name="connsiteX150" fmla="*/ 2217731 w 2432884"/>
                      <a:gd name="connsiteY150" fmla="*/ 33101 h 753036"/>
                      <a:gd name="connsiteX151" fmla="*/ 2226006 w 2432884"/>
                      <a:gd name="connsiteY151" fmla="*/ 20688 h 753036"/>
                      <a:gd name="connsiteX152" fmla="*/ 2259106 w 2432884"/>
                      <a:gd name="connsiteY152" fmla="*/ 33101 h 753036"/>
                      <a:gd name="connsiteX153" fmla="*/ 2275656 w 2432884"/>
                      <a:gd name="connsiteY153" fmla="*/ 53789 h 753036"/>
                      <a:gd name="connsiteX154" fmla="*/ 2288069 w 2432884"/>
                      <a:gd name="connsiteY154" fmla="*/ 57926 h 753036"/>
                      <a:gd name="connsiteX155" fmla="*/ 2321170 w 2432884"/>
                      <a:gd name="connsiteY155" fmla="*/ 62064 h 753036"/>
                      <a:gd name="connsiteX156" fmla="*/ 2370820 w 2432884"/>
                      <a:gd name="connsiteY156" fmla="*/ 66201 h 753036"/>
                      <a:gd name="connsiteX157" fmla="*/ 2383233 w 2432884"/>
                      <a:gd name="connsiteY157" fmla="*/ 74476 h 753036"/>
                      <a:gd name="connsiteX158" fmla="*/ 2391508 w 2432884"/>
                      <a:gd name="connsiteY158" fmla="*/ 33101 h 753036"/>
                      <a:gd name="connsiteX159" fmla="*/ 2395646 w 2432884"/>
                      <a:gd name="connsiteY159" fmla="*/ 20688 h 753036"/>
                      <a:gd name="connsiteX160" fmla="*/ 2420471 w 2432884"/>
                      <a:gd name="connsiteY160" fmla="*/ 8275 h 753036"/>
                      <a:gd name="connsiteX161" fmla="*/ 2432884 w 2432884"/>
                      <a:gd name="connsiteY161" fmla="*/ 0 h 753036"/>
                      <a:gd name="connsiteX0" fmla="*/ 0 w 2432884"/>
                      <a:gd name="connsiteY0" fmla="*/ 475819 h 753036"/>
                      <a:gd name="connsiteX1" fmla="*/ 16550 w 2432884"/>
                      <a:gd name="connsiteY1" fmla="*/ 508920 h 753036"/>
                      <a:gd name="connsiteX2" fmla="*/ 41376 w 2432884"/>
                      <a:gd name="connsiteY2" fmla="*/ 517195 h 753036"/>
                      <a:gd name="connsiteX3" fmla="*/ 56525 w 2432884"/>
                      <a:gd name="connsiteY3" fmla="*/ 488867 h 753036"/>
                      <a:gd name="connsiteX4" fmla="*/ 70339 w 2432884"/>
                      <a:gd name="connsiteY4" fmla="*/ 474035 h 753036"/>
                      <a:gd name="connsiteX5" fmla="*/ 82751 w 2432884"/>
                      <a:gd name="connsiteY5" fmla="*/ 492370 h 753036"/>
                      <a:gd name="connsiteX6" fmla="*/ 91027 w 2432884"/>
                      <a:gd name="connsiteY6" fmla="*/ 484094 h 753036"/>
                      <a:gd name="connsiteX7" fmla="*/ 95164 w 2432884"/>
                      <a:gd name="connsiteY7" fmla="*/ 471682 h 753036"/>
                      <a:gd name="connsiteX8" fmla="*/ 107577 w 2432884"/>
                      <a:gd name="connsiteY8" fmla="*/ 475819 h 753036"/>
                      <a:gd name="connsiteX9" fmla="*/ 115852 w 2432884"/>
                      <a:gd name="connsiteY9" fmla="*/ 504782 h 753036"/>
                      <a:gd name="connsiteX10" fmla="*/ 124127 w 2432884"/>
                      <a:gd name="connsiteY10" fmla="*/ 517195 h 753036"/>
                      <a:gd name="connsiteX11" fmla="*/ 157227 w 2432884"/>
                      <a:gd name="connsiteY11" fmla="*/ 521332 h 753036"/>
                      <a:gd name="connsiteX12" fmla="*/ 177915 w 2432884"/>
                      <a:gd name="connsiteY12" fmla="*/ 533745 h 753036"/>
                      <a:gd name="connsiteX13" fmla="*/ 190328 w 2432884"/>
                      <a:gd name="connsiteY13" fmla="*/ 529608 h 753036"/>
                      <a:gd name="connsiteX14" fmla="*/ 227566 w 2432884"/>
                      <a:gd name="connsiteY14" fmla="*/ 542020 h 753036"/>
                      <a:gd name="connsiteX15" fmla="*/ 235841 w 2432884"/>
                      <a:gd name="connsiteY15" fmla="*/ 554433 h 753036"/>
                      <a:gd name="connsiteX16" fmla="*/ 248254 w 2432884"/>
                      <a:gd name="connsiteY16" fmla="*/ 550295 h 753036"/>
                      <a:gd name="connsiteX17" fmla="*/ 260666 w 2432884"/>
                      <a:gd name="connsiteY17" fmla="*/ 542020 h 753036"/>
                      <a:gd name="connsiteX18" fmla="*/ 285492 w 2432884"/>
                      <a:gd name="connsiteY18" fmla="*/ 546158 h 753036"/>
                      <a:gd name="connsiteX19" fmla="*/ 310317 w 2432884"/>
                      <a:gd name="connsiteY19" fmla="*/ 554433 h 753036"/>
                      <a:gd name="connsiteX20" fmla="*/ 322730 w 2432884"/>
                      <a:gd name="connsiteY20" fmla="*/ 546158 h 753036"/>
                      <a:gd name="connsiteX21" fmla="*/ 372380 w 2432884"/>
                      <a:gd name="connsiteY21" fmla="*/ 550295 h 753036"/>
                      <a:gd name="connsiteX22" fmla="*/ 364105 w 2432884"/>
                      <a:gd name="connsiteY22" fmla="*/ 575121 h 753036"/>
                      <a:gd name="connsiteX23" fmla="*/ 351693 w 2432884"/>
                      <a:gd name="connsiteY23" fmla="*/ 599946 h 753036"/>
                      <a:gd name="connsiteX24" fmla="*/ 339280 w 2432884"/>
                      <a:gd name="connsiteY24" fmla="*/ 604084 h 753036"/>
                      <a:gd name="connsiteX25" fmla="*/ 351693 w 2432884"/>
                      <a:gd name="connsiteY25" fmla="*/ 616496 h 753036"/>
                      <a:gd name="connsiteX26" fmla="*/ 364105 w 2432884"/>
                      <a:gd name="connsiteY26" fmla="*/ 620634 h 753036"/>
                      <a:gd name="connsiteX27" fmla="*/ 368243 w 2432884"/>
                      <a:gd name="connsiteY27" fmla="*/ 633046 h 753036"/>
                      <a:gd name="connsiteX28" fmla="*/ 364105 w 2432884"/>
                      <a:gd name="connsiteY28" fmla="*/ 657872 h 753036"/>
                      <a:gd name="connsiteX29" fmla="*/ 335142 w 2432884"/>
                      <a:gd name="connsiteY29" fmla="*/ 662009 h 753036"/>
                      <a:gd name="connsiteX30" fmla="*/ 343417 w 2432884"/>
                      <a:gd name="connsiteY30" fmla="*/ 686835 h 753036"/>
                      <a:gd name="connsiteX31" fmla="*/ 347555 w 2432884"/>
                      <a:gd name="connsiteY31" fmla="*/ 699247 h 753036"/>
                      <a:gd name="connsiteX32" fmla="*/ 343417 w 2432884"/>
                      <a:gd name="connsiteY32" fmla="*/ 728210 h 753036"/>
                      <a:gd name="connsiteX33" fmla="*/ 351693 w 2432884"/>
                      <a:gd name="connsiteY33" fmla="*/ 753036 h 753036"/>
                      <a:gd name="connsiteX34" fmla="*/ 384793 w 2432884"/>
                      <a:gd name="connsiteY34" fmla="*/ 748898 h 753036"/>
                      <a:gd name="connsiteX35" fmla="*/ 397206 w 2432884"/>
                      <a:gd name="connsiteY35" fmla="*/ 740623 h 753036"/>
                      <a:gd name="connsiteX36" fmla="*/ 426169 w 2432884"/>
                      <a:gd name="connsiteY36" fmla="*/ 736485 h 753036"/>
                      <a:gd name="connsiteX37" fmla="*/ 450994 w 2432884"/>
                      <a:gd name="connsiteY37" fmla="*/ 719935 h 753036"/>
                      <a:gd name="connsiteX38" fmla="*/ 463407 w 2432884"/>
                      <a:gd name="connsiteY38" fmla="*/ 711660 h 753036"/>
                      <a:gd name="connsiteX39" fmla="*/ 475819 w 2432884"/>
                      <a:gd name="connsiteY39" fmla="*/ 707523 h 753036"/>
                      <a:gd name="connsiteX40" fmla="*/ 484094 w 2432884"/>
                      <a:gd name="connsiteY40" fmla="*/ 699247 h 753036"/>
                      <a:gd name="connsiteX41" fmla="*/ 496507 w 2432884"/>
                      <a:gd name="connsiteY41" fmla="*/ 695110 h 753036"/>
                      <a:gd name="connsiteX42" fmla="*/ 500645 w 2432884"/>
                      <a:gd name="connsiteY42" fmla="*/ 682697 h 753036"/>
                      <a:gd name="connsiteX43" fmla="*/ 522033 w 2432884"/>
                      <a:gd name="connsiteY43" fmla="*/ 677475 h 753036"/>
                      <a:gd name="connsiteX44" fmla="*/ 529608 w 2432884"/>
                      <a:gd name="connsiteY44" fmla="*/ 703385 h 753036"/>
                      <a:gd name="connsiteX45" fmla="*/ 554433 w 2432884"/>
                      <a:gd name="connsiteY45" fmla="*/ 695110 h 753036"/>
                      <a:gd name="connsiteX46" fmla="*/ 566846 w 2432884"/>
                      <a:gd name="connsiteY46" fmla="*/ 690972 h 753036"/>
                      <a:gd name="connsiteX47" fmla="*/ 570983 w 2432884"/>
                      <a:gd name="connsiteY47" fmla="*/ 641322 h 753036"/>
                      <a:gd name="connsiteX48" fmla="*/ 612359 w 2432884"/>
                      <a:gd name="connsiteY48" fmla="*/ 637184 h 753036"/>
                      <a:gd name="connsiteX49" fmla="*/ 645459 w 2432884"/>
                      <a:gd name="connsiteY49" fmla="*/ 633046 h 753036"/>
                      <a:gd name="connsiteX50" fmla="*/ 674422 w 2432884"/>
                      <a:gd name="connsiteY50" fmla="*/ 637184 h 753036"/>
                      <a:gd name="connsiteX51" fmla="*/ 678560 w 2432884"/>
                      <a:gd name="connsiteY51" fmla="*/ 649597 h 753036"/>
                      <a:gd name="connsiteX52" fmla="*/ 682697 w 2432884"/>
                      <a:gd name="connsiteY52" fmla="*/ 633046 h 753036"/>
                      <a:gd name="connsiteX53" fmla="*/ 707522 w 2432884"/>
                      <a:gd name="connsiteY53" fmla="*/ 624771 h 753036"/>
                      <a:gd name="connsiteX54" fmla="*/ 715798 w 2432884"/>
                      <a:gd name="connsiteY54" fmla="*/ 616496 h 753036"/>
                      <a:gd name="connsiteX55" fmla="*/ 711660 w 2432884"/>
                      <a:gd name="connsiteY55" fmla="*/ 579258 h 753036"/>
                      <a:gd name="connsiteX56" fmla="*/ 703385 w 2432884"/>
                      <a:gd name="connsiteY56" fmla="*/ 566846 h 753036"/>
                      <a:gd name="connsiteX57" fmla="*/ 699247 w 2432884"/>
                      <a:gd name="connsiteY57" fmla="*/ 554433 h 753036"/>
                      <a:gd name="connsiteX58" fmla="*/ 711660 w 2432884"/>
                      <a:gd name="connsiteY58" fmla="*/ 546158 h 753036"/>
                      <a:gd name="connsiteX59" fmla="*/ 736485 w 2432884"/>
                      <a:gd name="connsiteY59" fmla="*/ 525470 h 753036"/>
                      <a:gd name="connsiteX60" fmla="*/ 744760 w 2432884"/>
                      <a:gd name="connsiteY60" fmla="*/ 513057 h 753036"/>
                      <a:gd name="connsiteX61" fmla="*/ 769586 w 2432884"/>
                      <a:gd name="connsiteY61" fmla="*/ 504782 h 753036"/>
                      <a:gd name="connsiteX62" fmla="*/ 773723 w 2432884"/>
                      <a:gd name="connsiteY62" fmla="*/ 492370 h 753036"/>
                      <a:gd name="connsiteX63" fmla="*/ 798549 w 2432884"/>
                      <a:gd name="connsiteY63" fmla="*/ 484094 h 753036"/>
                      <a:gd name="connsiteX64" fmla="*/ 819236 w 2432884"/>
                      <a:gd name="connsiteY64" fmla="*/ 455132 h 753036"/>
                      <a:gd name="connsiteX65" fmla="*/ 860612 w 2432884"/>
                      <a:gd name="connsiteY65" fmla="*/ 450994 h 753036"/>
                      <a:gd name="connsiteX66" fmla="*/ 868887 w 2432884"/>
                      <a:gd name="connsiteY66" fmla="*/ 438581 h 753036"/>
                      <a:gd name="connsiteX67" fmla="*/ 877162 w 2432884"/>
                      <a:gd name="connsiteY67" fmla="*/ 409618 h 753036"/>
                      <a:gd name="connsiteX68" fmla="*/ 885437 w 2432884"/>
                      <a:gd name="connsiteY68" fmla="*/ 397206 h 753036"/>
                      <a:gd name="connsiteX69" fmla="*/ 877162 w 2432884"/>
                      <a:gd name="connsiteY69" fmla="*/ 384793 h 753036"/>
                      <a:gd name="connsiteX70" fmla="*/ 881300 w 2432884"/>
                      <a:gd name="connsiteY70" fmla="*/ 355830 h 753036"/>
                      <a:gd name="connsiteX71" fmla="*/ 893712 w 2432884"/>
                      <a:gd name="connsiteY71" fmla="*/ 347555 h 753036"/>
                      <a:gd name="connsiteX72" fmla="*/ 914400 w 2432884"/>
                      <a:gd name="connsiteY72" fmla="*/ 343418 h 753036"/>
                      <a:gd name="connsiteX73" fmla="*/ 939226 w 2432884"/>
                      <a:gd name="connsiteY73" fmla="*/ 331005 h 753036"/>
                      <a:gd name="connsiteX74" fmla="*/ 951638 w 2432884"/>
                      <a:gd name="connsiteY74" fmla="*/ 335142 h 753036"/>
                      <a:gd name="connsiteX75" fmla="*/ 980601 w 2432884"/>
                      <a:gd name="connsiteY75" fmla="*/ 355830 h 753036"/>
                      <a:gd name="connsiteX76" fmla="*/ 1059215 w 2432884"/>
                      <a:gd name="connsiteY76" fmla="*/ 359968 h 753036"/>
                      <a:gd name="connsiteX77" fmla="*/ 1067490 w 2432884"/>
                      <a:gd name="connsiteY77" fmla="*/ 372380 h 753036"/>
                      <a:gd name="connsiteX78" fmla="*/ 1079903 w 2432884"/>
                      <a:gd name="connsiteY78" fmla="*/ 397206 h 753036"/>
                      <a:gd name="connsiteX79" fmla="*/ 1117141 w 2432884"/>
                      <a:gd name="connsiteY79" fmla="*/ 405481 h 753036"/>
                      <a:gd name="connsiteX80" fmla="*/ 1150241 w 2432884"/>
                      <a:gd name="connsiteY80" fmla="*/ 426169 h 753036"/>
                      <a:gd name="connsiteX81" fmla="*/ 1162654 w 2432884"/>
                      <a:gd name="connsiteY81" fmla="*/ 422031 h 753036"/>
                      <a:gd name="connsiteX82" fmla="*/ 1187479 w 2432884"/>
                      <a:gd name="connsiteY82" fmla="*/ 430306 h 753036"/>
                      <a:gd name="connsiteX83" fmla="*/ 1195754 w 2432884"/>
                      <a:gd name="connsiteY83" fmla="*/ 442719 h 753036"/>
                      <a:gd name="connsiteX84" fmla="*/ 1220579 w 2432884"/>
                      <a:gd name="connsiteY84" fmla="*/ 446856 h 753036"/>
                      <a:gd name="connsiteX85" fmla="*/ 1245405 w 2432884"/>
                      <a:gd name="connsiteY85" fmla="*/ 459269 h 753036"/>
                      <a:gd name="connsiteX86" fmla="*/ 1261955 w 2432884"/>
                      <a:gd name="connsiteY86" fmla="*/ 455132 h 753036"/>
                      <a:gd name="connsiteX87" fmla="*/ 1270230 w 2432884"/>
                      <a:gd name="connsiteY87" fmla="*/ 446856 h 753036"/>
                      <a:gd name="connsiteX88" fmla="*/ 1274368 w 2432884"/>
                      <a:gd name="connsiteY88" fmla="*/ 459269 h 753036"/>
                      <a:gd name="connsiteX89" fmla="*/ 1311606 w 2432884"/>
                      <a:gd name="connsiteY89" fmla="*/ 463407 h 753036"/>
                      <a:gd name="connsiteX90" fmla="*/ 1352981 w 2432884"/>
                      <a:gd name="connsiteY90" fmla="*/ 475819 h 753036"/>
                      <a:gd name="connsiteX91" fmla="*/ 1365394 w 2432884"/>
                      <a:gd name="connsiteY91" fmla="*/ 479957 h 753036"/>
                      <a:gd name="connsiteX92" fmla="*/ 1381944 w 2432884"/>
                      <a:gd name="connsiteY92" fmla="*/ 484094 h 753036"/>
                      <a:gd name="connsiteX93" fmla="*/ 1415045 w 2432884"/>
                      <a:gd name="connsiteY93" fmla="*/ 500645 h 753036"/>
                      <a:gd name="connsiteX94" fmla="*/ 1427457 w 2432884"/>
                      <a:gd name="connsiteY94" fmla="*/ 504782 h 753036"/>
                      <a:gd name="connsiteX95" fmla="*/ 1522621 w 2432884"/>
                      <a:gd name="connsiteY95" fmla="*/ 492370 h 753036"/>
                      <a:gd name="connsiteX96" fmla="*/ 1530896 w 2432884"/>
                      <a:gd name="connsiteY96" fmla="*/ 484094 h 753036"/>
                      <a:gd name="connsiteX97" fmla="*/ 1539171 w 2432884"/>
                      <a:gd name="connsiteY97" fmla="*/ 471682 h 753036"/>
                      <a:gd name="connsiteX98" fmla="*/ 1551584 w 2432884"/>
                      <a:gd name="connsiteY98" fmla="*/ 467544 h 753036"/>
                      <a:gd name="connsiteX99" fmla="*/ 1563997 w 2432884"/>
                      <a:gd name="connsiteY99" fmla="*/ 459269 h 753036"/>
                      <a:gd name="connsiteX100" fmla="*/ 1580547 w 2432884"/>
                      <a:gd name="connsiteY100" fmla="*/ 438581 h 753036"/>
                      <a:gd name="connsiteX101" fmla="*/ 1584684 w 2432884"/>
                      <a:gd name="connsiteY101" fmla="*/ 426169 h 753036"/>
                      <a:gd name="connsiteX102" fmla="*/ 1592960 w 2432884"/>
                      <a:gd name="connsiteY102" fmla="*/ 393068 h 753036"/>
                      <a:gd name="connsiteX103" fmla="*/ 1601235 w 2432884"/>
                      <a:gd name="connsiteY103" fmla="*/ 380656 h 753036"/>
                      <a:gd name="connsiteX104" fmla="*/ 1609510 w 2432884"/>
                      <a:gd name="connsiteY104" fmla="*/ 372380 h 753036"/>
                      <a:gd name="connsiteX105" fmla="*/ 1626060 w 2432884"/>
                      <a:gd name="connsiteY105" fmla="*/ 368243 h 753036"/>
                      <a:gd name="connsiteX106" fmla="*/ 1613647 w 2432884"/>
                      <a:gd name="connsiteY106" fmla="*/ 364105 h 753036"/>
                      <a:gd name="connsiteX107" fmla="*/ 1626060 w 2432884"/>
                      <a:gd name="connsiteY107" fmla="*/ 355830 h 753036"/>
                      <a:gd name="connsiteX108" fmla="*/ 1650885 w 2432884"/>
                      <a:gd name="connsiteY108" fmla="*/ 347555 h 753036"/>
                      <a:gd name="connsiteX109" fmla="*/ 1663298 w 2432884"/>
                      <a:gd name="connsiteY109" fmla="*/ 351693 h 753036"/>
                      <a:gd name="connsiteX110" fmla="*/ 1692261 w 2432884"/>
                      <a:gd name="connsiteY110" fmla="*/ 322730 h 753036"/>
                      <a:gd name="connsiteX111" fmla="*/ 1704674 w 2432884"/>
                      <a:gd name="connsiteY111" fmla="*/ 314455 h 753036"/>
                      <a:gd name="connsiteX112" fmla="*/ 1708811 w 2432884"/>
                      <a:gd name="connsiteY112" fmla="*/ 302042 h 753036"/>
                      <a:gd name="connsiteX113" fmla="*/ 1733636 w 2432884"/>
                      <a:gd name="connsiteY113" fmla="*/ 285492 h 753036"/>
                      <a:gd name="connsiteX114" fmla="*/ 1741912 w 2432884"/>
                      <a:gd name="connsiteY114" fmla="*/ 277217 h 753036"/>
                      <a:gd name="connsiteX115" fmla="*/ 1795700 w 2432884"/>
                      <a:gd name="connsiteY115" fmla="*/ 256529 h 753036"/>
                      <a:gd name="connsiteX116" fmla="*/ 1808112 w 2432884"/>
                      <a:gd name="connsiteY116" fmla="*/ 260666 h 753036"/>
                      <a:gd name="connsiteX117" fmla="*/ 1820525 w 2432884"/>
                      <a:gd name="connsiteY117" fmla="*/ 256529 h 753036"/>
                      <a:gd name="connsiteX118" fmla="*/ 1832938 w 2432884"/>
                      <a:gd name="connsiteY118" fmla="*/ 268942 h 753036"/>
                      <a:gd name="connsiteX119" fmla="*/ 1845350 w 2432884"/>
                      <a:gd name="connsiteY119" fmla="*/ 277217 h 753036"/>
                      <a:gd name="connsiteX120" fmla="*/ 1899139 w 2432884"/>
                      <a:gd name="connsiteY120" fmla="*/ 268942 h 753036"/>
                      <a:gd name="connsiteX121" fmla="*/ 1944652 w 2432884"/>
                      <a:gd name="connsiteY121" fmla="*/ 273079 h 753036"/>
                      <a:gd name="connsiteX122" fmla="*/ 1948789 w 2432884"/>
                      <a:gd name="connsiteY122" fmla="*/ 293767 h 753036"/>
                      <a:gd name="connsiteX123" fmla="*/ 1952927 w 2432884"/>
                      <a:gd name="connsiteY123" fmla="*/ 310317 h 753036"/>
                      <a:gd name="connsiteX124" fmla="*/ 1965340 w 2432884"/>
                      <a:gd name="connsiteY124" fmla="*/ 314455 h 753036"/>
                      <a:gd name="connsiteX125" fmla="*/ 1990165 w 2432884"/>
                      <a:gd name="connsiteY125" fmla="*/ 306180 h 753036"/>
                      <a:gd name="connsiteX126" fmla="*/ 2014990 w 2432884"/>
                      <a:gd name="connsiteY126" fmla="*/ 314455 h 753036"/>
                      <a:gd name="connsiteX127" fmla="*/ 2043953 w 2432884"/>
                      <a:gd name="connsiteY127" fmla="*/ 310317 h 753036"/>
                      <a:gd name="connsiteX128" fmla="*/ 2068779 w 2432884"/>
                      <a:gd name="connsiteY128" fmla="*/ 293767 h 753036"/>
                      <a:gd name="connsiteX129" fmla="*/ 2072916 w 2432884"/>
                      <a:gd name="connsiteY129" fmla="*/ 235841 h 753036"/>
                      <a:gd name="connsiteX130" fmla="*/ 2064641 w 2432884"/>
                      <a:gd name="connsiteY130" fmla="*/ 223428 h 753036"/>
                      <a:gd name="connsiteX131" fmla="*/ 2052228 w 2432884"/>
                      <a:gd name="connsiteY131" fmla="*/ 215153 h 753036"/>
                      <a:gd name="connsiteX132" fmla="*/ 2048091 w 2432884"/>
                      <a:gd name="connsiteY132" fmla="*/ 202741 h 753036"/>
                      <a:gd name="connsiteX133" fmla="*/ 2035678 w 2432884"/>
                      <a:gd name="connsiteY133" fmla="*/ 198603 h 753036"/>
                      <a:gd name="connsiteX134" fmla="*/ 2010853 w 2432884"/>
                      <a:gd name="connsiteY134" fmla="*/ 194466 h 753036"/>
                      <a:gd name="connsiteX135" fmla="*/ 2006715 w 2432884"/>
                      <a:gd name="connsiteY135" fmla="*/ 173778 h 753036"/>
                      <a:gd name="connsiteX136" fmla="*/ 1986027 w 2432884"/>
                      <a:gd name="connsiteY136" fmla="*/ 169640 h 753036"/>
                      <a:gd name="connsiteX137" fmla="*/ 1977752 w 2432884"/>
                      <a:gd name="connsiteY137" fmla="*/ 157227 h 753036"/>
                      <a:gd name="connsiteX138" fmla="*/ 1981890 w 2432884"/>
                      <a:gd name="connsiteY138" fmla="*/ 144815 h 753036"/>
                      <a:gd name="connsiteX139" fmla="*/ 2006715 w 2432884"/>
                      <a:gd name="connsiteY139" fmla="*/ 132402 h 753036"/>
                      <a:gd name="connsiteX140" fmla="*/ 2019128 w 2432884"/>
                      <a:gd name="connsiteY140" fmla="*/ 107577 h 753036"/>
                      <a:gd name="connsiteX141" fmla="*/ 2023265 w 2432884"/>
                      <a:gd name="connsiteY141" fmla="*/ 82751 h 753036"/>
                      <a:gd name="connsiteX142" fmla="*/ 2056366 w 2432884"/>
                      <a:gd name="connsiteY142" fmla="*/ 78614 h 753036"/>
                      <a:gd name="connsiteX143" fmla="*/ 2060503 w 2432884"/>
                      <a:gd name="connsiteY143" fmla="*/ 62064 h 753036"/>
                      <a:gd name="connsiteX144" fmla="*/ 2077054 w 2432884"/>
                      <a:gd name="connsiteY144" fmla="*/ 45513 h 753036"/>
                      <a:gd name="connsiteX145" fmla="*/ 2130842 w 2432884"/>
                      <a:gd name="connsiteY145" fmla="*/ 49651 h 753036"/>
                      <a:gd name="connsiteX146" fmla="*/ 2139117 w 2432884"/>
                      <a:gd name="connsiteY146" fmla="*/ 37238 h 753036"/>
                      <a:gd name="connsiteX147" fmla="*/ 2151530 w 2432884"/>
                      <a:gd name="connsiteY147" fmla="*/ 33101 h 753036"/>
                      <a:gd name="connsiteX148" fmla="*/ 2163942 w 2432884"/>
                      <a:gd name="connsiteY148" fmla="*/ 24826 h 753036"/>
                      <a:gd name="connsiteX149" fmla="*/ 2176355 w 2432884"/>
                      <a:gd name="connsiteY149" fmla="*/ 33101 h 753036"/>
                      <a:gd name="connsiteX150" fmla="*/ 2217731 w 2432884"/>
                      <a:gd name="connsiteY150" fmla="*/ 33101 h 753036"/>
                      <a:gd name="connsiteX151" fmla="*/ 2226006 w 2432884"/>
                      <a:gd name="connsiteY151" fmla="*/ 20688 h 753036"/>
                      <a:gd name="connsiteX152" fmla="*/ 2259106 w 2432884"/>
                      <a:gd name="connsiteY152" fmla="*/ 33101 h 753036"/>
                      <a:gd name="connsiteX153" fmla="*/ 2275656 w 2432884"/>
                      <a:gd name="connsiteY153" fmla="*/ 53789 h 753036"/>
                      <a:gd name="connsiteX154" fmla="*/ 2288069 w 2432884"/>
                      <a:gd name="connsiteY154" fmla="*/ 57926 h 753036"/>
                      <a:gd name="connsiteX155" fmla="*/ 2321170 w 2432884"/>
                      <a:gd name="connsiteY155" fmla="*/ 62064 h 753036"/>
                      <a:gd name="connsiteX156" fmla="*/ 2370820 w 2432884"/>
                      <a:gd name="connsiteY156" fmla="*/ 66201 h 753036"/>
                      <a:gd name="connsiteX157" fmla="*/ 2383233 w 2432884"/>
                      <a:gd name="connsiteY157" fmla="*/ 74476 h 753036"/>
                      <a:gd name="connsiteX158" fmla="*/ 2391508 w 2432884"/>
                      <a:gd name="connsiteY158" fmla="*/ 33101 h 753036"/>
                      <a:gd name="connsiteX159" fmla="*/ 2395646 w 2432884"/>
                      <a:gd name="connsiteY159" fmla="*/ 20688 h 753036"/>
                      <a:gd name="connsiteX160" fmla="*/ 2420471 w 2432884"/>
                      <a:gd name="connsiteY160" fmla="*/ 8275 h 753036"/>
                      <a:gd name="connsiteX161" fmla="*/ 2432884 w 2432884"/>
                      <a:gd name="connsiteY161" fmla="*/ 0 h 753036"/>
                      <a:gd name="connsiteX0" fmla="*/ 0 w 2432884"/>
                      <a:gd name="connsiteY0" fmla="*/ 475819 h 753036"/>
                      <a:gd name="connsiteX1" fmla="*/ 16550 w 2432884"/>
                      <a:gd name="connsiteY1" fmla="*/ 508920 h 753036"/>
                      <a:gd name="connsiteX2" fmla="*/ 41376 w 2432884"/>
                      <a:gd name="connsiteY2" fmla="*/ 517195 h 753036"/>
                      <a:gd name="connsiteX3" fmla="*/ 56525 w 2432884"/>
                      <a:gd name="connsiteY3" fmla="*/ 488867 h 753036"/>
                      <a:gd name="connsiteX4" fmla="*/ 70339 w 2432884"/>
                      <a:gd name="connsiteY4" fmla="*/ 474035 h 753036"/>
                      <a:gd name="connsiteX5" fmla="*/ 82751 w 2432884"/>
                      <a:gd name="connsiteY5" fmla="*/ 492370 h 753036"/>
                      <a:gd name="connsiteX6" fmla="*/ 91027 w 2432884"/>
                      <a:gd name="connsiteY6" fmla="*/ 484094 h 753036"/>
                      <a:gd name="connsiteX7" fmla="*/ 95164 w 2432884"/>
                      <a:gd name="connsiteY7" fmla="*/ 471682 h 753036"/>
                      <a:gd name="connsiteX8" fmla="*/ 107577 w 2432884"/>
                      <a:gd name="connsiteY8" fmla="*/ 475819 h 753036"/>
                      <a:gd name="connsiteX9" fmla="*/ 115852 w 2432884"/>
                      <a:gd name="connsiteY9" fmla="*/ 504782 h 753036"/>
                      <a:gd name="connsiteX10" fmla="*/ 124127 w 2432884"/>
                      <a:gd name="connsiteY10" fmla="*/ 517195 h 753036"/>
                      <a:gd name="connsiteX11" fmla="*/ 157227 w 2432884"/>
                      <a:gd name="connsiteY11" fmla="*/ 521332 h 753036"/>
                      <a:gd name="connsiteX12" fmla="*/ 177915 w 2432884"/>
                      <a:gd name="connsiteY12" fmla="*/ 533745 h 753036"/>
                      <a:gd name="connsiteX13" fmla="*/ 190328 w 2432884"/>
                      <a:gd name="connsiteY13" fmla="*/ 529608 h 753036"/>
                      <a:gd name="connsiteX14" fmla="*/ 227566 w 2432884"/>
                      <a:gd name="connsiteY14" fmla="*/ 542020 h 753036"/>
                      <a:gd name="connsiteX15" fmla="*/ 235841 w 2432884"/>
                      <a:gd name="connsiteY15" fmla="*/ 554433 h 753036"/>
                      <a:gd name="connsiteX16" fmla="*/ 248254 w 2432884"/>
                      <a:gd name="connsiteY16" fmla="*/ 550295 h 753036"/>
                      <a:gd name="connsiteX17" fmla="*/ 260666 w 2432884"/>
                      <a:gd name="connsiteY17" fmla="*/ 542020 h 753036"/>
                      <a:gd name="connsiteX18" fmla="*/ 285492 w 2432884"/>
                      <a:gd name="connsiteY18" fmla="*/ 546158 h 753036"/>
                      <a:gd name="connsiteX19" fmla="*/ 310317 w 2432884"/>
                      <a:gd name="connsiteY19" fmla="*/ 554433 h 753036"/>
                      <a:gd name="connsiteX20" fmla="*/ 322730 w 2432884"/>
                      <a:gd name="connsiteY20" fmla="*/ 546158 h 753036"/>
                      <a:gd name="connsiteX21" fmla="*/ 372380 w 2432884"/>
                      <a:gd name="connsiteY21" fmla="*/ 550295 h 753036"/>
                      <a:gd name="connsiteX22" fmla="*/ 364105 w 2432884"/>
                      <a:gd name="connsiteY22" fmla="*/ 575121 h 753036"/>
                      <a:gd name="connsiteX23" fmla="*/ 351693 w 2432884"/>
                      <a:gd name="connsiteY23" fmla="*/ 599946 h 753036"/>
                      <a:gd name="connsiteX24" fmla="*/ 339280 w 2432884"/>
                      <a:gd name="connsiteY24" fmla="*/ 604084 h 753036"/>
                      <a:gd name="connsiteX25" fmla="*/ 351693 w 2432884"/>
                      <a:gd name="connsiteY25" fmla="*/ 616496 h 753036"/>
                      <a:gd name="connsiteX26" fmla="*/ 364105 w 2432884"/>
                      <a:gd name="connsiteY26" fmla="*/ 620634 h 753036"/>
                      <a:gd name="connsiteX27" fmla="*/ 368243 w 2432884"/>
                      <a:gd name="connsiteY27" fmla="*/ 633046 h 753036"/>
                      <a:gd name="connsiteX28" fmla="*/ 364105 w 2432884"/>
                      <a:gd name="connsiteY28" fmla="*/ 657872 h 753036"/>
                      <a:gd name="connsiteX29" fmla="*/ 335142 w 2432884"/>
                      <a:gd name="connsiteY29" fmla="*/ 662009 h 753036"/>
                      <a:gd name="connsiteX30" fmla="*/ 343417 w 2432884"/>
                      <a:gd name="connsiteY30" fmla="*/ 686835 h 753036"/>
                      <a:gd name="connsiteX31" fmla="*/ 347555 w 2432884"/>
                      <a:gd name="connsiteY31" fmla="*/ 699247 h 753036"/>
                      <a:gd name="connsiteX32" fmla="*/ 343417 w 2432884"/>
                      <a:gd name="connsiteY32" fmla="*/ 728210 h 753036"/>
                      <a:gd name="connsiteX33" fmla="*/ 351693 w 2432884"/>
                      <a:gd name="connsiteY33" fmla="*/ 753036 h 753036"/>
                      <a:gd name="connsiteX34" fmla="*/ 384793 w 2432884"/>
                      <a:gd name="connsiteY34" fmla="*/ 748898 h 753036"/>
                      <a:gd name="connsiteX35" fmla="*/ 397206 w 2432884"/>
                      <a:gd name="connsiteY35" fmla="*/ 740623 h 753036"/>
                      <a:gd name="connsiteX36" fmla="*/ 426169 w 2432884"/>
                      <a:gd name="connsiteY36" fmla="*/ 736485 h 753036"/>
                      <a:gd name="connsiteX37" fmla="*/ 450994 w 2432884"/>
                      <a:gd name="connsiteY37" fmla="*/ 719935 h 753036"/>
                      <a:gd name="connsiteX38" fmla="*/ 463407 w 2432884"/>
                      <a:gd name="connsiteY38" fmla="*/ 711660 h 753036"/>
                      <a:gd name="connsiteX39" fmla="*/ 475819 w 2432884"/>
                      <a:gd name="connsiteY39" fmla="*/ 707523 h 753036"/>
                      <a:gd name="connsiteX40" fmla="*/ 484094 w 2432884"/>
                      <a:gd name="connsiteY40" fmla="*/ 699247 h 753036"/>
                      <a:gd name="connsiteX41" fmla="*/ 496507 w 2432884"/>
                      <a:gd name="connsiteY41" fmla="*/ 695110 h 753036"/>
                      <a:gd name="connsiteX42" fmla="*/ 500645 w 2432884"/>
                      <a:gd name="connsiteY42" fmla="*/ 682697 h 753036"/>
                      <a:gd name="connsiteX43" fmla="*/ 522033 w 2432884"/>
                      <a:gd name="connsiteY43" fmla="*/ 677475 h 753036"/>
                      <a:gd name="connsiteX44" fmla="*/ 529608 w 2432884"/>
                      <a:gd name="connsiteY44" fmla="*/ 703385 h 753036"/>
                      <a:gd name="connsiteX45" fmla="*/ 554433 w 2432884"/>
                      <a:gd name="connsiteY45" fmla="*/ 695110 h 753036"/>
                      <a:gd name="connsiteX46" fmla="*/ 566846 w 2432884"/>
                      <a:gd name="connsiteY46" fmla="*/ 690972 h 753036"/>
                      <a:gd name="connsiteX47" fmla="*/ 570983 w 2432884"/>
                      <a:gd name="connsiteY47" fmla="*/ 641322 h 753036"/>
                      <a:gd name="connsiteX48" fmla="*/ 612359 w 2432884"/>
                      <a:gd name="connsiteY48" fmla="*/ 637184 h 753036"/>
                      <a:gd name="connsiteX49" fmla="*/ 645459 w 2432884"/>
                      <a:gd name="connsiteY49" fmla="*/ 633046 h 753036"/>
                      <a:gd name="connsiteX50" fmla="*/ 674422 w 2432884"/>
                      <a:gd name="connsiteY50" fmla="*/ 637184 h 753036"/>
                      <a:gd name="connsiteX51" fmla="*/ 678560 w 2432884"/>
                      <a:gd name="connsiteY51" fmla="*/ 649597 h 753036"/>
                      <a:gd name="connsiteX52" fmla="*/ 682697 w 2432884"/>
                      <a:gd name="connsiteY52" fmla="*/ 633046 h 753036"/>
                      <a:gd name="connsiteX53" fmla="*/ 707522 w 2432884"/>
                      <a:gd name="connsiteY53" fmla="*/ 624771 h 753036"/>
                      <a:gd name="connsiteX54" fmla="*/ 715798 w 2432884"/>
                      <a:gd name="connsiteY54" fmla="*/ 616496 h 753036"/>
                      <a:gd name="connsiteX55" fmla="*/ 711660 w 2432884"/>
                      <a:gd name="connsiteY55" fmla="*/ 579258 h 753036"/>
                      <a:gd name="connsiteX56" fmla="*/ 703385 w 2432884"/>
                      <a:gd name="connsiteY56" fmla="*/ 566846 h 753036"/>
                      <a:gd name="connsiteX57" fmla="*/ 699247 w 2432884"/>
                      <a:gd name="connsiteY57" fmla="*/ 554433 h 753036"/>
                      <a:gd name="connsiteX58" fmla="*/ 711660 w 2432884"/>
                      <a:gd name="connsiteY58" fmla="*/ 546158 h 753036"/>
                      <a:gd name="connsiteX59" fmla="*/ 736485 w 2432884"/>
                      <a:gd name="connsiteY59" fmla="*/ 525470 h 753036"/>
                      <a:gd name="connsiteX60" fmla="*/ 744760 w 2432884"/>
                      <a:gd name="connsiteY60" fmla="*/ 513057 h 753036"/>
                      <a:gd name="connsiteX61" fmla="*/ 769586 w 2432884"/>
                      <a:gd name="connsiteY61" fmla="*/ 504782 h 753036"/>
                      <a:gd name="connsiteX62" fmla="*/ 773723 w 2432884"/>
                      <a:gd name="connsiteY62" fmla="*/ 492370 h 753036"/>
                      <a:gd name="connsiteX63" fmla="*/ 798549 w 2432884"/>
                      <a:gd name="connsiteY63" fmla="*/ 484094 h 753036"/>
                      <a:gd name="connsiteX64" fmla="*/ 819236 w 2432884"/>
                      <a:gd name="connsiteY64" fmla="*/ 455132 h 753036"/>
                      <a:gd name="connsiteX65" fmla="*/ 860612 w 2432884"/>
                      <a:gd name="connsiteY65" fmla="*/ 450994 h 753036"/>
                      <a:gd name="connsiteX66" fmla="*/ 868887 w 2432884"/>
                      <a:gd name="connsiteY66" fmla="*/ 438581 h 753036"/>
                      <a:gd name="connsiteX67" fmla="*/ 877162 w 2432884"/>
                      <a:gd name="connsiteY67" fmla="*/ 409618 h 753036"/>
                      <a:gd name="connsiteX68" fmla="*/ 885437 w 2432884"/>
                      <a:gd name="connsiteY68" fmla="*/ 397206 h 753036"/>
                      <a:gd name="connsiteX69" fmla="*/ 877162 w 2432884"/>
                      <a:gd name="connsiteY69" fmla="*/ 384793 h 753036"/>
                      <a:gd name="connsiteX70" fmla="*/ 881300 w 2432884"/>
                      <a:gd name="connsiteY70" fmla="*/ 355830 h 753036"/>
                      <a:gd name="connsiteX71" fmla="*/ 888873 w 2432884"/>
                      <a:gd name="connsiteY71" fmla="*/ 337878 h 753036"/>
                      <a:gd name="connsiteX72" fmla="*/ 914400 w 2432884"/>
                      <a:gd name="connsiteY72" fmla="*/ 343418 h 753036"/>
                      <a:gd name="connsiteX73" fmla="*/ 939226 w 2432884"/>
                      <a:gd name="connsiteY73" fmla="*/ 331005 h 753036"/>
                      <a:gd name="connsiteX74" fmla="*/ 951638 w 2432884"/>
                      <a:gd name="connsiteY74" fmla="*/ 335142 h 753036"/>
                      <a:gd name="connsiteX75" fmla="*/ 980601 w 2432884"/>
                      <a:gd name="connsiteY75" fmla="*/ 355830 h 753036"/>
                      <a:gd name="connsiteX76" fmla="*/ 1059215 w 2432884"/>
                      <a:gd name="connsiteY76" fmla="*/ 359968 h 753036"/>
                      <a:gd name="connsiteX77" fmla="*/ 1067490 w 2432884"/>
                      <a:gd name="connsiteY77" fmla="*/ 372380 h 753036"/>
                      <a:gd name="connsiteX78" fmla="*/ 1079903 w 2432884"/>
                      <a:gd name="connsiteY78" fmla="*/ 397206 h 753036"/>
                      <a:gd name="connsiteX79" fmla="*/ 1117141 w 2432884"/>
                      <a:gd name="connsiteY79" fmla="*/ 405481 h 753036"/>
                      <a:gd name="connsiteX80" fmla="*/ 1150241 w 2432884"/>
                      <a:gd name="connsiteY80" fmla="*/ 426169 h 753036"/>
                      <a:gd name="connsiteX81" fmla="*/ 1162654 w 2432884"/>
                      <a:gd name="connsiteY81" fmla="*/ 422031 h 753036"/>
                      <a:gd name="connsiteX82" fmla="*/ 1187479 w 2432884"/>
                      <a:gd name="connsiteY82" fmla="*/ 430306 h 753036"/>
                      <a:gd name="connsiteX83" fmla="*/ 1195754 w 2432884"/>
                      <a:gd name="connsiteY83" fmla="*/ 442719 h 753036"/>
                      <a:gd name="connsiteX84" fmla="*/ 1220579 w 2432884"/>
                      <a:gd name="connsiteY84" fmla="*/ 446856 h 753036"/>
                      <a:gd name="connsiteX85" fmla="*/ 1245405 w 2432884"/>
                      <a:gd name="connsiteY85" fmla="*/ 459269 h 753036"/>
                      <a:gd name="connsiteX86" fmla="*/ 1261955 w 2432884"/>
                      <a:gd name="connsiteY86" fmla="*/ 455132 h 753036"/>
                      <a:gd name="connsiteX87" fmla="*/ 1270230 w 2432884"/>
                      <a:gd name="connsiteY87" fmla="*/ 446856 h 753036"/>
                      <a:gd name="connsiteX88" fmla="*/ 1274368 w 2432884"/>
                      <a:gd name="connsiteY88" fmla="*/ 459269 h 753036"/>
                      <a:gd name="connsiteX89" fmla="*/ 1311606 w 2432884"/>
                      <a:gd name="connsiteY89" fmla="*/ 463407 h 753036"/>
                      <a:gd name="connsiteX90" fmla="*/ 1352981 w 2432884"/>
                      <a:gd name="connsiteY90" fmla="*/ 475819 h 753036"/>
                      <a:gd name="connsiteX91" fmla="*/ 1365394 w 2432884"/>
                      <a:gd name="connsiteY91" fmla="*/ 479957 h 753036"/>
                      <a:gd name="connsiteX92" fmla="*/ 1381944 w 2432884"/>
                      <a:gd name="connsiteY92" fmla="*/ 484094 h 753036"/>
                      <a:gd name="connsiteX93" fmla="*/ 1415045 w 2432884"/>
                      <a:gd name="connsiteY93" fmla="*/ 500645 h 753036"/>
                      <a:gd name="connsiteX94" fmla="*/ 1427457 w 2432884"/>
                      <a:gd name="connsiteY94" fmla="*/ 504782 h 753036"/>
                      <a:gd name="connsiteX95" fmla="*/ 1522621 w 2432884"/>
                      <a:gd name="connsiteY95" fmla="*/ 492370 h 753036"/>
                      <a:gd name="connsiteX96" fmla="*/ 1530896 w 2432884"/>
                      <a:gd name="connsiteY96" fmla="*/ 484094 h 753036"/>
                      <a:gd name="connsiteX97" fmla="*/ 1539171 w 2432884"/>
                      <a:gd name="connsiteY97" fmla="*/ 471682 h 753036"/>
                      <a:gd name="connsiteX98" fmla="*/ 1551584 w 2432884"/>
                      <a:gd name="connsiteY98" fmla="*/ 467544 h 753036"/>
                      <a:gd name="connsiteX99" fmla="*/ 1563997 w 2432884"/>
                      <a:gd name="connsiteY99" fmla="*/ 459269 h 753036"/>
                      <a:gd name="connsiteX100" fmla="*/ 1580547 w 2432884"/>
                      <a:gd name="connsiteY100" fmla="*/ 438581 h 753036"/>
                      <a:gd name="connsiteX101" fmla="*/ 1584684 w 2432884"/>
                      <a:gd name="connsiteY101" fmla="*/ 426169 h 753036"/>
                      <a:gd name="connsiteX102" fmla="*/ 1592960 w 2432884"/>
                      <a:gd name="connsiteY102" fmla="*/ 393068 h 753036"/>
                      <a:gd name="connsiteX103" fmla="*/ 1601235 w 2432884"/>
                      <a:gd name="connsiteY103" fmla="*/ 380656 h 753036"/>
                      <a:gd name="connsiteX104" fmla="*/ 1609510 w 2432884"/>
                      <a:gd name="connsiteY104" fmla="*/ 372380 h 753036"/>
                      <a:gd name="connsiteX105" fmla="*/ 1626060 w 2432884"/>
                      <a:gd name="connsiteY105" fmla="*/ 368243 h 753036"/>
                      <a:gd name="connsiteX106" fmla="*/ 1613647 w 2432884"/>
                      <a:gd name="connsiteY106" fmla="*/ 364105 h 753036"/>
                      <a:gd name="connsiteX107" fmla="*/ 1626060 w 2432884"/>
                      <a:gd name="connsiteY107" fmla="*/ 355830 h 753036"/>
                      <a:gd name="connsiteX108" fmla="*/ 1650885 w 2432884"/>
                      <a:gd name="connsiteY108" fmla="*/ 347555 h 753036"/>
                      <a:gd name="connsiteX109" fmla="*/ 1663298 w 2432884"/>
                      <a:gd name="connsiteY109" fmla="*/ 351693 h 753036"/>
                      <a:gd name="connsiteX110" fmla="*/ 1692261 w 2432884"/>
                      <a:gd name="connsiteY110" fmla="*/ 322730 h 753036"/>
                      <a:gd name="connsiteX111" fmla="*/ 1704674 w 2432884"/>
                      <a:gd name="connsiteY111" fmla="*/ 314455 h 753036"/>
                      <a:gd name="connsiteX112" fmla="*/ 1708811 w 2432884"/>
                      <a:gd name="connsiteY112" fmla="*/ 302042 h 753036"/>
                      <a:gd name="connsiteX113" fmla="*/ 1733636 w 2432884"/>
                      <a:gd name="connsiteY113" fmla="*/ 285492 h 753036"/>
                      <a:gd name="connsiteX114" fmla="*/ 1741912 w 2432884"/>
                      <a:gd name="connsiteY114" fmla="*/ 277217 h 753036"/>
                      <a:gd name="connsiteX115" fmla="*/ 1795700 w 2432884"/>
                      <a:gd name="connsiteY115" fmla="*/ 256529 h 753036"/>
                      <a:gd name="connsiteX116" fmla="*/ 1808112 w 2432884"/>
                      <a:gd name="connsiteY116" fmla="*/ 260666 h 753036"/>
                      <a:gd name="connsiteX117" fmla="*/ 1820525 w 2432884"/>
                      <a:gd name="connsiteY117" fmla="*/ 256529 h 753036"/>
                      <a:gd name="connsiteX118" fmla="*/ 1832938 w 2432884"/>
                      <a:gd name="connsiteY118" fmla="*/ 268942 h 753036"/>
                      <a:gd name="connsiteX119" fmla="*/ 1845350 w 2432884"/>
                      <a:gd name="connsiteY119" fmla="*/ 277217 h 753036"/>
                      <a:gd name="connsiteX120" fmla="*/ 1899139 w 2432884"/>
                      <a:gd name="connsiteY120" fmla="*/ 268942 h 753036"/>
                      <a:gd name="connsiteX121" fmla="*/ 1944652 w 2432884"/>
                      <a:gd name="connsiteY121" fmla="*/ 273079 h 753036"/>
                      <a:gd name="connsiteX122" fmla="*/ 1948789 w 2432884"/>
                      <a:gd name="connsiteY122" fmla="*/ 293767 h 753036"/>
                      <a:gd name="connsiteX123" fmla="*/ 1952927 w 2432884"/>
                      <a:gd name="connsiteY123" fmla="*/ 310317 h 753036"/>
                      <a:gd name="connsiteX124" fmla="*/ 1965340 w 2432884"/>
                      <a:gd name="connsiteY124" fmla="*/ 314455 h 753036"/>
                      <a:gd name="connsiteX125" fmla="*/ 1990165 w 2432884"/>
                      <a:gd name="connsiteY125" fmla="*/ 306180 h 753036"/>
                      <a:gd name="connsiteX126" fmla="*/ 2014990 w 2432884"/>
                      <a:gd name="connsiteY126" fmla="*/ 314455 h 753036"/>
                      <a:gd name="connsiteX127" fmla="*/ 2043953 w 2432884"/>
                      <a:gd name="connsiteY127" fmla="*/ 310317 h 753036"/>
                      <a:gd name="connsiteX128" fmla="*/ 2068779 w 2432884"/>
                      <a:gd name="connsiteY128" fmla="*/ 293767 h 753036"/>
                      <a:gd name="connsiteX129" fmla="*/ 2072916 w 2432884"/>
                      <a:gd name="connsiteY129" fmla="*/ 235841 h 753036"/>
                      <a:gd name="connsiteX130" fmla="*/ 2064641 w 2432884"/>
                      <a:gd name="connsiteY130" fmla="*/ 223428 h 753036"/>
                      <a:gd name="connsiteX131" fmla="*/ 2052228 w 2432884"/>
                      <a:gd name="connsiteY131" fmla="*/ 215153 h 753036"/>
                      <a:gd name="connsiteX132" fmla="*/ 2048091 w 2432884"/>
                      <a:gd name="connsiteY132" fmla="*/ 202741 h 753036"/>
                      <a:gd name="connsiteX133" fmla="*/ 2035678 w 2432884"/>
                      <a:gd name="connsiteY133" fmla="*/ 198603 h 753036"/>
                      <a:gd name="connsiteX134" fmla="*/ 2010853 w 2432884"/>
                      <a:gd name="connsiteY134" fmla="*/ 194466 h 753036"/>
                      <a:gd name="connsiteX135" fmla="*/ 2006715 w 2432884"/>
                      <a:gd name="connsiteY135" fmla="*/ 173778 h 753036"/>
                      <a:gd name="connsiteX136" fmla="*/ 1986027 w 2432884"/>
                      <a:gd name="connsiteY136" fmla="*/ 169640 h 753036"/>
                      <a:gd name="connsiteX137" fmla="*/ 1977752 w 2432884"/>
                      <a:gd name="connsiteY137" fmla="*/ 157227 h 753036"/>
                      <a:gd name="connsiteX138" fmla="*/ 1981890 w 2432884"/>
                      <a:gd name="connsiteY138" fmla="*/ 144815 h 753036"/>
                      <a:gd name="connsiteX139" fmla="*/ 2006715 w 2432884"/>
                      <a:gd name="connsiteY139" fmla="*/ 132402 h 753036"/>
                      <a:gd name="connsiteX140" fmla="*/ 2019128 w 2432884"/>
                      <a:gd name="connsiteY140" fmla="*/ 107577 h 753036"/>
                      <a:gd name="connsiteX141" fmla="*/ 2023265 w 2432884"/>
                      <a:gd name="connsiteY141" fmla="*/ 82751 h 753036"/>
                      <a:gd name="connsiteX142" fmla="*/ 2056366 w 2432884"/>
                      <a:gd name="connsiteY142" fmla="*/ 78614 h 753036"/>
                      <a:gd name="connsiteX143" fmla="*/ 2060503 w 2432884"/>
                      <a:gd name="connsiteY143" fmla="*/ 62064 h 753036"/>
                      <a:gd name="connsiteX144" fmla="*/ 2077054 w 2432884"/>
                      <a:gd name="connsiteY144" fmla="*/ 45513 h 753036"/>
                      <a:gd name="connsiteX145" fmla="*/ 2130842 w 2432884"/>
                      <a:gd name="connsiteY145" fmla="*/ 49651 h 753036"/>
                      <a:gd name="connsiteX146" fmla="*/ 2139117 w 2432884"/>
                      <a:gd name="connsiteY146" fmla="*/ 37238 h 753036"/>
                      <a:gd name="connsiteX147" fmla="*/ 2151530 w 2432884"/>
                      <a:gd name="connsiteY147" fmla="*/ 33101 h 753036"/>
                      <a:gd name="connsiteX148" fmla="*/ 2163942 w 2432884"/>
                      <a:gd name="connsiteY148" fmla="*/ 24826 h 753036"/>
                      <a:gd name="connsiteX149" fmla="*/ 2176355 w 2432884"/>
                      <a:gd name="connsiteY149" fmla="*/ 33101 h 753036"/>
                      <a:gd name="connsiteX150" fmla="*/ 2217731 w 2432884"/>
                      <a:gd name="connsiteY150" fmla="*/ 33101 h 753036"/>
                      <a:gd name="connsiteX151" fmla="*/ 2226006 w 2432884"/>
                      <a:gd name="connsiteY151" fmla="*/ 20688 h 753036"/>
                      <a:gd name="connsiteX152" fmla="*/ 2259106 w 2432884"/>
                      <a:gd name="connsiteY152" fmla="*/ 33101 h 753036"/>
                      <a:gd name="connsiteX153" fmla="*/ 2275656 w 2432884"/>
                      <a:gd name="connsiteY153" fmla="*/ 53789 h 753036"/>
                      <a:gd name="connsiteX154" fmla="*/ 2288069 w 2432884"/>
                      <a:gd name="connsiteY154" fmla="*/ 57926 h 753036"/>
                      <a:gd name="connsiteX155" fmla="*/ 2321170 w 2432884"/>
                      <a:gd name="connsiteY155" fmla="*/ 62064 h 753036"/>
                      <a:gd name="connsiteX156" fmla="*/ 2370820 w 2432884"/>
                      <a:gd name="connsiteY156" fmla="*/ 66201 h 753036"/>
                      <a:gd name="connsiteX157" fmla="*/ 2383233 w 2432884"/>
                      <a:gd name="connsiteY157" fmla="*/ 74476 h 753036"/>
                      <a:gd name="connsiteX158" fmla="*/ 2391508 w 2432884"/>
                      <a:gd name="connsiteY158" fmla="*/ 33101 h 753036"/>
                      <a:gd name="connsiteX159" fmla="*/ 2395646 w 2432884"/>
                      <a:gd name="connsiteY159" fmla="*/ 20688 h 753036"/>
                      <a:gd name="connsiteX160" fmla="*/ 2420471 w 2432884"/>
                      <a:gd name="connsiteY160" fmla="*/ 8275 h 753036"/>
                      <a:gd name="connsiteX161" fmla="*/ 2432884 w 2432884"/>
                      <a:gd name="connsiteY161" fmla="*/ 0 h 753036"/>
                      <a:gd name="connsiteX0" fmla="*/ 0 w 2432884"/>
                      <a:gd name="connsiteY0" fmla="*/ 475819 h 753036"/>
                      <a:gd name="connsiteX1" fmla="*/ 16550 w 2432884"/>
                      <a:gd name="connsiteY1" fmla="*/ 508920 h 753036"/>
                      <a:gd name="connsiteX2" fmla="*/ 41376 w 2432884"/>
                      <a:gd name="connsiteY2" fmla="*/ 517195 h 753036"/>
                      <a:gd name="connsiteX3" fmla="*/ 56525 w 2432884"/>
                      <a:gd name="connsiteY3" fmla="*/ 488867 h 753036"/>
                      <a:gd name="connsiteX4" fmla="*/ 70339 w 2432884"/>
                      <a:gd name="connsiteY4" fmla="*/ 474035 h 753036"/>
                      <a:gd name="connsiteX5" fmla="*/ 82751 w 2432884"/>
                      <a:gd name="connsiteY5" fmla="*/ 492370 h 753036"/>
                      <a:gd name="connsiteX6" fmla="*/ 91027 w 2432884"/>
                      <a:gd name="connsiteY6" fmla="*/ 484094 h 753036"/>
                      <a:gd name="connsiteX7" fmla="*/ 95164 w 2432884"/>
                      <a:gd name="connsiteY7" fmla="*/ 471682 h 753036"/>
                      <a:gd name="connsiteX8" fmla="*/ 107577 w 2432884"/>
                      <a:gd name="connsiteY8" fmla="*/ 475819 h 753036"/>
                      <a:gd name="connsiteX9" fmla="*/ 115852 w 2432884"/>
                      <a:gd name="connsiteY9" fmla="*/ 504782 h 753036"/>
                      <a:gd name="connsiteX10" fmla="*/ 124127 w 2432884"/>
                      <a:gd name="connsiteY10" fmla="*/ 517195 h 753036"/>
                      <a:gd name="connsiteX11" fmla="*/ 157227 w 2432884"/>
                      <a:gd name="connsiteY11" fmla="*/ 521332 h 753036"/>
                      <a:gd name="connsiteX12" fmla="*/ 177915 w 2432884"/>
                      <a:gd name="connsiteY12" fmla="*/ 533745 h 753036"/>
                      <a:gd name="connsiteX13" fmla="*/ 190328 w 2432884"/>
                      <a:gd name="connsiteY13" fmla="*/ 529608 h 753036"/>
                      <a:gd name="connsiteX14" fmla="*/ 227566 w 2432884"/>
                      <a:gd name="connsiteY14" fmla="*/ 542020 h 753036"/>
                      <a:gd name="connsiteX15" fmla="*/ 235841 w 2432884"/>
                      <a:gd name="connsiteY15" fmla="*/ 554433 h 753036"/>
                      <a:gd name="connsiteX16" fmla="*/ 248254 w 2432884"/>
                      <a:gd name="connsiteY16" fmla="*/ 550295 h 753036"/>
                      <a:gd name="connsiteX17" fmla="*/ 260666 w 2432884"/>
                      <a:gd name="connsiteY17" fmla="*/ 542020 h 753036"/>
                      <a:gd name="connsiteX18" fmla="*/ 285492 w 2432884"/>
                      <a:gd name="connsiteY18" fmla="*/ 546158 h 753036"/>
                      <a:gd name="connsiteX19" fmla="*/ 310317 w 2432884"/>
                      <a:gd name="connsiteY19" fmla="*/ 554433 h 753036"/>
                      <a:gd name="connsiteX20" fmla="*/ 322730 w 2432884"/>
                      <a:gd name="connsiteY20" fmla="*/ 546158 h 753036"/>
                      <a:gd name="connsiteX21" fmla="*/ 372380 w 2432884"/>
                      <a:gd name="connsiteY21" fmla="*/ 550295 h 753036"/>
                      <a:gd name="connsiteX22" fmla="*/ 364105 w 2432884"/>
                      <a:gd name="connsiteY22" fmla="*/ 575121 h 753036"/>
                      <a:gd name="connsiteX23" fmla="*/ 351693 w 2432884"/>
                      <a:gd name="connsiteY23" fmla="*/ 599946 h 753036"/>
                      <a:gd name="connsiteX24" fmla="*/ 339280 w 2432884"/>
                      <a:gd name="connsiteY24" fmla="*/ 604084 h 753036"/>
                      <a:gd name="connsiteX25" fmla="*/ 351693 w 2432884"/>
                      <a:gd name="connsiteY25" fmla="*/ 616496 h 753036"/>
                      <a:gd name="connsiteX26" fmla="*/ 364105 w 2432884"/>
                      <a:gd name="connsiteY26" fmla="*/ 620634 h 753036"/>
                      <a:gd name="connsiteX27" fmla="*/ 368243 w 2432884"/>
                      <a:gd name="connsiteY27" fmla="*/ 633046 h 753036"/>
                      <a:gd name="connsiteX28" fmla="*/ 364105 w 2432884"/>
                      <a:gd name="connsiteY28" fmla="*/ 657872 h 753036"/>
                      <a:gd name="connsiteX29" fmla="*/ 335142 w 2432884"/>
                      <a:gd name="connsiteY29" fmla="*/ 662009 h 753036"/>
                      <a:gd name="connsiteX30" fmla="*/ 343417 w 2432884"/>
                      <a:gd name="connsiteY30" fmla="*/ 686835 h 753036"/>
                      <a:gd name="connsiteX31" fmla="*/ 347555 w 2432884"/>
                      <a:gd name="connsiteY31" fmla="*/ 699247 h 753036"/>
                      <a:gd name="connsiteX32" fmla="*/ 343417 w 2432884"/>
                      <a:gd name="connsiteY32" fmla="*/ 728210 h 753036"/>
                      <a:gd name="connsiteX33" fmla="*/ 351693 w 2432884"/>
                      <a:gd name="connsiteY33" fmla="*/ 753036 h 753036"/>
                      <a:gd name="connsiteX34" fmla="*/ 384793 w 2432884"/>
                      <a:gd name="connsiteY34" fmla="*/ 748898 h 753036"/>
                      <a:gd name="connsiteX35" fmla="*/ 397206 w 2432884"/>
                      <a:gd name="connsiteY35" fmla="*/ 740623 h 753036"/>
                      <a:gd name="connsiteX36" fmla="*/ 426169 w 2432884"/>
                      <a:gd name="connsiteY36" fmla="*/ 736485 h 753036"/>
                      <a:gd name="connsiteX37" fmla="*/ 450994 w 2432884"/>
                      <a:gd name="connsiteY37" fmla="*/ 719935 h 753036"/>
                      <a:gd name="connsiteX38" fmla="*/ 463407 w 2432884"/>
                      <a:gd name="connsiteY38" fmla="*/ 711660 h 753036"/>
                      <a:gd name="connsiteX39" fmla="*/ 475819 w 2432884"/>
                      <a:gd name="connsiteY39" fmla="*/ 707523 h 753036"/>
                      <a:gd name="connsiteX40" fmla="*/ 484094 w 2432884"/>
                      <a:gd name="connsiteY40" fmla="*/ 699247 h 753036"/>
                      <a:gd name="connsiteX41" fmla="*/ 496507 w 2432884"/>
                      <a:gd name="connsiteY41" fmla="*/ 695110 h 753036"/>
                      <a:gd name="connsiteX42" fmla="*/ 500645 w 2432884"/>
                      <a:gd name="connsiteY42" fmla="*/ 682697 h 753036"/>
                      <a:gd name="connsiteX43" fmla="*/ 522033 w 2432884"/>
                      <a:gd name="connsiteY43" fmla="*/ 677475 h 753036"/>
                      <a:gd name="connsiteX44" fmla="*/ 529608 w 2432884"/>
                      <a:gd name="connsiteY44" fmla="*/ 703385 h 753036"/>
                      <a:gd name="connsiteX45" fmla="*/ 554433 w 2432884"/>
                      <a:gd name="connsiteY45" fmla="*/ 695110 h 753036"/>
                      <a:gd name="connsiteX46" fmla="*/ 566846 w 2432884"/>
                      <a:gd name="connsiteY46" fmla="*/ 690972 h 753036"/>
                      <a:gd name="connsiteX47" fmla="*/ 570983 w 2432884"/>
                      <a:gd name="connsiteY47" fmla="*/ 641322 h 753036"/>
                      <a:gd name="connsiteX48" fmla="*/ 612359 w 2432884"/>
                      <a:gd name="connsiteY48" fmla="*/ 637184 h 753036"/>
                      <a:gd name="connsiteX49" fmla="*/ 645459 w 2432884"/>
                      <a:gd name="connsiteY49" fmla="*/ 633046 h 753036"/>
                      <a:gd name="connsiteX50" fmla="*/ 674422 w 2432884"/>
                      <a:gd name="connsiteY50" fmla="*/ 637184 h 753036"/>
                      <a:gd name="connsiteX51" fmla="*/ 678560 w 2432884"/>
                      <a:gd name="connsiteY51" fmla="*/ 649597 h 753036"/>
                      <a:gd name="connsiteX52" fmla="*/ 682697 w 2432884"/>
                      <a:gd name="connsiteY52" fmla="*/ 633046 h 753036"/>
                      <a:gd name="connsiteX53" fmla="*/ 707522 w 2432884"/>
                      <a:gd name="connsiteY53" fmla="*/ 624771 h 753036"/>
                      <a:gd name="connsiteX54" fmla="*/ 715798 w 2432884"/>
                      <a:gd name="connsiteY54" fmla="*/ 616496 h 753036"/>
                      <a:gd name="connsiteX55" fmla="*/ 711660 w 2432884"/>
                      <a:gd name="connsiteY55" fmla="*/ 579258 h 753036"/>
                      <a:gd name="connsiteX56" fmla="*/ 703385 w 2432884"/>
                      <a:gd name="connsiteY56" fmla="*/ 566846 h 753036"/>
                      <a:gd name="connsiteX57" fmla="*/ 699247 w 2432884"/>
                      <a:gd name="connsiteY57" fmla="*/ 554433 h 753036"/>
                      <a:gd name="connsiteX58" fmla="*/ 711660 w 2432884"/>
                      <a:gd name="connsiteY58" fmla="*/ 546158 h 753036"/>
                      <a:gd name="connsiteX59" fmla="*/ 736485 w 2432884"/>
                      <a:gd name="connsiteY59" fmla="*/ 525470 h 753036"/>
                      <a:gd name="connsiteX60" fmla="*/ 744760 w 2432884"/>
                      <a:gd name="connsiteY60" fmla="*/ 513057 h 753036"/>
                      <a:gd name="connsiteX61" fmla="*/ 769586 w 2432884"/>
                      <a:gd name="connsiteY61" fmla="*/ 504782 h 753036"/>
                      <a:gd name="connsiteX62" fmla="*/ 773723 w 2432884"/>
                      <a:gd name="connsiteY62" fmla="*/ 492370 h 753036"/>
                      <a:gd name="connsiteX63" fmla="*/ 798549 w 2432884"/>
                      <a:gd name="connsiteY63" fmla="*/ 484094 h 753036"/>
                      <a:gd name="connsiteX64" fmla="*/ 819236 w 2432884"/>
                      <a:gd name="connsiteY64" fmla="*/ 455132 h 753036"/>
                      <a:gd name="connsiteX65" fmla="*/ 860612 w 2432884"/>
                      <a:gd name="connsiteY65" fmla="*/ 450994 h 753036"/>
                      <a:gd name="connsiteX66" fmla="*/ 868887 w 2432884"/>
                      <a:gd name="connsiteY66" fmla="*/ 438581 h 753036"/>
                      <a:gd name="connsiteX67" fmla="*/ 877162 w 2432884"/>
                      <a:gd name="connsiteY67" fmla="*/ 409618 h 753036"/>
                      <a:gd name="connsiteX68" fmla="*/ 885437 w 2432884"/>
                      <a:gd name="connsiteY68" fmla="*/ 397206 h 753036"/>
                      <a:gd name="connsiteX69" fmla="*/ 877162 w 2432884"/>
                      <a:gd name="connsiteY69" fmla="*/ 384793 h 753036"/>
                      <a:gd name="connsiteX70" fmla="*/ 881300 w 2432884"/>
                      <a:gd name="connsiteY70" fmla="*/ 355830 h 753036"/>
                      <a:gd name="connsiteX71" fmla="*/ 888873 w 2432884"/>
                      <a:gd name="connsiteY71" fmla="*/ 337878 h 753036"/>
                      <a:gd name="connsiteX72" fmla="*/ 899886 w 2432884"/>
                      <a:gd name="connsiteY72" fmla="*/ 328903 h 753036"/>
                      <a:gd name="connsiteX73" fmla="*/ 939226 w 2432884"/>
                      <a:gd name="connsiteY73" fmla="*/ 331005 h 753036"/>
                      <a:gd name="connsiteX74" fmla="*/ 951638 w 2432884"/>
                      <a:gd name="connsiteY74" fmla="*/ 335142 h 753036"/>
                      <a:gd name="connsiteX75" fmla="*/ 980601 w 2432884"/>
                      <a:gd name="connsiteY75" fmla="*/ 355830 h 753036"/>
                      <a:gd name="connsiteX76" fmla="*/ 1059215 w 2432884"/>
                      <a:gd name="connsiteY76" fmla="*/ 359968 h 753036"/>
                      <a:gd name="connsiteX77" fmla="*/ 1067490 w 2432884"/>
                      <a:gd name="connsiteY77" fmla="*/ 372380 h 753036"/>
                      <a:gd name="connsiteX78" fmla="*/ 1079903 w 2432884"/>
                      <a:gd name="connsiteY78" fmla="*/ 397206 h 753036"/>
                      <a:gd name="connsiteX79" fmla="*/ 1117141 w 2432884"/>
                      <a:gd name="connsiteY79" fmla="*/ 405481 h 753036"/>
                      <a:gd name="connsiteX80" fmla="*/ 1150241 w 2432884"/>
                      <a:gd name="connsiteY80" fmla="*/ 426169 h 753036"/>
                      <a:gd name="connsiteX81" fmla="*/ 1162654 w 2432884"/>
                      <a:gd name="connsiteY81" fmla="*/ 422031 h 753036"/>
                      <a:gd name="connsiteX82" fmla="*/ 1187479 w 2432884"/>
                      <a:gd name="connsiteY82" fmla="*/ 430306 h 753036"/>
                      <a:gd name="connsiteX83" fmla="*/ 1195754 w 2432884"/>
                      <a:gd name="connsiteY83" fmla="*/ 442719 h 753036"/>
                      <a:gd name="connsiteX84" fmla="*/ 1220579 w 2432884"/>
                      <a:gd name="connsiteY84" fmla="*/ 446856 h 753036"/>
                      <a:gd name="connsiteX85" fmla="*/ 1245405 w 2432884"/>
                      <a:gd name="connsiteY85" fmla="*/ 459269 h 753036"/>
                      <a:gd name="connsiteX86" fmla="*/ 1261955 w 2432884"/>
                      <a:gd name="connsiteY86" fmla="*/ 455132 h 753036"/>
                      <a:gd name="connsiteX87" fmla="*/ 1270230 w 2432884"/>
                      <a:gd name="connsiteY87" fmla="*/ 446856 h 753036"/>
                      <a:gd name="connsiteX88" fmla="*/ 1274368 w 2432884"/>
                      <a:gd name="connsiteY88" fmla="*/ 459269 h 753036"/>
                      <a:gd name="connsiteX89" fmla="*/ 1311606 w 2432884"/>
                      <a:gd name="connsiteY89" fmla="*/ 463407 h 753036"/>
                      <a:gd name="connsiteX90" fmla="*/ 1352981 w 2432884"/>
                      <a:gd name="connsiteY90" fmla="*/ 475819 h 753036"/>
                      <a:gd name="connsiteX91" fmla="*/ 1365394 w 2432884"/>
                      <a:gd name="connsiteY91" fmla="*/ 479957 h 753036"/>
                      <a:gd name="connsiteX92" fmla="*/ 1381944 w 2432884"/>
                      <a:gd name="connsiteY92" fmla="*/ 484094 h 753036"/>
                      <a:gd name="connsiteX93" fmla="*/ 1415045 w 2432884"/>
                      <a:gd name="connsiteY93" fmla="*/ 500645 h 753036"/>
                      <a:gd name="connsiteX94" fmla="*/ 1427457 w 2432884"/>
                      <a:gd name="connsiteY94" fmla="*/ 504782 h 753036"/>
                      <a:gd name="connsiteX95" fmla="*/ 1522621 w 2432884"/>
                      <a:gd name="connsiteY95" fmla="*/ 492370 h 753036"/>
                      <a:gd name="connsiteX96" fmla="*/ 1530896 w 2432884"/>
                      <a:gd name="connsiteY96" fmla="*/ 484094 h 753036"/>
                      <a:gd name="connsiteX97" fmla="*/ 1539171 w 2432884"/>
                      <a:gd name="connsiteY97" fmla="*/ 471682 h 753036"/>
                      <a:gd name="connsiteX98" fmla="*/ 1551584 w 2432884"/>
                      <a:gd name="connsiteY98" fmla="*/ 467544 h 753036"/>
                      <a:gd name="connsiteX99" fmla="*/ 1563997 w 2432884"/>
                      <a:gd name="connsiteY99" fmla="*/ 459269 h 753036"/>
                      <a:gd name="connsiteX100" fmla="*/ 1580547 w 2432884"/>
                      <a:gd name="connsiteY100" fmla="*/ 438581 h 753036"/>
                      <a:gd name="connsiteX101" fmla="*/ 1584684 w 2432884"/>
                      <a:gd name="connsiteY101" fmla="*/ 426169 h 753036"/>
                      <a:gd name="connsiteX102" fmla="*/ 1592960 w 2432884"/>
                      <a:gd name="connsiteY102" fmla="*/ 393068 h 753036"/>
                      <a:gd name="connsiteX103" fmla="*/ 1601235 w 2432884"/>
                      <a:gd name="connsiteY103" fmla="*/ 380656 h 753036"/>
                      <a:gd name="connsiteX104" fmla="*/ 1609510 w 2432884"/>
                      <a:gd name="connsiteY104" fmla="*/ 372380 h 753036"/>
                      <a:gd name="connsiteX105" fmla="*/ 1626060 w 2432884"/>
                      <a:gd name="connsiteY105" fmla="*/ 368243 h 753036"/>
                      <a:gd name="connsiteX106" fmla="*/ 1613647 w 2432884"/>
                      <a:gd name="connsiteY106" fmla="*/ 364105 h 753036"/>
                      <a:gd name="connsiteX107" fmla="*/ 1626060 w 2432884"/>
                      <a:gd name="connsiteY107" fmla="*/ 355830 h 753036"/>
                      <a:gd name="connsiteX108" fmla="*/ 1650885 w 2432884"/>
                      <a:gd name="connsiteY108" fmla="*/ 347555 h 753036"/>
                      <a:gd name="connsiteX109" fmla="*/ 1663298 w 2432884"/>
                      <a:gd name="connsiteY109" fmla="*/ 351693 h 753036"/>
                      <a:gd name="connsiteX110" fmla="*/ 1692261 w 2432884"/>
                      <a:gd name="connsiteY110" fmla="*/ 322730 h 753036"/>
                      <a:gd name="connsiteX111" fmla="*/ 1704674 w 2432884"/>
                      <a:gd name="connsiteY111" fmla="*/ 314455 h 753036"/>
                      <a:gd name="connsiteX112" fmla="*/ 1708811 w 2432884"/>
                      <a:gd name="connsiteY112" fmla="*/ 302042 h 753036"/>
                      <a:gd name="connsiteX113" fmla="*/ 1733636 w 2432884"/>
                      <a:gd name="connsiteY113" fmla="*/ 285492 h 753036"/>
                      <a:gd name="connsiteX114" fmla="*/ 1741912 w 2432884"/>
                      <a:gd name="connsiteY114" fmla="*/ 277217 h 753036"/>
                      <a:gd name="connsiteX115" fmla="*/ 1795700 w 2432884"/>
                      <a:gd name="connsiteY115" fmla="*/ 256529 h 753036"/>
                      <a:gd name="connsiteX116" fmla="*/ 1808112 w 2432884"/>
                      <a:gd name="connsiteY116" fmla="*/ 260666 h 753036"/>
                      <a:gd name="connsiteX117" fmla="*/ 1820525 w 2432884"/>
                      <a:gd name="connsiteY117" fmla="*/ 256529 h 753036"/>
                      <a:gd name="connsiteX118" fmla="*/ 1832938 w 2432884"/>
                      <a:gd name="connsiteY118" fmla="*/ 268942 h 753036"/>
                      <a:gd name="connsiteX119" fmla="*/ 1845350 w 2432884"/>
                      <a:gd name="connsiteY119" fmla="*/ 277217 h 753036"/>
                      <a:gd name="connsiteX120" fmla="*/ 1899139 w 2432884"/>
                      <a:gd name="connsiteY120" fmla="*/ 268942 h 753036"/>
                      <a:gd name="connsiteX121" fmla="*/ 1944652 w 2432884"/>
                      <a:gd name="connsiteY121" fmla="*/ 273079 h 753036"/>
                      <a:gd name="connsiteX122" fmla="*/ 1948789 w 2432884"/>
                      <a:gd name="connsiteY122" fmla="*/ 293767 h 753036"/>
                      <a:gd name="connsiteX123" fmla="*/ 1952927 w 2432884"/>
                      <a:gd name="connsiteY123" fmla="*/ 310317 h 753036"/>
                      <a:gd name="connsiteX124" fmla="*/ 1965340 w 2432884"/>
                      <a:gd name="connsiteY124" fmla="*/ 314455 h 753036"/>
                      <a:gd name="connsiteX125" fmla="*/ 1990165 w 2432884"/>
                      <a:gd name="connsiteY125" fmla="*/ 306180 h 753036"/>
                      <a:gd name="connsiteX126" fmla="*/ 2014990 w 2432884"/>
                      <a:gd name="connsiteY126" fmla="*/ 314455 h 753036"/>
                      <a:gd name="connsiteX127" fmla="*/ 2043953 w 2432884"/>
                      <a:gd name="connsiteY127" fmla="*/ 310317 h 753036"/>
                      <a:gd name="connsiteX128" fmla="*/ 2068779 w 2432884"/>
                      <a:gd name="connsiteY128" fmla="*/ 293767 h 753036"/>
                      <a:gd name="connsiteX129" fmla="*/ 2072916 w 2432884"/>
                      <a:gd name="connsiteY129" fmla="*/ 235841 h 753036"/>
                      <a:gd name="connsiteX130" fmla="*/ 2064641 w 2432884"/>
                      <a:gd name="connsiteY130" fmla="*/ 223428 h 753036"/>
                      <a:gd name="connsiteX131" fmla="*/ 2052228 w 2432884"/>
                      <a:gd name="connsiteY131" fmla="*/ 215153 h 753036"/>
                      <a:gd name="connsiteX132" fmla="*/ 2048091 w 2432884"/>
                      <a:gd name="connsiteY132" fmla="*/ 202741 h 753036"/>
                      <a:gd name="connsiteX133" fmla="*/ 2035678 w 2432884"/>
                      <a:gd name="connsiteY133" fmla="*/ 198603 h 753036"/>
                      <a:gd name="connsiteX134" fmla="*/ 2010853 w 2432884"/>
                      <a:gd name="connsiteY134" fmla="*/ 194466 h 753036"/>
                      <a:gd name="connsiteX135" fmla="*/ 2006715 w 2432884"/>
                      <a:gd name="connsiteY135" fmla="*/ 173778 h 753036"/>
                      <a:gd name="connsiteX136" fmla="*/ 1986027 w 2432884"/>
                      <a:gd name="connsiteY136" fmla="*/ 169640 h 753036"/>
                      <a:gd name="connsiteX137" fmla="*/ 1977752 w 2432884"/>
                      <a:gd name="connsiteY137" fmla="*/ 157227 h 753036"/>
                      <a:gd name="connsiteX138" fmla="*/ 1981890 w 2432884"/>
                      <a:gd name="connsiteY138" fmla="*/ 144815 h 753036"/>
                      <a:gd name="connsiteX139" fmla="*/ 2006715 w 2432884"/>
                      <a:gd name="connsiteY139" fmla="*/ 132402 h 753036"/>
                      <a:gd name="connsiteX140" fmla="*/ 2019128 w 2432884"/>
                      <a:gd name="connsiteY140" fmla="*/ 107577 h 753036"/>
                      <a:gd name="connsiteX141" fmla="*/ 2023265 w 2432884"/>
                      <a:gd name="connsiteY141" fmla="*/ 82751 h 753036"/>
                      <a:gd name="connsiteX142" fmla="*/ 2056366 w 2432884"/>
                      <a:gd name="connsiteY142" fmla="*/ 78614 h 753036"/>
                      <a:gd name="connsiteX143" fmla="*/ 2060503 w 2432884"/>
                      <a:gd name="connsiteY143" fmla="*/ 62064 h 753036"/>
                      <a:gd name="connsiteX144" fmla="*/ 2077054 w 2432884"/>
                      <a:gd name="connsiteY144" fmla="*/ 45513 h 753036"/>
                      <a:gd name="connsiteX145" fmla="*/ 2130842 w 2432884"/>
                      <a:gd name="connsiteY145" fmla="*/ 49651 h 753036"/>
                      <a:gd name="connsiteX146" fmla="*/ 2139117 w 2432884"/>
                      <a:gd name="connsiteY146" fmla="*/ 37238 h 753036"/>
                      <a:gd name="connsiteX147" fmla="*/ 2151530 w 2432884"/>
                      <a:gd name="connsiteY147" fmla="*/ 33101 h 753036"/>
                      <a:gd name="connsiteX148" fmla="*/ 2163942 w 2432884"/>
                      <a:gd name="connsiteY148" fmla="*/ 24826 h 753036"/>
                      <a:gd name="connsiteX149" fmla="*/ 2176355 w 2432884"/>
                      <a:gd name="connsiteY149" fmla="*/ 33101 h 753036"/>
                      <a:gd name="connsiteX150" fmla="*/ 2217731 w 2432884"/>
                      <a:gd name="connsiteY150" fmla="*/ 33101 h 753036"/>
                      <a:gd name="connsiteX151" fmla="*/ 2226006 w 2432884"/>
                      <a:gd name="connsiteY151" fmla="*/ 20688 h 753036"/>
                      <a:gd name="connsiteX152" fmla="*/ 2259106 w 2432884"/>
                      <a:gd name="connsiteY152" fmla="*/ 33101 h 753036"/>
                      <a:gd name="connsiteX153" fmla="*/ 2275656 w 2432884"/>
                      <a:gd name="connsiteY153" fmla="*/ 53789 h 753036"/>
                      <a:gd name="connsiteX154" fmla="*/ 2288069 w 2432884"/>
                      <a:gd name="connsiteY154" fmla="*/ 57926 h 753036"/>
                      <a:gd name="connsiteX155" fmla="*/ 2321170 w 2432884"/>
                      <a:gd name="connsiteY155" fmla="*/ 62064 h 753036"/>
                      <a:gd name="connsiteX156" fmla="*/ 2370820 w 2432884"/>
                      <a:gd name="connsiteY156" fmla="*/ 66201 h 753036"/>
                      <a:gd name="connsiteX157" fmla="*/ 2383233 w 2432884"/>
                      <a:gd name="connsiteY157" fmla="*/ 74476 h 753036"/>
                      <a:gd name="connsiteX158" fmla="*/ 2391508 w 2432884"/>
                      <a:gd name="connsiteY158" fmla="*/ 33101 h 753036"/>
                      <a:gd name="connsiteX159" fmla="*/ 2395646 w 2432884"/>
                      <a:gd name="connsiteY159" fmla="*/ 20688 h 753036"/>
                      <a:gd name="connsiteX160" fmla="*/ 2420471 w 2432884"/>
                      <a:gd name="connsiteY160" fmla="*/ 8275 h 753036"/>
                      <a:gd name="connsiteX161" fmla="*/ 2432884 w 2432884"/>
                      <a:gd name="connsiteY161" fmla="*/ 0 h 753036"/>
                      <a:gd name="connsiteX0" fmla="*/ 0 w 2432884"/>
                      <a:gd name="connsiteY0" fmla="*/ 475819 h 753036"/>
                      <a:gd name="connsiteX1" fmla="*/ 16550 w 2432884"/>
                      <a:gd name="connsiteY1" fmla="*/ 508920 h 753036"/>
                      <a:gd name="connsiteX2" fmla="*/ 41376 w 2432884"/>
                      <a:gd name="connsiteY2" fmla="*/ 517195 h 753036"/>
                      <a:gd name="connsiteX3" fmla="*/ 56525 w 2432884"/>
                      <a:gd name="connsiteY3" fmla="*/ 488867 h 753036"/>
                      <a:gd name="connsiteX4" fmla="*/ 70339 w 2432884"/>
                      <a:gd name="connsiteY4" fmla="*/ 474035 h 753036"/>
                      <a:gd name="connsiteX5" fmla="*/ 82751 w 2432884"/>
                      <a:gd name="connsiteY5" fmla="*/ 492370 h 753036"/>
                      <a:gd name="connsiteX6" fmla="*/ 91027 w 2432884"/>
                      <a:gd name="connsiteY6" fmla="*/ 484094 h 753036"/>
                      <a:gd name="connsiteX7" fmla="*/ 95164 w 2432884"/>
                      <a:gd name="connsiteY7" fmla="*/ 471682 h 753036"/>
                      <a:gd name="connsiteX8" fmla="*/ 107577 w 2432884"/>
                      <a:gd name="connsiteY8" fmla="*/ 475819 h 753036"/>
                      <a:gd name="connsiteX9" fmla="*/ 115852 w 2432884"/>
                      <a:gd name="connsiteY9" fmla="*/ 504782 h 753036"/>
                      <a:gd name="connsiteX10" fmla="*/ 124127 w 2432884"/>
                      <a:gd name="connsiteY10" fmla="*/ 517195 h 753036"/>
                      <a:gd name="connsiteX11" fmla="*/ 157227 w 2432884"/>
                      <a:gd name="connsiteY11" fmla="*/ 521332 h 753036"/>
                      <a:gd name="connsiteX12" fmla="*/ 177915 w 2432884"/>
                      <a:gd name="connsiteY12" fmla="*/ 533745 h 753036"/>
                      <a:gd name="connsiteX13" fmla="*/ 190328 w 2432884"/>
                      <a:gd name="connsiteY13" fmla="*/ 529608 h 753036"/>
                      <a:gd name="connsiteX14" fmla="*/ 227566 w 2432884"/>
                      <a:gd name="connsiteY14" fmla="*/ 542020 h 753036"/>
                      <a:gd name="connsiteX15" fmla="*/ 235841 w 2432884"/>
                      <a:gd name="connsiteY15" fmla="*/ 554433 h 753036"/>
                      <a:gd name="connsiteX16" fmla="*/ 248254 w 2432884"/>
                      <a:gd name="connsiteY16" fmla="*/ 550295 h 753036"/>
                      <a:gd name="connsiteX17" fmla="*/ 260666 w 2432884"/>
                      <a:gd name="connsiteY17" fmla="*/ 542020 h 753036"/>
                      <a:gd name="connsiteX18" fmla="*/ 285492 w 2432884"/>
                      <a:gd name="connsiteY18" fmla="*/ 546158 h 753036"/>
                      <a:gd name="connsiteX19" fmla="*/ 310317 w 2432884"/>
                      <a:gd name="connsiteY19" fmla="*/ 554433 h 753036"/>
                      <a:gd name="connsiteX20" fmla="*/ 322730 w 2432884"/>
                      <a:gd name="connsiteY20" fmla="*/ 546158 h 753036"/>
                      <a:gd name="connsiteX21" fmla="*/ 372380 w 2432884"/>
                      <a:gd name="connsiteY21" fmla="*/ 550295 h 753036"/>
                      <a:gd name="connsiteX22" fmla="*/ 364105 w 2432884"/>
                      <a:gd name="connsiteY22" fmla="*/ 575121 h 753036"/>
                      <a:gd name="connsiteX23" fmla="*/ 351693 w 2432884"/>
                      <a:gd name="connsiteY23" fmla="*/ 599946 h 753036"/>
                      <a:gd name="connsiteX24" fmla="*/ 339280 w 2432884"/>
                      <a:gd name="connsiteY24" fmla="*/ 604084 h 753036"/>
                      <a:gd name="connsiteX25" fmla="*/ 351693 w 2432884"/>
                      <a:gd name="connsiteY25" fmla="*/ 616496 h 753036"/>
                      <a:gd name="connsiteX26" fmla="*/ 364105 w 2432884"/>
                      <a:gd name="connsiteY26" fmla="*/ 620634 h 753036"/>
                      <a:gd name="connsiteX27" fmla="*/ 368243 w 2432884"/>
                      <a:gd name="connsiteY27" fmla="*/ 633046 h 753036"/>
                      <a:gd name="connsiteX28" fmla="*/ 364105 w 2432884"/>
                      <a:gd name="connsiteY28" fmla="*/ 657872 h 753036"/>
                      <a:gd name="connsiteX29" fmla="*/ 335142 w 2432884"/>
                      <a:gd name="connsiteY29" fmla="*/ 662009 h 753036"/>
                      <a:gd name="connsiteX30" fmla="*/ 343417 w 2432884"/>
                      <a:gd name="connsiteY30" fmla="*/ 686835 h 753036"/>
                      <a:gd name="connsiteX31" fmla="*/ 347555 w 2432884"/>
                      <a:gd name="connsiteY31" fmla="*/ 699247 h 753036"/>
                      <a:gd name="connsiteX32" fmla="*/ 343417 w 2432884"/>
                      <a:gd name="connsiteY32" fmla="*/ 728210 h 753036"/>
                      <a:gd name="connsiteX33" fmla="*/ 351693 w 2432884"/>
                      <a:gd name="connsiteY33" fmla="*/ 753036 h 753036"/>
                      <a:gd name="connsiteX34" fmla="*/ 384793 w 2432884"/>
                      <a:gd name="connsiteY34" fmla="*/ 748898 h 753036"/>
                      <a:gd name="connsiteX35" fmla="*/ 397206 w 2432884"/>
                      <a:gd name="connsiteY35" fmla="*/ 740623 h 753036"/>
                      <a:gd name="connsiteX36" fmla="*/ 426169 w 2432884"/>
                      <a:gd name="connsiteY36" fmla="*/ 736485 h 753036"/>
                      <a:gd name="connsiteX37" fmla="*/ 450994 w 2432884"/>
                      <a:gd name="connsiteY37" fmla="*/ 719935 h 753036"/>
                      <a:gd name="connsiteX38" fmla="*/ 463407 w 2432884"/>
                      <a:gd name="connsiteY38" fmla="*/ 711660 h 753036"/>
                      <a:gd name="connsiteX39" fmla="*/ 475819 w 2432884"/>
                      <a:gd name="connsiteY39" fmla="*/ 707523 h 753036"/>
                      <a:gd name="connsiteX40" fmla="*/ 484094 w 2432884"/>
                      <a:gd name="connsiteY40" fmla="*/ 699247 h 753036"/>
                      <a:gd name="connsiteX41" fmla="*/ 496507 w 2432884"/>
                      <a:gd name="connsiteY41" fmla="*/ 695110 h 753036"/>
                      <a:gd name="connsiteX42" fmla="*/ 500645 w 2432884"/>
                      <a:gd name="connsiteY42" fmla="*/ 682697 h 753036"/>
                      <a:gd name="connsiteX43" fmla="*/ 522033 w 2432884"/>
                      <a:gd name="connsiteY43" fmla="*/ 677475 h 753036"/>
                      <a:gd name="connsiteX44" fmla="*/ 529608 w 2432884"/>
                      <a:gd name="connsiteY44" fmla="*/ 703385 h 753036"/>
                      <a:gd name="connsiteX45" fmla="*/ 554433 w 2432884"/>
                      <a:gd name="connsiteY45" fmla="*/ 695110 h 753036"/>
                      <a:gd name="connsiteX46" fmla="*/ 566846 w 2432884"/>
                      <a:gd name="connsiteY46" fmla="*/ 690972 h 753036"/>
                      <a:gd name="connsiteX47" fmla="*/ 570983 w 2432884"/>
                      <a:gd name="connsiteY47" fmla="*/ 641322 h 753036"/>
                      <a:gd name="connsiteX48" fmla="*/ 612359 w 2432884"/>
                      <a:gd name="connsiteY48" fmla="*/ 637184 h 753036"/>
                      <a:gd name="connsiteX49" fmla="*/ 645459 w 2432884"/>
                      <a:gd name="connsiteY49" fmla="*/ 633046 h 753036"/>
                      <a:gd name="connsiteX50" fmla="*/ 674422 w 2432884"/>
                      <a:gd name="connsiteY50" fmla="*/ 637184 h 753036"/>
                      <a:gd name="connsiteX51" fmla="*/ 678560 w 2432884"/>
                      <a:gd name="connsiteY51" fmla="*/ 649597 h 753036"/>
                      <a:gd name="connsiteX52" fmla="*/ 682697 w 2432884"/>
                      <a:gd name="connsiteY52" fmla="*/ 633046 h 753036"/>
                      <a:gd name="connsiteX53" fmla="*/ 707522 w 2432884"/>
                      <a:gd name="connsiteY53" fmla="*/ 624771 h 753036"/>
                      <a:gd name="connsiteX54" fmla="*/ 715798 w 2432884"/>
                      <a:gd name="connsiteY54" fmla="*/ 616496 h 753036"/>
                      <a:gd name="connsiteX55" fmla="*/ 711660 w 2432884"/>
                      <a:gd name="connsiteY55" fmla="*/ 579258 h 753036"/>
                      <a:gd name="connsiteX56" fmla="*/ 703385 w 2432884"/>
                      <a:gd name="connsiteY56" fmla="*/ 566846 h 753036"/>
                      <a:gd name="connsiteX57" fmla="*/ 699247 w 2432884"/>
                      <a:gd name="connsiteY57" fmla="*/ 554433 h 753036"/>
                      <a:gd name="connsiteX58" fmla="*/ 711660 w 2432884"/>
                      <a:gd name="connsiteY58" fmla="*/ 546158 h 753036"/>
                      <a:gd name="connsiteX59" fmla="*/ 736485 w 2432884"/>
                      <a:gd name="connsiteY59" fmla="*/ 525470 h 753036"/>
                      <a:gd name="connsiteX60" fmla="*/ 744760 w 2432884"/>
                      <a:gd name="connsiteY60" fmla="*/ 513057 h 753036"/>
                      <a:gd name="connsiteX61" fmla="*/ 769586 w 2432884"/>
                      <a:gd name="connsiteY61" fmla="*/ 504782 h 753036"/>
                      <a:gd name="connsiteX62" fmla="*/ 773723 w 2432884"/>
                      <a:gd name="connsiteY62" fmla="*/ 492370 h 753036"/>
                      <a:gd name="connsiteX63" fmla="*/ 798549 w 2432884"/>
                      <a:gd name="connsiteY63" fmla="*/ 484094 h 753036"/>
                      <a:gd name="connsiteX64" fmla="*/ 819236 w 2432884"/>
                      <a:gd name="connsiteY64" fmla="*/ 455132 h 753036"/>
                      <a:gd name="connsiteX65" fmla="*/ 860612 w 2432884"/>
                      <a:gd name="connsiteY65" fmla="*/ 450994 h 753036"/>
                      <a:gd name="connsiteX66" fmla="*/ 868887 w 2432884"/>
                      <a:gd name="connsiteY66" fmla="*/ 438581 h 753036"/>
                      <a:gd name="connsiteX67" fmla="*/ 877162 w 2432884"/>
                      <a:gd name="connsiteY67" fmla="*/ 409618 h 753036"/>
                      <a:gd name="connsiteX68" fmla="*/ 885437 w 2432884"/>
                      <a:gd name="connsiteY68" fmla="*/ 397206 h 753036"/>
                      <a:gd name="connsiteX69" fmla="*/ 877162 w 2432884"/>
                      <a:gd name="connsiteY69" fmla="*/ 384793 h 753036"/>
                      <a:gd name="connsiteX70" fmla="*/ 881300 w 2432884"/>
                      <a:gd name="connsiteY70" fmla="*/ 355830 h 753036"/>
                      <a:gd name="connsiteX71" fmla="*/ 888873 w 2432884"/>
                      <a:gd name="connsiteY71" fmla="*/ 337878 h 753036"/>
                      <a:gd name="connsiteX72" fmla="*/ 899886 w 2432884"/>
                      <a:gd name="connsiteY72" fmla="*/ 328903 h 753036"/>
                      <a:gd name="connsiteX73" fmla="*/ 939226 w 2432884"/>
                      <a:gd name="connsiteY73" fmla="*/ 331005 h 753036"/>
                      <a:gd name="connsiteX74" fmla="*/ 951638 w 2432884"/>
                      <a:gd name="connsiteY74" fmla="*/ 335142 h 753036"/>
                      <a:gd name="connsiteX75" fmla="*/ 980601 w 2432884"/>
                      <a:gd name="connsiteY75" fmla="*/ 355830 h 753036"/>
                      <a:gd name="connsiteX76" fmla="*/ 1059215 w 2432884"/>
                      <a:gd name="connsiteY76" fmla="*/ 359968 h 753036"/>
                      <a:gd name="connsiteX77" fmla="*/ 1067490 w 2432884"/>
                      <a:gd name="connsiteY77" fmla="*/ 372380 h 753036"/>
                      <a:gd name="connsiteX78" fmla="*/ 1079903 w 2432884"/>
                      <a:gd name="connsiteY78" fmla="*/ 397206 h 753036"/>
                      <a:gd name="connsiteX79" fmla="*/ 1117141 w 2432884"/>
                      <a:gd name="connsiteY79" fmla="*/ 405481 h 753036"/>
                      <a:gd name="connsiteX80" fmla="*/ 1150241 w 2432884"/>
                      <a:gd name="connsiteY80" fmla="*/ 426169 h 753036"/>
                      <a:gd name="connsiteX81" fmla="*/ 1162654 w 2432884"/>
                      <a:gd name="connsiteY81" fmla="*/ 422031 h 753036"/>
                      <a:gd name="connsiteX82" fmla="*/ 1187479 w 2432884"/>
                      <a:gd name="connsiteY82" fmla="*/ 430306 h 753036"/>
                      <a:gd name="connsiteX83" fmla="*/ 1195754 w 2432884"/>
                      <a:gd name="connsiteY83" fmla="*/ 442719 h 753036"/>
                      <a:gd name="connsiteX84" fmla="*/ 1220579 w 2432884"/>
                      <a:gd name="connsiteY84" fmla="*/ 446856 h 753036"/>
                      <a:gd name="connsiteX85" fmla="*/ 1245405 w 2432884"/>
                      <a:gd name="connsiteY85" fmla="*/ 459269 h 753036"/>
                      <a:gd name="connsiteX86" fmla="*/ 1261955 w 2432884"/>
                      <a:gd name="connsiteY86" fmla="*/ 455132 h 753036"/>
                      <a:gd name="connsiteX87" fmla="*/ 1270230 w 2432884"/>
                      <a:gd name="connsiteY87" fmla="*/ 446856 h 753036"/>
                      <a:gd name="connsiteX88" fmla="*/ 1274368 w 2432884"/>
                      <a:gd name="connsiteY88" fmla="*/ 459269 h 753036"/>
                      <a:gd name="connsiteX89" fmla="*/ 1311606 w 2432884"/>
                      <a:gd name="connsiteY89" fmla="*/ 463407 h 753036"/>
                      <a:gd name="connsiteX90" fmla="*/ 1352981 w 2432884"/>
                      <a:gd name="connsiteY90" fmla="*/ 475819 h 753036"/>
                      <a:gd name="connsiteX91" fmla="*/ 1365394 w 2432884"/>
                      <a:gd name="connsiteY91" fmla="*/ 479957 h 753036"/>
                      <a:gd name="connsiteX92" fmla="*/ 1381944 w 2432884"/>
                      <a:gd name="connsiteY92" fmla="*/ 484094 h 753036"/>
                      <a:gd name="connsiteX93" fmla="*/ 1415045 w 2432884"/>
                      <a:gd name="connsiteY93" fmla="*/ 500645 h 753036"/>
                      <a:gd name="connsiteX94" fmla="*/ 1427457 w 2432884"/>
                      <a:gd name="connsiteY94" fmla="*/ 504782 h 753036"/>
                      <a:gd name="connsiteX95" fmla="*/ 1522621 w 2432884"/>
                      <a:gd name="connsiteY95" fmla="*/ 492370 h 753036"/>
                      <a:gd name="connsiteX96" fmla="*/ 1530896 w 2432884"/>
                      <a:gd name="connsiteY96" fmla="*/ 484094 h 753036"/>
                      <a:gd name="connsiteX97" fmla="*/ 1539171 w 2432884"/>
                      <a:gd name="connsiteY97" fmla="*/ 471682 h 753036"/>
                      <a:gd name="connsiteX98" fmla="*/ 1551584 w 2432884"/>
                      <a:gd name="connsiteY98" fmla="*/ 467544 h 753036"/>
                      <a:gd name="connsiteX99" fmla="*/ 1563997 w 2432884"/>
                      <a:gd name="connsiteY99" fmla="*/ 459269 h 753036"/>
                      <a:gd name="connsiteX100" fmla="*/ 1580547 w 2432884"/>
                      <a:gd name="connsiteY100" fmla="*/ 438581 h 753036"/>
                      <a:gd name="connsiteX101" fmla="*/ 1584684 w 2432884"/>
                      <a:gd name="connsiteY101" fmla="*/ 426169 h 753036"/>
                      <a:gd name="connsiteX102" fmla="*/ 1592960 w 2432884"/>
                      <a:gd name="connsiteY102" fmla="*/ 393068 h 753036"/>
                      <a:gd name="connsiteX103" fmla="*/ 1601235 w 2432884"/>
                      <a:gd name="connsiteY103" fmla="*/ 380656 h 753036"/>
                      <a:gd name="connsiteX104" fmla="*/ 1609510 w 2432884"/>
                      <a:gd name="connsiteY104" fmla="*/ 372380 h 753036"/>
                      <a:gd name="connsiteX105" fmla="*/ 1626060 w 2432884"/>
                      <a:gd name="connsiteY105" fmla="*/ 368243 h 753036"/>
                      <a:gd name="connsiteX106" fmla="*/ 1613647 w 2432884"/>
                      <a:gd name="connsiteY106" fmla="*/ 364105 h 753036"/>
                      <a:gd name="connsiteX107" fmla="*/ 1626060 w 2432884"/>
                      <a:gd name="connsiteY107" fmla="*/ 355830 h 753036"/>
                      <a:gd name="connsiteX108" fmla="*/ 1650885 w 2432884"/>
                      <a:gd name="connsiteY108" fmla="*/ 347555 h 753036"/>
                      <a:gd name="connsiteX109" fmla="*/ 1663298 w 2432884"/>
                      <a:gd name="connsiteY109" fmla="*/ 351693 h 753036"/>
                      <a:gd name="connsiteX110" fmla="*/ 1692261 w 2432884"/>
                      <a:gd name="connsiteY110" fmla="*/ 322730 h 753036"/>
                      <a:gd name="connsiteX111" fmla="*/ 1704674 w 2432884"/>
                      <a:gd name="connsiteY111" fmla="*/ 314455 h 753036"/>
                      <a:gd name="connsiteX112" fmla="*/ 1708811 w 2432884"/>
                      <a:gd name="connsiteY112" fmla="*/ 302042 h 753036"/>
                      <a:gd name="connsiteX113" fmla="*/ 1733636 w 2432884"/>
                      <a:gd name="connsiteY113" fmla="*/ 285492 h 753036"/>
                      <a:gd name="connsiteX114" fmla="*/ 1741912 w 2432884"/>
                      <a:gd name="connsiteY114" fmla="*/ 277217 h 753036"/>
                      <a:gd name="connsiteX115" fmla="*/ 1795700 w 2432884"/>
                      <a:gd name="connsiteY115" fmla="*/ 256529 h 753036"/>
                      <a:gd name="connsiteX116" fmla="*/ 1808112 w 2432884"/>
                      <a:gd name="connsiteY116" fmla="*/ 260666 h 753036"/>
                      <a:gd name="connsiteX117" fmla="*/ 1825363 w 2432884"/>
                      <a:gd name="connsiteY117" fmla="*/ 246853 h 753036"/>
                      <a:gd name="connsiteX118" fmla="*/ 1832938 w 2432884"/>
                      <a:gd name="connsiteY118" fmla="*/ 268942 h 753036"/>
                      <a:gd name="connsiteX119" fmla="*/ 1845350 w 2432884"/>
                      <a:gd name="connsiteY119" fmla="*/ 277217 h 753036"/>
                      <a:gd name="connsiteX120" fmla="*/ 1899139 w 2432884"/>
                      <a:gd name="connsiteY120" fmla="*/ 268942 h 753036"/>
                      <a:gd name="connsiteX121" fmla="*/ 1944652 w 2432884"/>
                      <a:gd name="connsiteY121" fmla="*/ 273079 h 753036"/>
                      <a:gd name="connsiteX122" fmla="*/ 1948789 w 2432884"/>
                      <a:gd name="connsiteY122" fmla="*/ 293767 h 753036"/>
                      <a:gd name="connsiteX123" fmla="*/ 1952927 w 2432884"/>
                      <a:gd name="connsiteY123" fmla="*/ 310317 h 753036"/>
                      <a:gd name="connsiteX124" fmla="*/ 1965340 w 2432884"/>
                      <a:gd name="connsiteY124" fmla="*/ 314455 h 753036"/>
                      <a:gd name="connsiteX125" fmla="*/ 1990165 w 2432884"/>
                      <a:gd name="connsiteY125" fmla="*/ 306180 h 753036"/>
                      <a:gd name="connsiteX126" fmla="*/ 2014990 w 2432884"/>
                      <a:gd name="connsiteY126" fmla="*/ 314455 h 753036"/>
                      <a:gd name="connsiteX127" fmla="*/ 2043953 w 2432884"/>
                      <a:gd name="connsiteY127" fmla="*/ 310317 h 753036"/>
                      <a:gd name="connsiteX128" fmla="*/ 2068779 w 2432884"/>
                      <a:gd name="connsiteY128" fmla="*/ 293767 h 753036"/>
                      <a:gd name="connsiteX129" fmla="*/ 2072916 w 2432884"/>
                      <a:gd name="connsiteY129" fmla="*/ 235841 h 753036"/>
                      <a:gd name="connsiteX130" fmla="*/ 2064641 w 2432884"/>
                      <a:gd name="connsiteY130" fmla="*/ 223428 h 753036"/>
                      <a:gd name="connsiteX131" fmla="*/ 2052228 w 2432884"/>
                      <a:gd name="connsiteY131" fmla="*/ 215153 h 753036"/>
                      <a:gd name="connsiteX132" fmla="*/ 2048091 w 2432884"/>
                      <a:gd name="connsiteY132" fmla="*/ 202741 h 753036"/>
                      <a:gd name="connsiteX133" fmla="*/ 2035678 w 2432884"/>
                      <a:gd name="connsiteY133" fmla="*/ 198603 h 753036"/>
                      <a:gd name="connsiteX134" fmla="*/ 2010853 w 2432884"/>
                      <a:gd name="connsiteY134" fmla="*/ 194466 h 753036"/>
                      <a:gd name="connsiteX135" fmla="*/ 2006715 w 2432884"/>
                      <a:gd name="connsiteY135" fmla="*/ 173778 h 753036"/>
                      <a:gd name="connsiteX136" fmla="*/ 1986027 w 2432884"/>
                      <a:gd name="connsiteY136" fmla="*/ 169640 h 753036"/>
                      <a:gd name="connsiteX137" fmla="*/ 1977752 w 2432884"/>
                      <a:gd name="connsiteY137" fmla="*/ 157227 h 753036"/>
                      <a:gd name="connsiteX138" fmla="*/ 1981890 w 2432884"/>
                      <a:gd name="connsiteY138" fmla="*/ 144815 h 753036"/>
                      <a:gd name="connsiteX139" fmla="*/ 2006715 w 2432884"/>
                      <a:gd name="connsiteY139" fmla="*/ 132402 h 753036"/>
                      <a:gd name="connsiteX140" fmla="*/ 2019128 w 2432884"/>
                      <a:gd name="connsiteY140" fmla="*/ 107577 h 753036"/>
                      <a:gd name="connsiteX141" fmla="*/ 2023265 w 2432884"/>
                      <a:gd name="connsiteY141" fmla="*/ 82751 h 753036"/>
                      <a:gd name="connsiteX142" fmla="*/ 2056366 w 2432884"/>
                      <a:gd name="connsiteY142" fmla="*/ 78614 h 753036"/>
                      <a:gd name="connsiteX143" fmla="*/ 2060503 w 2432884"/>
                      <a:gd name="connsiteY143" fmla="*/ 62064 h 753036"/>
                      <a:gd name="connsiteX144" fmla="*/ 2077054 w 2432884"/>
                      <a:gd name="connsiteY144" fmla="*/ 45513 h 753036"/>
                      <a:gd name="connsiteX145" fmla="*/ 2130842 w 2432884"/>
                      <a:gd name="connsiteY145" fmla="*/ 49651 h 753036"/>
                      <a:gd name="connsiteX146" fmla="*/ 2139117 w 2432884"/>
                      <a:gd name="connsiteY146" fmla="*/ 37238 h 753036"/>
                      <a:gd name="connsiteX147" fmla="*/ 2151530 w 2432884"/>
                      <a:gd name="connsiteY147" fmla="*/ 33101 h 753036"/>
                      <a:gd name="connsiteX148" fmla="*/ 2163942 w 2432884"/>
                      <a:gd name="connsiteY148" fmla="*/ 24826 h 753036"/>
                      <a:gd name="connsiteX149" fmla="*/ 2176355 w 2432884"/>
                      <a:gd name="connsiteY149" fmla="*/ 33101 h 753036"/>
                      <a:gd name="connsiteX150" fmla="*/ 2217731 w 2432884"/>
                      <a:gd name="connsiteY150" fmla="*/ 33101 h 753036"/>
                      <a:gd name="connsiteX151" fmla="*/ 2226006 w 2432884"/>
                      <a:gd name="connsiteY151" fmla="*/ 20688 h 753036"/>
                      <a:gd name="connsiteX152" fmla="*/ 2259106 w 2432884"/>
                      <a:gd name="connsiteY152" fmla="*/ 33101 h 753036"/>
                      <a:gd name="connsiteX153" fmla="*/ 2275656 w 2432884"/>
                      <a:gd name="connsiteY153" fmla="*/ 53789 h 753036"/>
                      <a:gd name="connsiteX154" fmla="*/ 2288069 w 2432884"/>
                      <a:gd name="connsiteY154" fmla="*/ 57926 h 753036"/>
                      <a:gd name="connsiteX155" fmla="*/ 2321170 w 2432884"/>
                      <a:gd name="connsiteY155" fmla="*/ 62064 h 753036"/>
                      <a:gd name="connsiteX156" fmla="*/ 2370820 w 2432884"/>
                      <a:gd name="connsiteY156" fmla="*/ 66201 h 753036"/>
                      <a:gd name="connsiteX157" fmla="*/ 2383233 w 2432884"/>
                      <a:gd name="connsiteY157" fmla="*/ 74476 h 753036"/>
                      <a:gd name="connsiteX158" fmla="*/ 2391508 w 2432884"/>
                      <a:gd name="connsiteY158" fmla="*/ 33101 h 753036"/>
                      <a:gd name="connsiteX159" fmla="*/ 2395646 w 2432884"/>
                      <a:gd name="connsiteY159" fmla="*/ 20688 h 753036"/>
                      <a:gd name="connsiteX160" fmla="*/ 2420471 w 2432884"/>
                      <a:gd name="connsiteY160" fmla="*/ 8275 h 753036"/>
                      <a:gd name="connsiteX161" fmla="*/ 2432884 w 2432884"/>
                      <a:gd name="connsiteY161" fmla="*/ 0 h 753036"/>
                      <a:gd name="connsiteX0" fmla="*/ 0 w 2432884"/>
                      <a:gd name="connsiteY0" fmla="*/ 475819 h 753036"/>
                      <a:gd name="connsiteX1" fmla="*/ 16550 w 2432884"/>
                      <a:gd name="connsiteY1" fmla="*/ 508920 h 753036"/>
                      <a:gd name="connsiteX2" fmla="*/ 41376 w 2432884"/>
                      <a:gd name="connsiteY2" fmla="*/ 517195 h 753036"/>
                      <a:gd name="connsiteX3" fmla="*/ 56525 w 2432884"/>
                      <a:gd name="connsiteY3" fmla="*/ 488867 h 753036"/>
                      <a:gd name="connsiteX4" fmla="*/ 70339 w 2432884"/>
                      <a:gd name="connsiteY4" fmla="*/ 474035 h 753036"/>
                      <a:gd name="connsiteX5" fmla="*/ 82751 w 2432884"/>
                      <a:gd name="connsiteY5" fmla="*/ 492370 h 753036"/>
                      <a:gd name="connsiteX6" fmla="*/ 91027 w 2432884"/>
                      <a:gd name="connsiteY6" fmla="*/ 484094 h 753036"/>
                      <a:gd name="connsiteX7" fmla="*/ 95164 w 2432884"/>
                      <a:gd name="connsiteY7" fmla="*/ 471682 h 753036"/>
                      <a:gd name="connsiteX8" fmla="*/ 107577 w 2432884"/>
                      <a:gd name="connsiteY8" fmla="*/ 475819 h 753036"/>
                      <a:gd name="connsiteX9" fmla="*/ 115852 w 2432884"/>
                      <a:gd name="connsiteY9" fmla="*/ 504782 h 753036"/>
                      <a:gd name="connsiteX10" fmla="*/ 124127 w 2432884"/>
                      <a:gd name="connsiteY10" fmla="*/ 517195 h 753036"/>
                      <a:gd name="connsiteX11" fmla="*/ 157227 w 2432884"/>
                      <a:gd name="connsiteY11" fmla="*/ 521332 h 753036"/>
                      <a:gd name="connsiteX12" fmla="*/ 177915 w 2432884"/>
                      <a:gd name="connsiteY12" fmla="*/ 533745 h 753036"/>
                      <a:gd name="connsiteX13" fmla="*/ 190328 w 2432884"/>
                      <a:gd name="connsiteY13" fmla="*/ 529608 h 753036"/>
                      <a:gd name="connsiteX14" fmla="*/ 227566 w 2432884"/>
                      <a:gd name="connsiteY14" fmla="*/ 542020 h 753036"/>
                      <a:gd name="connsiteX15" fmla="*/ 235841 w 2432884"/>
                      <a:gd name="connsiteY15" fmla="*/ 554433 h 753036"/>
                      <a:gd name="connsiteX16" fmla="*/ 248254 w 2432884"/>
                      <a:gd name="connsiteY16" fmla="*/ 550295 h 753036"/>
                      <a:gd name="connsiteX17" fmla="*/ 260666 w 2432884"/>
                      <a:gd name="connsiteY17" fmla="*/ 542020 h 753036"/>
                      <a:gd name="connsiteX18" fmla="*/ 285492 w 2432884"/>
                      <a:gd name="connsiteY18" fmla="*/ 546158 h 753036"/>
                      <a:gd name="connsiteX19" fmla="*/ 310317 w 2432884"/>
                      <a:gd name="connsiteY19" fmla="*/ 554433 h 753036"/>
                      <a:gd name="connsiteX20" fmla="*/ 322730 w 2432884"/>
                      <a:gd name="connsiteY20" fmla="*/ 546158 h 753036"/>
                      <a:gd name="connsiteX21" fmla="*/ 372380 w 2432884"/>
                      <a:gd name="connsiteY21" fmla="*/ 550295 h 753036"/>
                      <a:gd name="connsiteX22" fmla="*/ 364105 w 2432884"/>
                      <a:gd name="connsiteY22" fmla="*/ 575121 h 753036"/>
                      <a:gd name="connsiteX23" fmla="*/ 351693 w 2432884"/>
                      <a:gd name="connsiteY23" fmla="*/ 599946 h 753036"/>
                      <a:gd name="connsiteX24" fmla="*/ 339280 w 2432884"/>
                      <a:gd name="connsiteY24" fmla="*/ 604084 h 753036"/>
                      <a:gd name="connsiteX25" fmla="*/ 351693 w 2432884"/>
                      <a:gd name="connsiteY25" fmla="*/ 616496 h 753036"/>
                      <a:gd name="connsiteX26" fmla="*/ 364105 w 2432884"/>
                      <a:gd name="connsiteY26" fmla="*/ 620634 h 753036"/>
                      <a:gd name="connsiteX27" fmla="*/ 368243 w 2432884"/>
                      <a:gd name="connsiteY27" fmla="*/ 633046 h 753036"/>
                      <a:gd name="connsiteX28" fmla="*/ 364105 w 2432884"/>
                      <a:gd name="connsiteY28" fmla="*/ 657872 h 753036"/>
                      <a:gd name="connsiteX29" fmla="*/ 335142 w 2432884"/>
                      <a:gd name="connsiteY29" fmla="*/ 662009 h 753036"/>
                      <a:gd name="connsiteX30" fmla="*/ 343417 w 2432884"/>
                      <a:gd name="connsiteY30" fmla="*/ 686835 h 753036"/>
                      <a:gd name="connsiteX31" fmla="*/ 347555 w 2432884"/>
                      <a:gd name="connsiteY31" fmla="*/ 699247 h 753036"/>
                      <a:gd name="connsiteX32" fmla="*/ 343417 w 2432884"/>
                      <a:gd name="connsiteY32" fmla="*/ 728210 h 753036"/>
                      <a:gd name="connsiteX33" fmla="*/ 351693 w 2432884"/>
                      <a:gd name="connsiteY33" fmla="*/ 753036 h 753036"/>
                      <a:gd name="connsiteX34" fmla="*/ 384793 w 2432884"/>
                      <a:gd name="connsiteY34" fmla="*/ 748898 h 753036"/>
                      <a:gd name="connsiteX35" fmla="*/ 397206 w 2432884"/>
                      <a:gd name="connsiteY35" fmla="*/ 740623 h 753036"/>
                      <a:gd name="connsiteX36" fmla="*/ 426169 w 2432884"/>
                      <a:gd name="connsiteY36" fmla="*/ 736485 h 753036"/>
                      <a:gd name="connsiteX37" fmla="*/ 450994 w 2432884"/>
                      <a:gd name="connsiteY37" fmla="*/ 719935 h 753036"/>
                      <a:gd name="connsiteX38" fmla="*/ 463407 w 2432884"/>
                      <a:gd name="connsiteY38" fmla="*/ 711660 h 753036"/>
                      <a:gd name="connsiteX39" fmla="*/ 475819 w 2432884"/>
                      <a:gd name="connsiteY39" fmla="*/ 707523 h 753036"/>
                      <a:gd name="connsiteX40" fmla="*/ 484094 w 2432884"/>
                      <a:gd name="connsiteY40" fmla="*/ 699247 h 753036"/>
                      <a:gd name="connsiteX41" fmla="*/ 496507 w 2432884"/>
                      <a:gd name="connsiteY41" fmla="*/ 695110 h 753036"/>
                      <a:gd name="connsiteX42" fmla="*/ 500645 w 2432884"/>
                      <a:gd name="connsiteY42" fmla="*/ 682697 h 753036"/>
                      <a:gd name="connsiteX43" fmla="*/ 522033 w 2432884"/>
                      <a:gd name="connsiteY43" fmla="*/ 677475 h 753036"/>
                      <a:gd name="connsiteX44" fmla="*/ 529608 w 2432884"/>
                      <a:gd name="connsiteY44" fmla="*/ 703385 h 753036"/>
                      <a:gd name="connsiteX45" fmla="*/ 554433 w 2432884"/>
                      <a:gd name="connsiteY45" fmla="*/ 695110 h 753036"/>
                      <a:gd name="connsiteX46" fmla="*/ 566846 w 2432884"/>
                      <a:gd name="connsiteY46" fmla="*/ 690972 h 753036"/>
                      <a:gd name="connsiteX47" fmla="*/ 570983 w 2432884"/>
                      <a:gd name="connsiteY47" fmla="*/ 641322 h 753036"/>
                      <a:gd name="connsiteX48" fmla="*/ 612359 w 2432884"/>
                      <a:gd name="connsiteY48" fmla="*/ 637184 h 753036"/>
                      <a:gd name="connsiteX49" fmla="*/ 645459 w 2432884"/>
                      <a:gd name="connsiteY49" fmla="*/ 633046 h 753036"/>
                      <a:gd name="connsiteX50" fmla="*/ 674422 w 2432884"/>
                      <a:gd name="connsiteY50" fmla="*/ 637184 h 753036"/>
                      <a:gd name="connsiteX51" fmla="*/ 678560 w 2432884"/>
                      <a:gd name="connsiteY51" fmla="*/ 649597 h 753036"/>
                      <a:gd name="connsiteX52" fmla="*/ 682697 w 2432884"/>
                      <a:gd name="connsiteY52" fmla="*/ 633046 h 753036"/>
                      <a:gd name="connsiteX53" fmla="*/ 707522 w 2432884"/>
                      <a:gd name="connsiteY53" fmla="*/ 624771 h 753036"/>
                      <a:gd name="connsiteX54" fmla="*/ 715798 w 2432884"/>
                      <a:gd name="connsiteY54" fmla="*/ 616496 h 753036"/>
                      <a:gd name="connsiteX55" fmla="*/ 711660 w 2432884"/>
                      <a:gd name="connsiteY55" fmla="*/ 579258 h 753036"/>
                      <a:gd name="connsiteX56" fmla="*/ 703385 w 2432884"/>
                      <a:gd name="connsiteY56" fmla="*/ 566846 h 753036"/>
                      <a:gd name="connsiteX57" fmla="*/ 699247 w 2432884"/>
                      <a:gd name="connsiteY57" fmla="*/ 554433 h 753036"/>
                      <a:gd name="connsiteX58" fmla="*/ 711660 w 2432884"/>
                      <a:gd name="connsiteY58" fmla="*/ 546158 h 753036"/>
                      <a:gd name="connsiteX59" fmla="*/ 736485 w 2432884"/>
                      <a:gd name="connsiteY59" fmla="*/ 525470 h 753036"/>
                      <a:gd name="connsiteX60" fmla="*/ 744760 w 2432884"/>
                      <a:gd name="connsiteY60" fmla="*/ 513057 h 753036"/>
                      <a:gd name="connsiteX61" fmla="*/ 769586 w 2432884"/>
                      <a:gd name="connsiteY61" fmla="*/ 504782 h 753036"/>
                      <a:gd name="connsiteX62" fmla="*/ 773723 w 2432884"/>
                      <a:gd name="connsiteY62" fmla="*/ 492370 h 753036"/>
                      <a:gd name="connsiteX63" fmla="*/ 798549 w 2432884"/>
                      <a:gd name="connsiteY63" fmla="*/ 484094 h 753036"/>
                      <a:gd name="connsiteX64" fmla="*/ 819236 w 2432884"/>
                      <a:gd name="connsiteY64" fmla="*/ 455132 h 753036"/>
                      <a:gd name="connsiteX65" fmla="*/ 860612 w 2432884"/>
                      <a:gd name="connsiteY65" fmla="*/ 450994 h 753036"/>
                      <a:gd name="connsiteX66" fmla="*/ 868887 w 2432884"/>
                      <a:gd name="connsiteY66" fmla="*/ 438581 h 753036"/>
                      <a:gd name="connsiteX67" fmla="*/ 877162 w 2432884"/>
                      <a:gd name="connsiteY67" fmla="*/ 409618 h 753036"/>
                      <a:gd name="connsiteX68" fmla="*/ 885437 w 2432884"/>
                      <a:gd name="connsiteY68" fmla="*/ 397206 h 753036"/>
                      <a:gd name="connsiteX69" fmla="*/ 877162 w 2432884"/>
                      <a:gd name="connsiteY69" fmla="*/ 384793 h 753036"/>
                      <a:gd name="connsiteX70" fmla="*/ 881300 w 2432884"/>
                      <a:gd name="connsiteY70" fmla="*/ 355830 h 753036"/>
                      <a:gd name="connsiteX71" fmla="*/ 888873 w 2432884"/>
                      <a:gd name="connsiteY71" fmla="*/ 337878 h 753036"/>
                      <a:gd name="connsiteX72" fmla="*/ 899886 w 2432884"/>
                      <a:gd name="connsiteY72" fmla="*/ 328903 h 753036"/>
                      <a:gd name="connsiteX73" fmla="*/ 939226 w 2432884"/>
                      <a:gd name="connsiteY73" fmla="*/ 331005 h 753036"/>
                      <a:gd name="connsiteX74" fmla="*/ 951638 w 2432884"/>
                      <a:gd name="connsiteY74" fmla="*/ 335142 h 753036"/>
                      <a:gd name="connsiteX75" fmla="*/ 980601 w 2432884"/>
                      <a:gd name="connsiteY75" fmla="*/ 355830 h 753036"/>
                      <a:gd name="connsiteX76" fmla="*/ 1059215 w 2432884"/>
                      <a:gd name="connsiteY76" fmla="*/ 359968 h 753036"/>
                      <a:gd name="connsiteX77" fmla="*/ 1067490 w 2432884"/>
                      <a:gd name="connsiteY77" fmla="*/ 372380 h 753036"/>
                      <a:gd name="connsiteX78" fmla="*/ 1079903 w 2432884"/>
                      <a:gd name="connsiteY78" fmla="*/ 397206 h 753036"/>
                      <a:gd name="connsiteX79" fmla="*/ 1117141 w 2432884"/>
                      <a:gd name="connsiteY79" fmla="*/ 405481 h 753036"/>
                      <a:gd name="connsiteX80" fmla="*/ 1150241 w 2432884"/>
                      <a:gd name="connsiteY80" fmla="*/ 426169 h 753036"/>
                      <a:gd name="connsiteX81" fmla="*/ 1162654 w 2432884"/>
                      <a:gd name="connsiteY81" fmla="*/ 422031 h 753036"/>
                      <a:gd name="connsiteX82" fmla="*/ 1187479 w 2432884"/>
                      <a:gd name="connsiteY82" fmla="*/ 430306 h 753036"/>
                      <a:gd name="connsiteX83" fmla="*/ 1195754 w 2432884"/>
                      <a:gd name="connsiteY83" fmla="*/ 442719 h 753036"/>
                      <a:gd name="connsiteX84" fmla="*/ 1220579 w 2432884"/>
                      <a:gd name="connsiteY84" fmla="*/ 446856 h 753036"/>
                      <a:gd name="connsiteX85" fmla="*/ 1245405 w 2432884"/>
                      <a:gd name="connsiteY85" fmla="*/ 459269 h 753036"/>
                      <a:gd name="connsiteX86" fmla="*/ 1261955 w 2432884"/>
                      <a:gd name="connsiteY86" fmla="*/ 455132 h 753036"/>
                      <a:gd name="connsiteX87" fmla="*/ 1270230 w 2432884"/>
                      <a:gd name="connsiteY87" fmla="*/ 446856 h 753036"/>
                      <a:gd name="connsiteX88" fmla="*/ 1274368 w 2432884"/>
                      <a:gd name="connsiteY88" fmla="*/ 459269 h 753036"/>
                      <a:gd name="connsiteX89" fmla="*/ 1311606 w 2432884"/>
                      <a:gd name="connsiteY89" fmla="*/ 463407 h 753036"/>
                      <a:gd name="connsiteX90" fmla="*/ 1352981 w 2432884"/>
                      <a:gd name="connsiteY90" fmla="*/ 475819 h 753036"/>
                      <a:gd name="connsiteX91" fmla="*/ 1365394 w 2432884"/>
                      <a:gd name="connsiteY91" fmla="*/ 479957 h 753036"/>
                      <a:gd name="connsiteX92" fmla="*/ 1381944 w 2432884"/>
                      <a:gd name="connsiteY92" fmla="*/ 484094 h 753036"/>
                      <a:gd name="connsiteX93" fmla="*/ 1415045 w 2432884"/>
                      <a:gd name="connsiteY93" fmla="*/ 500645 h 753036"/>
                      <a:gd name="connsiteX94" fmla="*/ 1427457 w 2432884"/>
                      <a:gd name="connsiteY94" fmla="*/ 504782 h 753036"/>
                      <a:gd name="connsiteX95" fmla="*/ 1522621 w 2432884"/>
                      <a:gd name="connsiteY95" fmla="*/ 492370 h 753036"/>
                      <a:gd name="connsiteX96" fmla="*/ 1530896 w 2432884"/>
                      <a:gd name="connsiteY96" fmla="*/ 484094 h 753036"/>
                      <a:gd name="connsiteX97" fmla="*/ 1539171 w 2432884"/>
                      <a:gd name="connsiteY97" fmla="*/ 471682 h 753036"/>
                      <a:gd name="connsiteX98" fmla="*/ 1551584 w 2432884"/>
                      <a:gd name="connsiteY98" fmla="*/ 467544 h 753036"/>
                      <a:gd name="connsiteX99" fmla="*/ 1563997 w 2432884"/>
                      <a:gd name="connsiteY99" fmla="*/ 459269 h 753036"/>
                      <a:gd name="connsiteX100" fmla="*/ 1580547 w 2432884"/>
                      <a:gd name="connsiteY100" fmla="*/ 438581 h 753036"/>
                      <a:gd name="connsiteX101" fmla="*/ 1584684 w 2432884"/>
                      <a:gd name="connsiteY101" fmla="*/ 426169 h 753036"/>
                      <a:gd name="connsiteX102" fmla="*/ 1592960 w 2432884"/>
                      <a:gd name="connsiteY102" fmla="*/ 393068 h 753036"/>
                      <a:gd name="connsiteX103" fmla="*/ 1601235 w 2432884"/>
                      <a:gd name="connsiteY103" fmla="*/ 380656 h 753036"/>
                      <a:gd name="connsiteX104" fmla="*/ 1609510 w 2432884"/>
                      <a:gd name="connsiteY104" fmla="*/ 372380 h 753036"/>
                      <a:gd name="connsiteX105" fmla="*/ 1626060 w 2432884"/>
                      <a:gd name="connsiteY105" fmla="*/ 368243 h 753036"/>
                      <a:gd name="connsiteX106" fmla="*/ 1613647 w 2432884"/>
                      <a:gd name="connsiteY106" fmla="*/ 364105 h 753036"/>
                      <a:gd name="connsiteX107" fmla="*/ 1626060 w 2432884"/>
                      <a:gd name="connsiteY107" fmla="*/ 355830 h 753036"/>
                      <a:gd name="connsiteX108" fmla="*/ 1650885 w 2432884"/>
                      <a:gd name="connsiteY108" fmla="*/ 347555 h 753036"/>
                      <a:gd name="connsiteX109" fmla="*/ 1663298 w 2432884"/>
                      <a:gd name="connsiteY109" fmla="*/ 351693 h 753036"/>
                      <a:gd name="connsiteX110" fmla="*/ 1692261 w 2432884"/>
                      <a:gd name="connsiteY110" fmla="*/ 322730 h 753036"/>
                      <a:gd name="connsiteX111" fmla="*/ 1704674 w 2432884"/>
                      <a:gd name="connsiteY111" fmla="*/ 314455 h 753036"/>
                      <a:gd name="connsiteX112" fmla="*/ 1708811 w 2432884"/>
                      <a:gd name="connsiteY112" fmla="*/ 302042 h 753036"/>
                      <a:gd name="connsiteX113" fmla="*/ 1733636 w 2432884"/>
                      <a:gd name="connsiteY113" fmla="*/ 285492 h 753036"/>
                      <a:gd name="connsiteX114" fmla="*/ 1741912 w 2432884"/>
                      <a:gd name="connsiteY114" fmla="*/ 277217 h 753036"/>
                      <a:gd name="connsiteX115" fmla="*/ 1795700 w 2432884"/>
                      <a:gd name="connsiteY115" fmla="*/ 256529 h 753036"/>
                      <a:gd name="connsiteX116" fmla="*/ 1808112 w 2432884"/>
                      <a:gd name="connsiteY116" fmla="*/ 260666 h 753036"/>
                      <a:gd name="connsiteX117" fmla="*/ 1825363 w 2432884"/>
                      <a:gd name="connsiteY117" fmla="*/ 246853 h 753036"/>
                      <a:gd name="connsiteX118" fmla="*/ 1840195 w 2432884"/>
                      <a:gd name="connsiteY118" fmla="*/ 261685 h 753036"/>
                      <a:gd name="connsiteX119" fmla="*/ 1845350 w 2432884"/>
                      <a:gd name="connsiteY119" fmla="*/ 277217 h 753036"/>
                      <a:gd name="connsiteX120" fmla="*/ 1899139 w 2432884"/>
                      <a:gd name="connsiteY120" fmla="*/ 268942 h 753036"/>
                      <a:gd name="connsiteX121" fmla="*/ 1944652 w 2432884"/>
                      <a:gd name="connsiteY121" fmla="*/ 273079 h 753036"/>
                      <a:gd name="connsiteX122" fmla="*/ 1948789 w 2432884"/>
                      <a:gd name="connsiteY122" fmla="*/ 293767 h 753036"/>
                      <a:gd name="connsiteX123" fmla="*/ 1952927 w 2432884"/>
                      <a:gd name="connsiteY123" fmla="*/ 310317 h 753036"/>
                      <a:gd name="connsiteX124" fmla="*/ 1965340 w 2432884"/>
                      <a:gd name="connsiteY124" fmla="*/ 314455 h 753036"/>
                      <a:gd name="connsiteX125" fmla="*/ 1990165 w 2432884"/>
                      <a:gd name="connsiteY125" fmla="*/ 306180 h 753036"/>
                      <a:gd name="connsiteX126" fmla="*/ 2014990 w 2432884"/>
                      <a:gd name="connsiteY126" fmla="*/ 314455 h 753036"/>
                      <a:gd name="connsiteX127" fmla="*/ 2043953 w 2432884"/>
                      <a:gd name="connsiteY127" fmla="*/ 310317 h 753036"/>
                      <a:gd name="connsiteX128" fmla="*/ 2068779 w 2432884"/>
                      <a:gd name="connsiteY128" fmla="*/ 293767 h 753036"/>
                      <a:gd name="connsiteX129" fmla="*/ 2072916 w 2432884"/>
                      <a:gd name="connsiteY129" fmla="*/ 235841 h 753036"/>
                      <a:gd name="connsiteX130" fmla="*/ 2064641 w 2432884"/>
                      <a:gd name="connsiteY130" fmla="*/ 223428 h 753036"/>
                      <a:gd name="connsiteX131" fmla="*/ 2052228 w 2432884"/>
                      <a:gd name="connsiteY131" fmla="*/ 215153 h 753036"/>
                      <a:gd name="connsiteX132" fmla="*/ 2048091 w 2432884"/>
                      <a:gd name="connsiteY132" fmla="*/ 202741 h 753036"/>
                      <a:gd name="connsiteX133" fmla="*/ 2035678 w 2432884"/>
                      <a:gd name="connsiteY133" fmla="*/ 198603 h 753036"/>
                      <a:gd name="connsiteX134" fmla="*/ 2010853 w 2432884"/>
                      <a:gd name="connsiteY134" fmla="*/ 194466 h 753036"/>
                      <a:gd name="connsiteX135" fmla="*/ 2006715 w 2432884"/>
                      <a:gd name="connsiteY135" fmla="*/ 173778 h 753036"/>
                      <a:gd name="connsiteX136" fmla="*/ 1986027 w 2432884"/>
                      <a:gd name="connsiteY136" fmla="*/ 169640 h 753036"/>
                      <a:gd name="connsiteX137" fmla="*/ 1977752 w 2432884"/>
                      <a:gd name="connsiteY137" fmla="*/ 157227 h 753036"/>
                      <a:gd name="connsiteX138" fmla="*/ 1981890 w 2432884"/>
                      <a:gd name="connsiteY138" fmla="*/ 144815 h 753036"/>
                      <a:gd name="connsiteX139" fmla="*/ 2006715 w 2432884"/>
                      <a:gd name="connsiteY139" fmla="*/ 132402 h 753036"/>
                      <a:gd name="connsiteX140" fmla="*/ 2019128 w 2432884"/>
                      <a:gd name="connsiteY140" fmla="*/ 107577 h 753036"/>
                      <a:gd name="connsiteX141" fmla="*/ 2023265 w 2432884"/>
                      <a:gd name="connsiteY141" fmla="*/ 82751 h 753036"/>
                      <a:gd name="connsiteX142" fmla="*/ 2056366 w 2432884"/>
                      <a:gd name="connsiteY142" fmla="*/ 78614 h 753036"/>
                      <a:gd name="connsiteX143" fmla="*/ 2060503 w 2432884"/>
                      <a:gd name="connsiteY143" fmla="*/ 62064 h 753036"/>
                      <a:gd name="connsiteX144" fmla="*/ 2077054 w 2432884"/>
                      <a:gd name="connsiteY144" fmla="*/ 45513 h 753036"/>
                      <a:gd name="connsiteX145" fmla="*/ 2130842 w 2432884"/>
                      <a:gd name="connsiteY145" fmla="*/ 49651 h 753036"/>
                      <a:gd name="connsiteX146" fmla="*/ 2139117 w 2432884"/>
                      <a:gd name="connsiteY146" fmla="*/ 37238 h 753036"/>
                      <a:gd name="connsiteX147" fmla="*/ 2151530 w 2432884"/>
                      <a:gd name="connsiteY147" fmla="*/ 33101 h 753036"/>
                      <a:gd name="connsiteX148" fmla="*/ 2163942 w 2432884"/>
                      <a:gd name="connsiteY148" fmla="*/ 24826 h 753036"/>
                      <a:gd name="connsiteX149" fmla="*/ 2176355 w 2432884"/>
                      <a:gd name="connsiteY149" fmla="*/ 33101 h 753036"/>
                      <a:gd name="connsiteX150" fmla="*/ 2217731 w 2432884"/>
                      <a:gd name="connsiteY150" fmla="*/ 33101 h 753036"/>
                      <a:gd name="connsiteX151" fmla="*/ 2226006 w 2432884"/>
                      <a:gd name="connsiteY151" fmla="*/ 20688 h 753036"/>
                      <a:gd name="connsiteX152" fmla="*/ 2259106 w 2432884"/>
                      <a:gd name="connsiteY152" fmla="*/ 33101 h 753036"/>
                      <a:gd name="connsiteX153" fmla="*/ 2275656 w 2432884"/>
                      <a:gd name="connsiteY153" fmla="*/ 53789 h 753036"/>
                      <a:gd name="connsiteX154" fmla="*/ 2288069 w 2432884"/>
                      <a:gd name="connsiteY154" fmla="*/ 57926 h 753036"/>
                      <a:gd name="connsiteX155" fmla="*/ 2321170 w 2432884"/>
                      <a:gd name="connsiteY155" fmla="*/ 62064 h 753036"/>
                      <a:gd name="connsiteX156" fmla="*/ 2370820 w 2432884"/>
                      <a:gd name="connsiteY156" fmla="*/ 66201 h 753036"/>
                      <a:gd name="connsiteX157" fmla="*/ 2383233 w 2432884"/>
                      <a:gd name="connsiteY157" fmla="*/ 74476 h 753036"/>
                      <a:gd name="connsiteX158" fmla="*/ 2391508 w 2432884"/>
                      <a:gd name="connsiteY158" fmla="*/ 33101 h 753036"/>
                      <a:gd name="connsiteX159" fmla="*/ 2395646 w 2432884"/>
                      <a:gd name="connsiteY159" fmla="*/ 20688 h 753036"/>
                      <a:gd name="connsiteX160" fmla="*/ 2420471 w 2432884"/>
                      <a:gd name="connsiteY160" fmla="*/ 8275 h 753036"/>
                      <a:gd name="connsiteX161" fmla="*/ 2432884 w 2432884"/>
                      <a:gd name="connsiteY161" fmla="*/ 0 h 753036"/>
                      <a:gd name="connsiteX0" fmla="*/ 0 w 2432884"/>
                      <a:gd name="connsiteY0" fmla="*/ 475819 h 753036"/>
                      <a:gd name="connsiteX1" fmla="*/ 16550 w 2432884"/>
                      <a:gd name="connsiteY1" fmla="*/ 508920 h 753036"/>
                      <a:gd name="connsiteX2" fmla="*/ 41376 w 2432884"/>
                      <a:gd name="connsiteY2" fmla="*/ 517195 h 753036"/>
                      <a:gd name="connsiteX3" fmla="*/ 56525 w 2432884"/>
                      <a:gd name="connsiteY3" fmla="*/ 488867 h 753036"/>
                      <a:gd name="connsiteX4" fmla="*/ 70339 w 2432884"/>
                      <a:gd name="connsiteY4" fmla="*/ 474035 h 753036"/>
                      <a:gd name="connsiteX5" fmla="*/ 82751 w 2432884"/>
                      <a:gd name="connsiteY5" fmla="*/ 492370 h 753036"/>
                      <a:gd name="connsiteX6" fmla="*/ 91027 w 2432884"/>
                      <a:gd name="connsiteY6" fmla="*/ 484094 h 753036"/>
                      <a:gd name="connsiteX7" fmla="*/ 95164 w 2432884"/>
                      <a:gd name="connsiteY7" fmla="*/ 471682 h 753036"/>
                      <a:gd name="connsiteX8" fmla="*/ 107577 w 2432884"/>
                      <a:gd name="connsiteY8" fmla="*/ 475819 h 753036"/>
                      <a:gd name="connsiteX9" fmla="*/ 115852 w 2432884"/>
                      <a:gd name="connsiteY9" fmla="*/ 504782 h 753036"/>
                      <a:gd name="connsiteX10" fmla="*/ 124127 w 2432884"/>
                      <a:gd name="connsiteY10" fmla="*/ 517195 h 753036"/>
                      <a:gd name="connsiteX11" fmla="*/ 157227 w 2432884"/>
                      <a:gd name="connsiteY11" fmla="*/ 521332 h 753036"/>
                      <a:gd name="connsiteX12" fmla="*/ 177915 w 2432884"/>
                      <a:gd name="connsiteY12" fmla="*/ 533745 h 753036"/>
                      <a:gd name="connsiteX13" fmla="*/ 190328 w 2432884"/>
                      <a:gd name="connsiteY13" fmla="*/ 529608 h 753036"/>
                      <a:gd name="connsiteX14" fmla="*/ 227566 w 2432884"/>
                      <a:gd name="connsiteY14" fmla="*/ 542020 h 753036"/>
                      <a:gd name="connsiteX15" fmla="*/ 235841 w 2432884"/>
                      <a:gd name="connsiteY15" fmla="*/ 554433 h 753036"/>
                      <a:gd name="connsiteX16" fmla="*/ 248254 w 2432884"/>
                      <a:gd name="connsiteY16" fmla="*/ 550295 h 753036"/>
                      <a:gd name="connsiteX17" fmla="*/ 260666 w 2432884"/>
                      <a:gd name="connsiteY17" fmla="*/ 542020 h 753036"/>
                      <a:gd name="connsiteX18" fmla="*/ 285492 w 2432884"/>
                      <a:gd name="connsiteY18" fmla="*/ 546158 h 753036"/>
                      <a:gd name="connsiteX19" fmla="*/ 310317 w 2432884"/>
                      <a:gd name="connsiteY19" fmla="*/ 554433 h 753036"/>
                      <a:gd name="connsiteX20" fmla="*/ 322730 w 2432884"/>
                      <a:gd name="connsiteY20" fmla="*/ 546158 h 753036"/>
                      <a:gd name="connsiteX21" fmla="*/ 372380 w 2432884"/>
                      <a:gd name="connsiteY21" fmla="*/ 550295 h 753036"/>
                      <a:gd name="connsiteX22" fmla="*/ 364105 w 2432884"/>
                      <a:gd name="connsiteY22" fmla="*/ 575121 h 753036"/>
                      <a:gd name="connsiteX23" fmla="*/ 351693 w 2432884"/>
                      <a:gd name="connsiteY23" fmla="*/ 599946 h 753036"/>
                      <a:gd name="connsiteX24" fmla="*/ 339280 w 2432884"/>
                      <a:gd name="connsiteY24" fmla="*/ 604084 h 753036"/>
                      <a:gd name="connsiteX25" fmla="*/ 351693 w 2432884"/>
                      <a:gd name="connsiteY25" fmla="*/ 616496 h 753036"/>
                      <a:gd name="connsiteX26" fmla="*/ 364105 w 2432884"/>
                      <a:gd name="connsiteY26" fmla="*/ 620634 h 753036"/>
                      <a:gd name="connsiteX27" fmla="*/ 368243 w 2432884"/>
                      <a:gd name="connsiteY27" fmla="*/ 633046 h 753036"/>
                      <a:gd name="connsiteX28" fmla="*/ 364105 w 2432884"/>
                      <a:gd name="connsiteY28" fmla="*/ 657872 h 753036"/>
                      <a:gd name="connsiteX29" fmla="*/ 335142 w 2432884"/>
                      <a:gd name="connsiteY29" fmla="*/ 662009 h 753036"/>
                      <a:gd name="connsiteX30" fmla="*/ 343417 w 2432884"/>
                      <a:gd name="connsiteY30" fmla="*/ 686835 h 753036"/>
                      <a:gd name="connsiteX31" fmla="*/ 347555 w 2432884"/>
                      <a:gd name="connsiteY31" fmla="*/ 699247 h 753036"/>
                      <a:gd name="connsiteX32" fmla="*/ 343417 w 2432884"/>
                      <a:gd name="connsiteY32" fmla="*/ 728210 h 753036"/>
                      <a:gd name="connsiteX33" fmla="*/ 351693 w 2432884"/>
                      <a:gd name="connsiteY33" fmla="*/ 753036 h 753036"/>
                      <a:gd name="connsiteX34" fmla="*/ 384793 w 2432884"/>
                      <a:gd name="connsiteY34" fmla="*/ 748898 h 753036"/>
                      <a:gd name="connsiteX35" fmla="*/ 397206 w 2432884"/>
                      <a:gd name="connsiteY35" fmla="*/ 740623 h 753036"/>
                      <a:gd name="connsiteX36" fmla="*/ 426169 w 2432884"/>
                      <a:gd name="connsiteY36" fmla="*/ 736485 h 753036"/>
                      <a:gd name="connsiteX37" fmla="*/ 450994 w 2432884"/>
                      <a:gd name="connsiteY37" fmla="*/ 719935 h 753036"/>
                      <a:gd name="connsiteX38" fmla="*/ 463407 w 2432884"/>
                      <a:gd name="connsiteY38" fmla="*/ 711660 h 753036"/>
                      <a:gd name="connsiteX39" fmla="*/ 475819 w 2432884"/>
                      <a:gd name="connsiteY39" fmla="*/ 707523 h 753036"/>
                      <a:gd name="connsiteX40" fmla="*/ 484094 w 2432884"/>
                      <a:gd name="connsiteY40" fmla="*/ 699247 h 753036"/>
                      <a:gd name="connsiteX41" fmla="*/ 496507 w 2432884"/>
                      <a:gd name="connsiteY41" fmla="*/ 695110 h 753036"/>
                      <a:gd name="connsiteX42" fmla="*/ 500645 w 2432884"/>
                      <a:gd name="connsiteY42" fmla="*/ 682697 h 753036"/>
                      <a:gd name="connsiteX43" fmla="*/ 522033 w 2432884"/>
                      <a:gd name="connsiteY43" fmla="*/ 677475 h 753036"/>
                      <a:gd name="connsiteX44" fmla="*/ 529608 w 2432884"/>
                      <a:gd name="connsiteY44" fmla="*/ 703385 h 753036"/>
                      <a:gd name="connsiteX45" fmla="*/ 554433 w 2432884"/>
                      <a:gd name="connsiteY45" fmla="*/ 695110 h 753036"/>
                      <a:gd name="connsiteX46" fmla="*/ 566846 w 2432884"/>
                      <a:gd name="connsiteY46" fmla="*/ 690972 h 753036"/>
                      <a:gd name="connsiteX47" fmla="*/ 570983 w 2432884"/>
                      <a:gd name="connsiteY47" fmla="*/ 641322 h 753036"/>
                      <a:gd name="connsiteX48" fmla="*/ 612359 w 2432884"/>
                      <a:gd name="connsiteY48" fmla="*/ 637184 h 753036"/>
                      <a:gd name="connsiteX49" fmla="*/ 645459 w 2432884"/>
                      <a:gd name="connsiteY49" fmla="*/ 633046 h 753036"/>
                      <a:gd name="connsiteX50" fmla="*/ 674422 w 2432884"/>
                      <a:gd name="connsiteY50" fmla="*/ 637184 h 753036"/>
                      <a:gd name="connsiteX51" fmla="*/ 678560 w 2432884"/>
                      <a:gd name="connsiteY51" fmla="*/ 649597 h 753036"/>
                      <a:gd name="connsiteX52" fmla="*/ 682697 w 2432884"/>
                      <a:gd name="connsiteY52" fmla="*/ 633046 h 753036"/>
                      <a:gd name="connsiteX53" fmla="*/ 707522 w 2432884"/>
                      <a:gd name="connsiteY53" fmla="*/ 624771 h 753036"/>
                      <a:gd name="connsiteX54" fmla="*/ 715798 w 2432884"/>
                      <a:gd name="connsiteY54" fmla="*/ 616496 h 753036"/>
                      <a:gd name="connsiteX55" fmla="*/ 711660 w 2432884"/>
                      <a:gd name="connsiteY55" fmla="*/ 579258 h 753036"/>
                      <a:gd name="connsiteX56" fmla="*/ 703385 w 2432884"/>
                      <a:gd name="connsiteY56" fmla="*/ 566846 h 753036"/>
                      <a:gd name="connsiteX57" fmla="*/ 699247 w 2432884"/>
                      <a:gd name="connsiteY57" fmla="*/ 554433 h 753036"/>
                      <a:gd name="connsiteX58" fmla="*/ 711660 w 2432884"/>
                      <a:gd name="connsiteY58" fmla="*/ 546158 h 753036"/>
                      <a:gd name="connsiteX59" fmla="*/ 736485 w 2432884"/>
                      <a:gd name="connsiteY59" fmla="*/ 525470 h 753036"/>
                      <a:gd name="connsiteX60" fmla="*/ 744760 w 2432884"/>
                      <a:gd name="connsiteY60" fmla="*/ 513057 h 753036"/>
                      <a:gd name="connsiteX61" fmla="*/ 769586 w 2432884"/>
                      <a:gd name="connsiteY61" fmla="*/ 504782 h 753036"/>
                      <a:gd name="connsiteX62" fmla="*/ 773723 w 2432884"/>
                      <a:gd name="connsiteY62" fmla="*/ 492370 h 753036"/>
                      <a:gd name="connsiteX63" fmla="*/ 798549 w 2432884"/>
                      <a:gd name="connsiteY63" fmla="*/ 484094 h 753036"/>
                      <a:gd name="connsiteX64" fmla="*/ 819236 w 2432884"/>
                      <a:gd name="connsiteY64" fmla="*/ 455132 h 753036"/>
                      <a:gd name="connsiteX65" fmla="*/ 860612 w 2432884"/>
                      <a:gd name="connsiteY65" fmla="*/ 450994 h 753036"/>
                      <a:gd name="connsiteX66" fmla="*/ 868887 w 2432884"/>
                      <a:gd name="connsiteY66" fmla="*/ 438581 h 753036"/>
                      <a:gd name="connsiteX67" fmla="*/ 877162 w 2432884"/>
                      <a:gd name="connsiteY67" fmla="*/ 409618 h 753036"/>
                      <a:gd name="connsiteX68" fmla="*/ 885437 w 2432884"/>
                      <a:gd name="connsiteY68" fmla="*/ 397206 h 753036"/>
                      <a:gd name="connsiteX69" fmla="*/ 877162 w 2432884"/>
                      <a:gd name="connsiteY69" fmla="*/ 384793 h 753036"/>
                      <a:gd name="connsiteX70" fmla="*/ 881300 w 2432884"/>
                      <a:gd name="connsiteY70" fmla="*/ 355830 h 753036"/>
                      <a:gd name="connsiteX71" fmla="*/ 888873 w 2432884"/>
                      <a:gd name="connsiteY71" fmla="*/ 337878 h 753036"/>
                      <a:gd name="connsiteX72" fmla="*/ 899886 w 2432884"/>
                      <a:gd name="connsiteY72" fmla="*/ 328903 h 753036"/>
                      <a:gd name="connsiteX73" fmla="*/ 939226 w 2432884"/>
                      <a:gd name="connsiteY73" fmla="*/ 331005 h 753036"/>
                      <a:gd name="connsiteX74" fmla="*/ 951638 w 2432884"/>
                      <a:gd name="connsiteY74" fmla="*/ 335142 h 753036"/>
                      <a:gd name="connsiteX75" fmla="*/ 980601 w 2432884"/>
                      <a:gd name="connsiteY75" fmla="*/ 355830 h 753036"/>
                      <a:gd name="connsiteX76" fmla="*/ 1059215 w 2432884"/>
                      <a:gd name="connsiteY76" fmla="*/ 359968 h 753036"/>
                      <a:gd name="connsiteX77" fmla="*/ 1067490 w 2432884"/>
                      <a:gd name="connsiteY77" fmla="*/ 372380 h 753036"/>
                      <a:gd name="connsiteX78" fmla="*/ 1079903 w 2432884"/>
                      <a:gd name="connsiteY78" fmla="*/ 397206 h 753036"/>
                      <a:gd name="connsiteX79" fmla="*/ 1117141 w 2432884"/>
                      <a:gd name="connsiteY79" fmla="*/ 405481 h 753036"/>
                      <a:gd name="connsiteX80" fmla="*/ 1150241 w 2432884"/>
                      <a:gd name="connsiteY80" fmla="*/ 426169 h 753036"/>
                      <a:gd name="connsiteX81" fmla="*/ 1162654 w 2432884"/>
                      <a:gd name="connsiteY81" fmla="*/ 422031 h 753036"/>
                      <a:gd name="connsiteX82" fmla="*/ 1187479 w 2432884"/>
                      <a:gd name="connsiteY82" fmla="*/ 430306 h 753036"/>
                      <a:gd name="connsiteX83" fmla="*/ 1195754 w 2432884"/>
                      <a:gd name="connsiteY83" fmla="*/ 442719 h 753036"/>
                      <a:gd name="connsiteX84" fmla="*/ 1220579 w 2432884"/>
                      <a:gd name="connsiteY84" fmla="*/ 446856 h 753036"/>
                      <a:gd name="connsiteX85" fmla="*/ 1245405 w 2432884"/>
                      <a:gd name="connsiteY85" fmla="*/ 459269 h 753036"/>
                      <a:gd name="connsiteX86" fmla="*/ 1261955 w 2432884"/>
                      <a:gd name="connsiteY86" fmla="*/ 455132 h 753036"/>
                      <a:gd name="connsiteX87" fmla="*/ 1270230 w 2432884"/>
                      <a:gd name="connsiteY87" fmla="*/ 446856 h 753036"/>
                      <a:gd name="connsiteX88" fmla="*/ 1274368 w 2432884"/>
                      <a:gd name="connsiteY88" fmla="*/ 459269 h 753036"/>
                      <a:gd name="connsiteX89" fmla="*/ 1311606 w 2432884"/>
                      <a:gd name="connsiteY89" fmla="*/ 463407 h 753036"/>
                      <a:gd name="connsiteX90" fmla="*/ 1352981 w 2432884"/>
                      <a:gd name="connsiteY90" fmla="*/ 475819 h 753036"/>
                      <a:gd name="connsiteX91" fmla="*/ 1365394 w 2432884"/>
                      <a:gd name="connsiteY91" fmla="*/ 479957 h 753036"/>
                      <a:gd name="connsiteX92" fmla="*/ 1381944 w 2432884"/>
                      <a:gd name="connsiteY92" fmla="*/ 484094 h 753036"/>
                      <a:gd name="connsiteX93" fmla="*/ 1415045 w 2432884"/>
                      <a:gd name="connsiteY93" fmla="*/ 500645 h 753036"/>
                      <a:gd name="connsiteX94" fmla="*/ 1427457 w 2432884"/>
                      <a:gd name="connsiteY94" fmla="*/ 504782 h 753036"/>
                      <a:gd name="connsiteX95" fmla="*/ 1522621 w 2432884"/>
                      <a:gd name="connsiteY95" fmla="*/ 492370 h 753036"/>
                      <a:gd name="connsiteX96" fmla="*/ 1530896 w 2432884"/>
                      <a:gd name="connsiteY96" fmla="*/ 484094 h 753036"/>
                      <a:gd name="connsiteX97" fmla="*/ 1539171 w 2432884"/>
                      <a:gd name="connsiteY97" fmla="*/ 471682 h 753036"/>
                      <a:gd name="connsiteX98" fmla="*/ 1551584 w 2432884"/>
                      <a:gd name="connsiteY98" fmla="*/ 467544 h 753036"/>
                      <a:gd name="connsiteX99" fmla="*/ 1563997 w 2432884"/>
                      <a:gd name="connsiteY99" fmla="*/ 459269 h 753036"/>
                      <a:gd name="connsiteX100" fmla="*/ 1580547 w 2432884"/>
                      <a:gd name="connsiteY100" fmla="*/ 438581 h 753036"/>
                      <a:gd name="connsiteX101" fmla="*/ 1584684 w 2432884"/>
                      <a:gd name="connsiteY101" fmla="*/ 426169 h 753036"/>
                      <a:gd name="connsiteX102" fmla="*/ 1592960 w 2432884"/>
                      <a:gd name="connsiteY102" fmla="*/ 393068 h 753036"/>
                      <a:gd name="connsiteX103" fmla="*/ 1601235 w 2432884"/>
                      <a:gd name="connsiteY103" fmla="*/ 380656 h 753036"/>
                      <a:gd name="connsiteX104" fmla="*/ 1609510 w 2432884"/>
                      <a:gd name="connsiteY104" fmla="*/ 372380 h 753036"/>
                      <a:gd name="connsiteX105" fmla="*/ 1626060 w 2432884"/>
                      <a:gd name="connsiteY105" fmla="*/ 368243 h 753036"/>
                      <a:gd name="connsiteX106" fmla="*/ 1613647 w 2432884"/>
                      <a:gd name="connsiteY106" fmla="*/ 364105 h 753036"/>
                      <a:gd name="connsiteX107" fmla="*/ 1626060 w 2432884"/>
                      <a:gd name="connsiteY107" fmla="*/ 355830 h 753036"/>
                      <a:gd name="connsiteX108" fmla="*/ 1650885 w 2432884"/>
                      <a:gd name="connsiteY108" fmla="*/ 347555 h 753036"/>
                      <a:gd name="connsiteX109" fmla="*/ 1663298 w 2432884"/>
                      <a:gd name="connsiteY109" fmla="*/ 351693 h 753036"/>
                      <a:gd name="connsiteX110" fmla="*/ 1692261 w 2432884"/>
                      <a:gd name="connsiteY110" fmla="*/ 322730 h 753036"/>
                      <a:gd name="connsiteX111" fmla="*/ 1704674 w 2432884"/>
                      <a:gd name="connsiteY111" fmla="*/ 314455 h 753036"/>
                      <a:gd name="connsiteX112" fmla="*/ 1708811 w 2432884"/>
                      <a:gd name="connsiteY112" fmla="*/ 302042 h 753036"/>
                      <a:gd name="connsiteX113" fmla="*/ 1733636 w 2432884"/>
                      <a:gd name="connsiteY113" fmla="*/ 285492 h 753036"/>
                      <a:gd name="connsiteX114" fmla="*/ 1741912 w 2432884"/>
                      <a:gd name="connsiteY114" fmla="*/ 277217 h 753036"/>
                      <a:gd name="connsiteX115" fmla="*/ 1795700 w 2432884"/>
                      <a:gd name="connsiteY115" fmla="*/ 256529 h 753036"/>
                      <a:gd name="connsiteX116" fmla="*/ 1808112 w 2432884"/>
                      <a:gd name="connsiteY116" fmla="*/ 260666 h 753036"/>
                      <a:gd name="connsiteX117" fmla="*/ 1825363 w 2432884"/>
                      <a:gd name="connsiteY117" fmla="*/ 246853 h 753036"/>
                      <a:gd name="connsiteX118" fmla="*/ 1840195 w 2432884"/>
                      <a:gd name="connsiteY118" fmla="*/ 261685 h 753036"/>
                      <a:gd name="connsiteX119" fmla="*/ 1845350 w 2432884"/>
                      <a:gd name="connsiteY119" fmla="*/ 267541 h 753036"/>
                      <a:gd name="connsiteX120" fmla="*/ 1899139 w 2432884"/>
                      <a:gd name="connsiteY120" fmla="*/ 268942 h 753036"/>
                      <a:gd name="connsiteX121" fmla="*/ 1944652 w 2432884"/>
                      <a:gd name="connsiteY121" fmla="*/ 273079 h 753036"/>
                      <a:gd name="connsiteX122" fmla="*/ 1948789 w 2432884"/>
                      <a:gd name="connsiteY122" fmla="*/ 293767 h 753036"/>
                      <a:gd name="connsiteX123" fmla="*/ 1952927 w 2432884"/>
                      <a:gd name="connsiteY123" fmla="*/ 310317 h 753036"/>
                      <a:gd name="connsiteX124" fmla="*/ 1965340 w 2432884"/>
                      <a:gd name="connsiteY124" fmla="*/ 314455 h 753036"/>
                      <a:gd name="connsiteX125" fmla="*/ 1990165 w 2432884"/>
                      <a:gd name="connsiteY125" fmla="*/ 306180 h 753036"/>
                      <a:gd name="connsiteX126" fmla="*/ 2014990 w 2432884"/>
                      <a:gd name="connsiteY126" fmla="*/ 314455 h 753036"/>
                      <a:gd name="connsiteX127" fmla="*/ 2043953 w 2432884"/>
                      <a:gd name="connsiteY127" fmla="*/ 310317 h 753036"/>
                      <a:gd name="connsiteX128" fmla="*/ 2068779 w 2432884"/>
                      <a:gd name="connsiteY128" fmla="*/ 293767 h 753036"/>
                      <a:gd name="connsiteX129" fmla="*/ 2072916 w 2432884"/>
                      <a:gd name="connsiteY129" fmla="*/ 235841 h 753036"/>
                      <a:gd name="connsiteX130" fmla="*/ 2064641 w 2432884"/>
                      <a:gd name="connsiteY130" fmla="*/ 223428 h 753036"/>
                      <a:gd name="connsiteX131" fmla="*/ 2052228 w 2432884"/>
                      <a:gd name="connsiteY131" fmla="*/ 215153 h 753036"/>
                      <a:gd name="connsiteX132" fmla="*/ 2048091 w 2432884"/>
                      <a:gd name="connsiteY132" fmla="*/ 202741 h 753036"/>
                      <a:gd name="connsiteX133" fmla="*/ 2035678 w 2432884"/>
                      <a:gd name="connsiteY133" fmla="*/ 198603 h 753036"/>
                      <a:gd name="connsiteX134" fmla="*/ 2010853 w 2432884"/>
                      <a:gd name="connsiteY134" fmla="*/ 194466 h 753036"/>
                      <a:gd name="connsiteX135" fmla="*/ 2006715 w 2432884"/>
                      <a:gd name="connsiteY135" fmla="*/ 173778 h 753036"/>
                      <a:gd name="connsiteX136" fmla="*/ 1986027 w 2432884"/>
                      <a:gd name="connsiteY136" fmla="*/ 169640 h 753036"/>
                      <a:gd name="connsiteX137" fmla="*/ 1977752 w 2432884"/>
                      <a:gd name="connsiteY137" fmla="*/ 157227 h 753036"/>
                      <a:gd name="connsiteX138" fmla="*/ 1981890 w 2432884"/>
                      <a:gd name="connsiteY138" fmla="*/ 144815 h 753036"/>
                      <a:gd name="connsiteX139" fmla="*/ 2006715 w 2432884"/>
                      <a:gd name="connsiteY139" fmla="*/ 132402 h 753036"/>
                      <a:gd name="connsiteX140" fmla="*/ 2019128 w 2432884"/>
                      <a:gd name="connsiteY140" fmla="*/ 107577 h 753036"/>
                      <a:gd name="connsiteX141" fmla="*/ 2023265 w 2432884"/>
                      <a:gd name="connsiteY141" fmla="*/ 82751 h 753036"/>
                      <a:gd name="connsiteX142" fmla="*/ 2056366 w 2432884"/>
                      <a:gd name="connsiteY142" fmla="*/ 78614 h 753036"/>
                      <a:gd name="connsiteX143" fmla="*/ 2060503 w 2432884"/>
                      <a:gd name="connsiteY143" fmla="*/ 62064 h 753036"/>
                      <a:gd name="connsiteX144" fmla="*/ 2077054 w 2432884"/>
                      <a:gd name="connsiteY144" fmla="*/ 45513 h 753036"/>
                      <a:gd name="connsiteX145" fmla="*/ 2130842 w 2432884"/>
                      <a:gd name="connsiteY145" fmla="*/ 49651 h 753036"/>
                      <a:gd name="connsiteX146" fmla="*/ 2139117 w 2432884"/>
                      <a:gd name="connsiteY146" fmla="*/ 37238 h 753036"/>
                      <a:gd name="connsiteX147" fmla="*/ 2151530 w 2432884"/>
                      <a:gd name="connsiteY147" fmla="*/ 33101 h 753036"/>
                      <a:gd name="connsiteX148" fmla="*/ 2163942 w 2432884"/>
                      <a:gd name="connsiteY148" fmla="*/ 24826 h 753036"/>
                      <a:gd name="connsiteX149" fmla="*/ 2176355 w 2432884"/>
                      <a:gd name="connsiteY149" fmla="*/ 33101 h 753036"/>
                      <a:gd name="connsiteX150" fmla="*/ 2217731 w 2432884"/>
                      <a:gd name="connsiteY150" fmla="*/ 33101 h 753036"/>
                      <a:gd name="connsiteX151" fmla="*/ 2226006 w 2432884"/>
                      <a:gd name="connsiteY151" fmla="*/ 20688 h 753036"/>
                      <a:gd name="connsiteX152" fmla="*/ 2259106 w 2432884"/>
                      <a:gd name="connsiteY152" fmla="*/ 33101 h 753036"/>
                      <a:gd name="connsiteX153" fmla="*/ 2275656 w 2432884"/>
                      <a:gd name="connsiteY153" fmla="*/ 53789 h 753036"/>
                      <a:gd name="connsiteX154" fmla="*/ 2288069 w 2432884"/>
                      <a:gd name="connsiteY154" fmla="*/ 57926 h 753036"/>
                      <a:gd name="connsiteX155" fmla="*/ 2321170 w 2432884"/>
                      <a:gd name="connsiteY155" fmla="*/ 62064 h 753036"/>
                      <a:gd name="connsiteX156" fmla="*/ 2370820 w 2432884"/>
                      <a:gd name="connsiteY156" fmla="*/ 66201 h 753036"/>
                      <a:gd name="connsiteX157" fmla="*/ 2383233 w 2432884"/>
                      <a:gd name="connsiteY157" fmla="*/ 74476 h 753036"/>
                      <a:gd name="connsiteX158" fmla="*/ 2391508 w 2432884"/>
                      <a:gd name="connsiteY158" fmla="*/ 33101 h 753036"/>
                      <a:gd name="connsiteX159" fmla="*/ 2395646 w 2432884"/>
                      <a:gd name="connsiteY159" fmla="*/ 20688 h 753036"/>
                      <a:gd name="connsiteX160" fmla="*/ 2420471 w 2432884"/>
                      <a:gd name="connsiteY160" fmla="*/ 8275 h 753036"/>
                      <a:gd name="connsiteX161" fmla="*/ 2432884 w 2432884"/>
                      <a:gd name="connsiteY161" fmla="*/ 0 h 753036"/>
                      <a:gd name="connsiteX0" fmla="*/ 0 w 2432884"/>
                      <a:gd name="connsiteY0" fmla="*/ 475819 h 753036"/>
                      <a:gd name="connsiteX1" fmla="*/ 16550 w 2432884"/>
                      <a:gd name="connsiteY1" fmla="*/ 508920 h 753036"/>
                      <a:gd name="connsiteX2" fmla="*/ 41376 w 2432884"/>
                      <a:gd name="connsiteY2" fmla="*/ 517195 h 753036"/>
                      <a:gd name="connsiteX3" fmla="*/ 56525 w 2432884"/>
                      <a:gd name="connsiteY3" fmla="*/ 488867 h 753036"/>
                      <a:gd name="connsiteX4" fmla="*/ 70339 w 2432884"/>
                      <a:gd name="connsiteY4" fmla="*/ 474035 h 753036"/>
                      <a:gd name="connsiteX5" fmla="*/ 82751 w 2432884"/>
                      <a:gd name="connsiteY5" fmla="*/ 492370 h 753036"/>
                      <a:gd name="connsiteX6" fmla="*/ 91027 w 2432884"/>
                      <a:gd name="connsiteY6" fmla="*/ 484094 h 753036"/>
                      <a:gd name="connsiteX7" fmla="*/ 95164 w 2432884"/>
                      <a:gd name="connsiteY7" fmla="*/ 471682 h 753036"/>
                      <a:gd name="connsiteX8" fmla="*/ 107577 w 2432884"/>
                      <a:gd name="connsiteY8" fmla="*/ 475819 h 753036"/>
                      <a:gd name="connsiteX9" fmla="*/ 115852 w 2432884"/>
                      <a:gd name="connsiteY9" fmla="*/ 504782 h 753036"/>
                      <a:gd name="connsiteX10" fmla="*/ 124127 w 2432884"/>
                      <a:gd name="connsiteY10" fmla="*/ 517195 h 753036"/>
                      <a:gd name="connsiteX11" fmla="*/ 157227 w 2432884"/>
                      <a:gd name="connsiteY11" fmla="*/ 521332 h 753036"/>
                      <a:gd name="connsiteX12" fmla="*/ 177915 w 2432884"/>
                      <a:gd name="connsiteY12" fmla="*/ 533745 h 753036"/>
                      <a:gd name="connsiteX13" fmla="*/ 190328 w 2432884"/>
                      <a:gd name="connsiteY13" fmla="*/ 529608 h 753036"/>
                      <a:gd name="connsiteX14" fmla="*/ 227566 w 2432884"/>
                      <a:gd name="connsiteY14" fmla="*/ 542020 h 753036"/>
                      <a:gd name="connsiteX15" fmla="*/ 235841 w 2432884"/>
                      <a:gd name="connsiteY15" fmla="*/ 554433 h 753036"/>
                      <a:gd name="connsiteX16" fmla="*/ 248254 w 2432884"/>
                      <a:gd name="connsiteY16" fmla="*/ 550295 h 753036"/>
                      <a:gd name="connsiteX17" fmla="*/ 260666 w 2432884"/>
                      <a:gd name="connsiteY17" fmla="*/ 542020 h 753036"/>
                      <a:gd name="connsiteX18" fmla="*/ 285492 w 2432884"/>
                      <a:gd name="connsiteY18" fmla="*/ 546158 h 753036"/>
                      <a:gd name="connsiteX19" fmla="*/ 310317 w 2432884"/>
                      <a:gd name="connsiteY19" fmla="*/ 554433 h 753036"/>
                      <a:gd name="connsiteX20" fmla="*/ 322730 w 2432884"/>
                      <a:gd name="connsiteY20" fmla="*/ 546158 h 753036"/>
                      <a:gd name="connsiteX21" fmla="*/ 372380 w 2432884"/>
                      <a:gd name="connsiteY21" fmla="*/ 550295 h 753036"/>
                      <a:gd name="connsiteX22" fmla="*/ 364105 w 2432884"/>
                      <a:gd name="connsiteY22" fmla="*/ 575121 h 753036"/>
                      <a:gd name="connsiteX23" fmla="*/ 351693 w 2432884"/>
                      <a:gd name="connsiteY23" fmla="*/ 599946 h 753036"/>
                      <a:gd name="connsiteX24" fmla="*/ 339280 w 2432884"/>
                      <a:gd name="connsiteY24" fmla="*/ 604084 h 753036"/>
                      <a:gd name="connsiteX25" fmla="*/ 351693 w 2432884"/>
                      <a:gd name="connsiteY25" fmla="*/ 616496 h 753036"/>
                      <a:gd name="connsiteX26" fmla="*/ 364105 w 2432884"/>
                      <a:gd name="connsiteY26" fmla="*/ 620634 h 753036"/>
                      <a:gd name="connsiteX27" fmla="*/ 368243 w 2432884"/>
                      <a:gd name="connsiteY27" fmla="*/ 633046 h 753036"/>
                      <a:gd name="connsiteX28" fmla="*/ 364105 w 2432884"/>
                      <a:gd name="connsiteY28" fmla="*/ 657872 h 753036"/>
                      <a:gd name="connsiteX29" fmla="*/ 335142 w 2432884"/>
                      <a:gd name="connsiteY29" fmla="*/ 662009 h 753036"/>
                      <a:gd name="connsiteX30" fmla="*/ 343417 w 2432884"/>
                      <a:gd name="connsiteY30" fmla="*/ 686835 h 753036"/>
                      <a:gd name="connsiteX31" fmla="*/ 347555 w 2432884"/>
                      <a:gd name="connsiteY31" fmla="*/ 699247 h 753036"/>
                      <a:gd name="connsiteX32" fmla="*/ 343417 w 2432884"/>
                      <a:gd name="connsiteY32" fmla="*/ 728210 h 753036"/>
                      <a:gd name="connsiteX33" fmla="*/ 351693 w 2432884"/>
                      <a:gd name="connsiteY33" fmla="*/ 753036 h 753036"/>
                      <a:gd name="connsiteX34" fmla="*/ 384793 w 2432884"/>
                      <a:gd name="connsiteY34" fmla="*/ 748898 h 753036"/>
                      <a:gd name="connsiteX35" fmla="*/ 397206 w 2432884"/>
                      <a:gd name="connsiteY35" fmla="*/ 740623 h 753036"/>
                      <a:gd name="connsiteX36" fmla="*/ 426169 w 2432884"/>
                      <a:gd name="connsiteY36" fmla="*/ 736485 h 753036"/>
                      <a:gd name="connsiteX37" fmla="*/ 450994 w 2432884"/>
                      <a:gd name="connsiteY37" fmla="*/ 719935 h 753036"/>
                      <a:gd name="connsiteX38" fmla="*/ 463407 w 2432884"/>
                      <a:gd name="connsiteY38" fmla="*/ 711660 h 753036"/>
                      <a:gd name="connsiteX39" fmla="*/ 475819 w 2432884"/>
                      <a:gd name="connsiteY39" fmla="*/ 707523 h 753036"/>
                      <a:gd name="connsiteX40" fmla="*/ 484094 w 2432884"/>
                      <a:gd name="connsiteY40" fmla="*/ 699247 h 753036"/>
                      <a:gd name="connsiteX41" fmla="*/ 496507 w 2432884"/>
                      <a:gd name="connsiteY41" fmla="*/ 695110 h 753036"/>
                      <a:gd name="connsiteX42" fmla="*/ 500645 w 2432884"/>
                      <a:gd name="connsiteY42" fmla="*/ 682697 h 753036"/>
                      <a:gd name="connsiteX43" fmla="*/ 522033 w 2432884"/>
                      <a:gd name="connsiteY43" fmla="*/ 677475 h 753036"/>
                      <a:gd name="connsiteX44" fmla="*/ 529608 w 2432884"/>
                      <a:gd name="connsiteY44" fmla="*/ 703385 h 753036"/>
                      <a:gd name="connsiteX45" fmla="*/ 554433 w 2432884"/>
                      <a:gd name="connsiteY45" fmla="*/ 695110 h 753036"/>
                      <a:gd name="connsiteX46" fmla="*/ 566846 w 2432884"/>
                      <a:gd name="connsiteY46" fmla="*/ 690972 h 753036"/>
                      <a:gd name="connsiteX47" fmla="*/ 570983 w 2432884"/>
                      <a:gd name="connsiteY47" fmla="*/ 641322 h 753036"/>
                      <a:gd name="connsiteX48" fmla="*/ 612359 w 2432884"/>
                      <a:gd name="connsiteY48" fmla="*/ 637184 h 753036"/>
                      <a:gd name="connsiteX49" fmla="*/ 645459 w 2432884"/>
                      <a:gd name="connsiteY49" fmla="*/ 633046 h 753036"/>
                      <a:gd name="connsiteX50" fmla="*/ 674422 w 2432884"/>
                      <a:gd name="connsiteY50" fmla="*/ 637184 h 753036"/>
                      <a:gd name="connsiteX51" fmla="*/ 678560 w 2432884"/>
                      <a:gd name="connsiteY51" fmla="*/ 649597 h 753036"/>
                      <a:gd name="connsiteX52" fmla="*/ 682697 w 2432884"/>
                      <a:gd name="connsiteY52" fmla="*/ 633046 h 753036"/>
                      <a:gd name="connsiteX53" fmla="*/ 707522 w 2432884"/>
                      <a:gd name="connsiteY53" fmla="*/ 624771 h 753036"/>
                      <a:gd name="connsiteX54" fmla="*/ 715798 w 2432884"/>
                      <a:gd name="connsiteY54" fmla="*/ 616496 h 753036"/>
                      <a:gd name="connsiteX55" fmla="*/ 711660 w 2432884"/>
                      <a:gd name="connsiteY55" fmla="*/ 579258 h 753036"/>
                      <a:gd name="connsiteX56" fmla="*/ 703385 w 2432884"/>
                      <a:gd name="connsiteY56" fmla="*/ 566846 h 753036"/>
                      <a:gd name="connsiteX57" fmla="*/ 699247 w 2432884"/>
                      <a:gd name="connsiteY57" fmla="*/ 554433 h 753036"/>
                      <a:gd name="connsiteX58" fmla="*/ 711660 w 2432884"/>
                      <a:gd name="connsiteY58" fmla="*/ 546158 h 753036"/>
                      <a:gd name="connsiteX59" fmla="*/ 736485 w 2432884"/>
                      <a:gd name="connsiteY59" fmla="*/ 525470 h 753036"/>
                      <a:gd name="connsiteX60" fmla="*/ 744760 w 2432884"/>
                      <a:gd name="connsiteY60" fmla="*/ 513057 h 753036"/>
                      <a:gd name="connsiteX61" fmla="*/ 769586 w 2432884"/>
                      <a:gd name="connsiteY61" fmla="*/ 504782 h 753036"/>
                      <a:gd name="connsiteX62" fmla="*/ 773723 w 2432884"/>
                      <a:gd name="connsiteY62" fmla="*/ 492370 h 753036"/>
                      <a:gd name="connsiteX63" fmla="*/ 798549 w 2432884"/>
                      <a:gd name="connsiteY63" fmla="*/ 484094 h 753036"/>
                      <a:gd name="connsiteX64" fmla="*/ 819236 w 2432884"/>
                      <a:gd name="connsiteY64" fmla="*/ 455132 h 753036"/>
                      <a:gd name="connsiteX65" fmla="*/ 860612 w 2432884"/>
                      <a:gd name="connsiteY65" fmla="*/ 450994 h 753036"/>
                      <a:gd name="connsiteX66" fmla="*/ 868887 w 2432884"/>
                      <a:gd name="connsiteY66" fmla="*/ 438581 h 753036"/>
                      <a:gd name="connsiteX67" fmla="*/ 877162 w 2432884"/>
                      <a:gd name="connsiteY67" fmla="*/ 409618 h 753036"/>
                      <a:gd name="connsiteX68" fmla="*/ 885437 w 2432884"/>
                      <a:gd name="connsiteY68" fmla="*/ 397206 h 753036"/>
                      <a:gd name="connsiteX69" fmla="*/ 877162 w 2432884"/>
                      <a:gd name="connsiteY69" fmla="*/ 384793 h 753036"/>
                      <a:gd name="connsiteX70" fmla="*/ 881300 w 2432884"/>
                      <a:gd name="connsiteY70" fmla="*/ 355830 h 753036"/>
                      <a:gd name="connsiteX71" fmla="*/ 888873 w 2432884"/>
                      <a:gd name="connsiteY71" fmla="*/ 337878 h 753036"/>
                      <a:gd name="connsiteX72" fmla="*/ 899886 w 2432884"/>
                      <a:gd name="connsiteY72" fmla="*/ 328903 h 753036"/>
                      <a:gd name="connsiteX73" fmla="*/ 939226 w 2432884"/>
                      <a:gd name="connsiteY73" fmla="*/ 331005 h 753036"/>
                      <a:gd name="connsiteX74" fmla="*/ 951638 w 2432884"/>
                      <a:gd name="connsiteY74" fmla="*/ 335142 h 753036"/>
                      <a:gd name="connsiteX75" fmla="*/ 980601 w 2432884"/>
                      <a:gd name="connsiteY75" fmla="*/ 355830 h 753036"/>
                      <a:gd name="connsiteX76" fmla="*/ 1059215 w 2432884"/>
                      <a:gd name="connsiteY76" fmla="*/ 359968 h 753036"/>
                      <a:gd name="connsiteX77" fmla="*/ 1067490 w 2432884"/>
                      <a:gd name="connsiteY77" fmla="*/ 372380 h 753036"/>
                      <a:gd name="connsiteX78" fmla="*/ 1079903 w 2432884"/>
                      <a:gd name="connsiteY78" fmla="*/ 397206 h 753036"/>
                      <a:gd name="connsiteX79" fmla="*/ 1117141 w 2432884"/>
                      <a:gd name="connsiteY79" fmla="*/ 405481 h 753036"/>
                      <a:gd name="connsiteX80" fmla="*/ 1150241 w 2432884"/>
                      <a:gd name="connsiteY80" fmla="*/ 426169 h 753036"/>
                      <a:gd name="connsiteX81" fmla="*/ 1162654 w 2432884"/>
                      <a:gd name="connsiteY81" fmla="*/ 422031 h 753036"/>
                      <a:gd name="connsiteX82" fmla="*/ 1187479 w 2432884"/>
                      <a:gd name="connsiteY82" fmla="*/ 430306 h 753036"/>
                      <a:gd name="connsiteX83" fmla="*/ 1195754 w 2432884"/>
                      <a:gd name="connsiteY83" fmla="*/ 442719 h 753036"/>
                      <a:gd name="connsiteX84" fmla="*/ 1220579 w 2432884"/>
                      <a:gd name="connsiteY84" fmla="*/ 446856 h 753036"/>
                      <a:gd name="connsiteX85" fmla="*/ 1245405 w 2432884"/>
                      <a:gd name="connsiteY85" fmla="*/ 459269 h 753036"/>
                      <a:gd name="connsiteX86" fmla="*/ 1261955 w 2432884"/>
                      <a:gd name="connsiteY86" fmla="*/ 455132 h 753036"/>
                      <a:gd name="connsiteX87" fmla="*/ 1270230 w 2432884"/>
                      <a:gd name="connsiteY87" fmla="*/ 446856 h 753036"/>
                      <a:gd name="connsiteX88" fmla="*/ 1274368 w 2432884"/>
                      <a:gd name="connsiteY88" fmla="*/ 459269 h 753036"/>
                      <a:gd name="connsiteX89" fmla="*/ 1311606 w 2432884"/>
                      <a:gd name="connsiteY89" fmla="*/ 463407 h 753036"/>
                      <a:gd name="connsiteX90" fmla="*/ 1352981 w 2432884"/>
                      <a:gd name="connsiteY90" fmla="*/ 475819 h 753036"/>
                      <a:gd name="connsiteX91" fmla="*/ 1365394 w 2432884"/>
                      <a:gd name="connsiteY91" fmla="*/ 479957 h 753036"/>
                      <a:gd name="connsiteX92" fmla="*/ 1381944 w 2432884"/>
                      <a:gd name="connsiteY92" fmla="*/ 484094 h 753036"/>
                      <a:gd name="connsiteX93" fmla="*/ 1415045 w 2432884"/>
                      <a:gd name="connsiteY93" fmla="*/ 500645 h 753036"/>
                      <a:gd name="connsiteX94" fmla="*/ 1427457 w 2432884"/>
                      <a:gd name="connsiteY94" fmla="*/ 504782 h 753036"/>
                      <a:gd name="connsiteX95" fmla="*/ 1522621 w 2432884"/>
                      <a:gd name="connsiteY95" fmla="*/ 492370 h 753036"/>
                      <a:gd name="connsiteX96" fmla="*/ 1530896 w 2432884"/>
                      <a:gd name="connsiteY96" fmla="*/ 484094 h 753036"/>
                      <a:gd name="connsiteX97" fmla="*/ 1539171 w 2432884"/>
                      <a:gd name="connsiteY97" fmla="*/ 471682 h 753036"/>
                      <a:gd name="connsiteX98" fmla="*/ 1551584 w 2432884"/>
                      <a:gd name="connsiteY98" fmla="*/ 467544 h 753036"/>
                      <a:gd name="connsiteX99" fmla="*/ 1563997 w 2432884"/>
                      <a:gd name="connsiteY99" fmla="*/ 459269 h 753036"/>
                      <a:gd name="connsiteX100" fmla="*/ 1580547 w 2432884"/>
                      <a:gd name="connsiteY100" fmla="*/ 438581 h 753036"/>
                      <a:gd name="connsiteX101" fmla="*/ 1584684 w 2432884"/>
                      <a:gd name="connsiteY101" fmla="*/ 426169 h 753036"/>
                      <a:gd name="connsiteX102" fmla="*/ 1592960 w 2432884"/>
                      <a:gd name="connsiteY102" fmla="*/ 393068 h 753036"/>
                      <a:gd name="connsiteX103" fmla="*/ 1601235 w 2432884"/>
                      <a:gd name="connsiteY103" fmla="*/ 380656 h 753036"/>
                      <a:gd name="connsiteX104" fmla="*/ 1609510 w 2432884"/>
                      <a:gd name="connsiteY104" fmla="*/ 372380 h 753036"/>
                      <a:gd name="connsiteX105" fmla="*/ 1626060 w 2432884"/>
                      <a:gd name="connsiteY105" fmla="*/ 368243 h 753036"/>
                      <a:gd name="connsiteX106" fmla="*/ 1613647 w 2432884"/>
                      <a:gd name="connsiteY106" fmla="*/ 364105 h 753036"/>
                      <a:gd name="connsiteX107" fmla="*/ 1626060 w 2432884"/>
                      <a:gd name="connsiteY107" fmla="*/ 355830 h 753036"/>
                      <a:gd name="connsiteX108" fmla="*/ 1650885 w 2432884"/>
                      <a:gd name="connsiteY108" fmla="*/ 347555 h 753036"/>
                      <a:gd name="connsiteX109" fmla="*/ 1663298 w 2432884"/>
                      <a:gd name="connsiteY109" fmla="*/ 351693 h 753036"/>
                      <a:gd name="connsiteX110" fmla="*/ 1692261 w 2432884"/>
                      <a:gd name="connsiteY110" fmla="*/ 322730 h 753036"/>
                      <a:gd name="connsiteX111" fmla="*/ 1704674 w 2432884"/>
                      <a:gd name="connsiteY111" fmla="*/ 314455 h 753036"/>
                      <a:gd name="connsiteX112" fmla="*/ 1708811 w 2432884"/>
                      <a:gd name="connsiteY112" fmla="*/ 302042 h 753036"/>
                      <a:gd name="connsiteX113" fmla="*/ 1733636 w 2432884"/>
                      <a:gd name="connsiteY113" fmla="*/ 285492 h 753036"/>
                      <a:gd name="connsiteX114" fmla="*/ 1741912 w 2432884"/>
                      <a:gd name="connsiteY114" fmla="*/ 277217 h 753036"/>
                      <a:gd name="connsiteX115" fmla="*/ 1795700 w 2432884"/>
                      <a:gd name="connsiteY115" fmla="*/ 256529 h 753036"/>
                      <a:gd name="connsiteX116" fmla="*/ 1808112 w 2432884"/>
                      <a:gd name="connsiteY116" fmla="*/ 260666 h 753036"/>
                      <a:gd name="connsiteX117" fmla="*/ 1825363 w 2432884"/>
                      <a:gd name="connsiteY117" fmla="*/ 246853 h 753036"/>
                      <a:gd name="connsiteX118" fmla="*/ 1840195 w 2432884"/>
                      <a:gd name="connsiteY118" fmla="*/ 261685 h 753036"/>
                      <a:gd name="connsiteX119" fmla="*/ 1845350 w 2432884"/>
                      <a:gd name="connsiteY119" fmla="*/ 267541 h 753036"/>
                      <a:gd name="connsiteX120" fmla="*/ 1899139 w 2432884"/>
                      <a:gd name="connsiteY120" fmla="*/ 268942 h 753036"/>
                      <a:gd name="connsiteX121" fmla="*/ 1942233 w 2432884"/>
                      <a:gd name="connsiteY121" fmla="*/ 273079 h 753036"/>
                      <a:gd name="connsiteX122" fmla="*/ 1948789 w 2432884"/>
                      <a:gd name="connsiteY122" fmla="*/ 293767 h 753036"/>
                      <a:gd name="connsiteX123" fmla="*/ 1952927 w 2432884"/>
                      <a:gd name="connsiteY123" fmla="*/ 310317 h 753036"/>
                      <a:gd name="connsiteX124" fmla="*/ 1965340 w 2432884"/>
                      <a:gd name="connsiteY124" fmla="*/ 314455 h 753036"/>
                      <a:gd name="connsiteX125" fmla="*/ 1990165 w 2432884"/>
                      <a:gd name="connsiteY125" fmla="*/ 306180 h 753036"/>
                      <a:gd name="connsiteX126" fmla="*/ 2014990 w 2432884"/>
                      <a:gd name="connsiteY126" fmla="*/ 314455 h 753036"/>
                      <a:gd name="connsiteX127" fmla="*/ 2043953 w 2432884"/>
                      <a:gd name="connsiteY127" fmla="*/ 310317 h 753036"/>
                      <a:gd name="connsiteX128" fmla="*/ 2068779 w 2432884"/>
                      <a:gd name="connsiteY128" fmla="*/ 293767 h 753036"/>
                      <a:gd name="connsiteX129" fmla="*/ 2072916 w 2432884"/>
                      <a:gd name="connsiteY129" fmla="*/ 235841 h 753036"/>
                      <a:gd name="connsiteX130" fmla="*/ 2064641 w 2432884"/>
                      <a:gd name="connsiteY130" fmla="*/ 223428 h 753036"/>
                      <a:gd name="connsiteX131" fmla="*/ 2052228 w 2432884"/>
                      <a:gd name="connsiteY131" fmla="*/ 215153 h 753036"/>
                      <a:gd name="connsiteX132" fmla="*/ 2048091 w 2432884"/>
                      <a:gd name="connsiteY132" fmla="*/ 202741 h 753036"/>
                      <a:gd name="connsiteX133" fmla="*/ 2035678 w 2432884"/>
                      <a:gd name="connsiteY133" fmla="*/ 198603 h 753036"/>
                      <a:gd name="connsiteX134" fmla="*/ 2010853 w 2432884"/>
                      <a:gd name="connsiteY134" fmla="*/ 194466 h 753036"/>
                      <a:gd name="connsiteX135" fmla="*/ 2006715 w 2432884"/>
                      <a:gd name="connsiteY135" fmla="*/ 173778 h 753036"/>
                      <a:gd name="connsiteX136" fmla="*/ 1986027 w 2432884"/>
                      <a:gd name="connsiteY136" fmla="*/ 169640 h 753036"/>
                      <a:gd name="connsiteX137" fmla="*/ 1977752 w 2432884"/>
                      <a:gd name="connsiteY137" fmla="*/ 157227 h 753036"/>
                      <a:gd name="connsiteX138" fmla="*/ 1981890 w 2432884"/>
                      <a:gd name="connsiteY138" fmla="*/ 144815 h 753036"/>
                      <a:gd name="connsiteX139" fmla="*/ 2006715 w 2432884"/>
                      <a:gd name="connsiteY139" fmla="*/ 132402 h 753036"/>
                      <a:gd name="connsiteX140" fmla="*/ 2019128 w 2432884"/>
                      <a:gd name="connsiteY140" fmla="*/ 107577 h 753036"/>
                      <a:gd name="connsiteX141" fmla="*/ 2023265 w 2432884"/>
                      <a:gd name="connsiteY141" fmla="*/ 82751 h 753036"/>
                      <a:gd name="connsiteX142" fmla="*/ 2056366 w 2432884"/>
                      <a:gd name="connsiteY142" fmla="*/ 78614 h 753036"/>
                      <a:gd name="connsiteX143" fmla="*/ 2060503 w 2432884"/>
                      <a:gd name="connsiteY143" fmla="*/ 62064 h 753036"/>
                      <a:gd name="connsiteX144" fmla="*/ 2077054 w 2432884"/>
                      <a:gd name="connsiteY144" fmla="*/ 45513 h 753036"/>
                      <a:gd name="connsiteX145" fmla="*/ 2130842 w 2432884"/>
                      <a:gd name="connsiteY145" fmla="*/ 49651 h 753036"/>
                      <a:gd name="connsiteX146" fmla="*/ 2139117 w 2432884"/>
                      <a:gd name="connsiteY146" fmla="*/ 37238 h 753036"/>
                      <a:gd name="connsiteX147" fmla="*/ 2151530 w 2432884"/>
                      <a:gd name="connsiteY147" fmla="*/ 33101 h 753036"/>
                      <a:gd name="connsiteX148" fmla="*/ 2163942 w 2432884"/>
                      <a:gd name="connsiteY148" fmla="*/ 24826 h 753036"/>
                      <a:gd name="connsiteX149" fmla="*/ 2176355 w 2432884"/>
                      <a:gd name="connsiteY149" fmla="*/ 33101 h 753036"/>
                      <a:gd name="connsiteX150" fmla="*/ 2217731 w 2432884"/>
                      <a:gd name="connsiteY150" fmla="*/ 33101 h 753036"/>
                      <a:gd name="connsiteX151" fmla="*/ 2226006 w 2432884"/>
                      <a:gd name="connsiteY151" fmla="*/ 20688 h 753036"/>
                      <a:gd name="connsiteX152" fmla="*/ 2259106 w 2432884"/>
                      <a:gd name="connsiteY152" fmla="*/ 33101 h 753036"/>
                      <a:gd name="connsiteX153" fmla="*/ 2275656 w 2432884"/>
                      <a:gd name="connsiteY153" fmla="*/ 53789 h 753036"/>
                      <a:gd name="connsiteX154" fmla="*/ 2288069 w 2432884"/>
                      <a:gd name="connsiteY154" fmla="*/ 57926 h 753036"/>
                      <a:gd name="connsiteX155" fmla="*/ 2321170 w 2432884"/>
                      <a:gd name="connsiteY155" fmla="*/ 62064 h 753036"/>
                      <a:gd name="connsiteX156" fmla="*/ 2370820 w 2432884"/>
                      <a:gd name="connsiteY156" fmla="*/ 66201 h 753036"/>
                      <a:gd name="connsiteX157" fmla="*/ 2383233 w 2432884"/>
                      <a:gd name="connsiteY157" fmla="*/ 74476 h 753036"/>
                      <a:gd name="connsiteX158" fmla="*/ 2391508 w 2432884"/>
                      <a:gd name="connsiteY158" fmla="*/ 33101 h 753036"/>
                      <a:gd name="connsiteX159" fmla="*/ 2395646 w 2432884"/>
                      <a:gd name="connsiteY159" fmla="*/ 20688 h 753036"/>
                      <a:gd name="connsiteX160" fmla="*/ 2420471 w 2432884"/>
                      <a:gd name="connsiteY160" fmla="*/ 8275 h 753036"/>
                      <a:gd name="connsiteX161" fmla="*/ 2432884 w 2432884"/>
                      <a:gd name="connsiteY161" fmla="*/ 0 h 753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2432884" h="753036">
                        <a:moveTo>
                          <a:pt x="0" y="475819"/>
                        </a:moveTo>
                        <a:cubicBezTo>
                          <a:pt x="1482" y="479525"/>
                          <a:pt x="9940" y="504789"/>
                          <a:pt x="16550" y="508920"/>
                        </a:cubicBezTo>
                        <a:cubicBezTo>
                          <a:pt x="23947" y="513543"/>
                          <a:pt x="34714" y="520537"/>
                          <a:pt x="41376" y="517195"/>
                        </a:cubicBezTo>
                        <a:cubicBezTo>
                          <a:pt x="48038" y="513853"/>
                          <a:pt x="51698" y="496060"/>
                          <a:pt x="56525" y="488867"/>
                        </a:cubicBezTo>
                        <a:cubicBezTo>
                          <a:pt x="61352" y="481674"/>
                          <a:pt x="65968" y="473451"/>
                          <a:pt x="70339" y="474035"/>
                        </a:cubicBezTo>
                        <a:cubicBezTo>
                          <a:pt x="74710" y="474619"/>
                          <a:pt x="79303" y="490694"/>
                          <a:pt x="82751" y="492370"/>
                        </a:cubicBezTo>
                        <a:cubicBezTo>
                          <a:pt x="86199" y="494046"/>
                          <a:pt x="88268" y="486853"/>
                          <a:pt x="91027" y="484094"/>
                        </a:cubicBezTo>
                        <a:cubicBezTo>
                          <a:pt x="92406" y="479957"/>
                          <a:pt x="91263" y="473632"/>
                          <a:pt x="95164" y="471682"/>
                        </a:cubicBezTo>
                        <a:cubicBezTo>
                          <a:pt x="99065" y="469732"/>
                          <a:pt x="104493" y="472735"/>
                          <a:pt x="107577" y="475819"/>
                        </a:cubicBezTo>
                        <a:cubicBezTo>
                          <a:pt x="109587" y="477829"/>
                          <a:pt x="115773" y="504598"/>
                          <a:pt x="115852" y="504782"/>
                        </a:cubicBezTo>
                        <a:cubicBezTo>
                          <a:pt x="117811" y="509353"/>
                          <a:pt x="119510" y="515348"/>
                          <a:pt x="124127" y="517195"/>
                        </a:cubicBezTo>
                        <a:cubicBezTo>
                          <a:pt x="134451" y="521325"/>
                          <a:pt x="146194" y="519953"/>
                          <a:pt x="157227" y="521332"/>
                        </a:cubicBezTo>
                        <a:cubicBezTo>
                          <a:pt x="163782" y="527887"/>
                          <a:pt x="167172" y="533745"/>
                          <a:pt x="177915" y="533745"/>
                        </a:cubicBezTo>
                        <a:cubicBezTo>
                          <a:pt x="182276" y="533745"/>
                          <a:pt x="186190" y="530987"/>
                          <a:pt x="190328" y="529608"/>
                        </a:cubicBezTo>
                        <a:cubicBezTo>
                          <a:pt x="206971" y="532381"/>
                          <a:pt x="215930" y="530384"/>
                          <a:pt x="227566" y="542020"/>
                        </a:cubicBezTo>
                        <a:cubicBezTo>
                          <a:pt x="231082" y="545536"/>
                          <a:pt x="233083" y="550295"/>
                          <a:pt x="235841" y="554433"/>
                        </a:cubicBezTo>
                        <a:cubicBezTo>
                          <a:pt x="239979" y="553054"/>
                          <a:pt x="244353" y="552246"/>
                          <a:pt x="248254" y="550295"/>
                        </a:cubicBezTo>
                        <a:cubicBezTo>
                          <a:pt x="252702" y="548071"/>
                          <a:pt x="255724" y="542569"/>
                          <a:pt x="260666" y="542020"/>
                        </a:cubicBezTo>
                        <a:cubicBezTo>
                          <a:pt x="269004" y="541094"/>
                          <a:pt x="277353" y="544123"/>
                          <a:pt x="285492" y="546158"/>
                        </a:cubicBezTo>
                        <a:cubicBezTo>
                          <a:pt x="293954" y="548274"/>
                          <a:pt x="310317" y="554433"/>
                          <a:pt x="310317" y="554433"/>
                        </a:cubicBezTo>
                        <a:cubicBezTo>
                          <a:pt x="314455" y="551675"/>
                          <a:pt x="317768" y="546489"/>
                          <a:pt x="322730" y="546158"/>
                        </a:cubicBezTo>
                        <a:cubicBezTo>
                          <a:pt x="339301" y="545053"/>
                          <a:pt x="358775" y="540771"/>
                          <a:pt x="372380" y="550295"/>
                        </a:cubicBezTo>
                        <a:cubicBezTo>
                          <a:pt x="379526" y="555297"/>
                          <a:pt x="366863" y="566846"/>
                          <a:pt x="364105" y="575121"/>
                        </a:cubicBezTo>
                        <a:cubicBezTo>
                          <a:pt x="361379" y="583298"/>
                          <a:pt x="358985" y="594112"/>
                          <a:pt x="351693" y="599946"/>
                        </a:cubicBezTo>
                        <a:cubicBezTo>
                          <a:pt x="348287" y="602671"/>
                          <a:pt x="343418" y="602705"/>
                          <a:pt x="339280" y="604084"/>
                        </a:cubicBezTo>
                        <a:cubicBezTo>
                          <a:pt x="343418" y="608221"/>
                          <a:pt x="346824" y="613250"/>
                          <a:pt x="351693" y="616496"/>
                        </a:cubicBezTo>
                        <a:cubicBezTo>
                          <a:pt x="355322" y="618915"/>
                          <a:pt x="361021" y="617550"/>
                          <a:pt x="364105" y="620634"/>
                        </a:cubicBezTo>
                        <a:cubicBezTo>
                          <a:pt x="367189" y="623718"/>
                          <a:pt x="366864" y="628909"/>
                          <a:pt x="368243" y="633046"/>
                        </a:cubicBezTo>
                        <a:cubicBezTo>
                          <a:pt x="366864" y="641321"/>
                          <a:pt x="370419" y="652348"/>
                          <a:pt x="364105" y="657872"/>
                        </a:cubicBezTo>
                        <a:cubicBezTo>
                          <a:pt x="356766" y="664294"/>
                          <a:pt x="340810" y="654073"/>
                          <a:pt x="335142" y="662009"/>
                        </a:cubicBezTo>
                        <a:cubicBezTo>
                          <a:pt x="330072" y="669107"/>
                          <a:pt x="340658" y="678560"/>
                          <a:pt x="343417" y="686835"/>
                        </a:cubicBezTo>
                        <a:lnTo>
                          <a:pt x="347555" y="699247"/>
                        </a:lnTo>
                        <a:cubicBezTo>
                          <a:pt x="335085" y="711718"/>
                          <a:pt x="337114" y="705099"/>
                          <a:pt x="343417" y="728210"/>
                        </a:cubicBezTo>
                        <a:cubicBezTo>
                          <a:pt x="345712" y="736626"/>
                          <a:pt x="351693" y="753036"/>
                          <a:pt x="351693" y="753036"/>
                        </a:cubicBezTo>
                        <a:cubicBezTo>
                          <a:pt x="362726" y="751657"/>
                          <a:pt x="374066" y="751824"/>
                          <a:pt x="384793" y="748898"/>
                        </a:cubicBezTo>
                        <a:cubicBezTo>
                          <a:pt x="389591" y="747590"/>
                          <a:pt x="392443" y="742052"/>
                          <a:pt x="397206" y="740623"/>
                        </a:cubicBezTo>
                        <a:cubicBezTo>
                          <a:pt x="406547" y="737821"/>
                          <a:pt x="416515" y="737864"/>
                          <a:pt x="426169" y="736485"/>
                        </a:cubicBezTo>
                        <a:cubicBezTo>
                          <a:pt x="433562" y="714305"/>
                          <a:pt x="424366" y="729921"/>
                          <a:pt x="450994" y="719935"/>
                        </a:cubicBezTo>
                        <a:cubicBezTo>
                          <a:pt x="455650" y="718189"/>
                          <a:pt x="458959" y="713884"/>
                          <a:pt x="463407" y="711660"/>
                        </a:cubicBezTo>
                        <a:cubicBezTo>
                          <a:pt x="467308" y="709710"/>
                          <a:pt x="471682" y="708902"/>
                          <a:pt x="475819" y="707523"/>
                        </a:cubicBezTo>
                        <a:cubicBezTo>
                          <a:pt x="478577" y="704764"/>
                          <a:pt x="480749" y="701254"/>
                          <a:pt x="484094" y="699247"/>
                        </a:cubicBezTo>
                        <a:cubicBezTo>
                          <a:pt x="487834" y="697003"/>
                          <a:pt x="493423" y="698194"/>
                          <a:pt x="496507" y="695110"/>
                        </a:cubicBezTo>
                        <a:cubicBezTo>
                          <a:pt x="499591" y="692026"/>
                          <a:pt x="499266" y="686835"/>
                          <a:pt x="500645" y="682697"/>
                        </a:cubicBezTo>
                        <a:cubicBezTo>
                          <a:pt x="533746" y="693732"/>
                          <a:pt x="499964" y="655408"/>
                          <a:pt x="522033" y="677475"/>
                        </a:cubicBezTo>
                        <a:cubicBezTo>
                          <a:pt x="525117" y="680559"/>
                          <a:pt x="525470" y="702006"/>
                          <a:pt x="529608" y="703385"/>
                        </a:cubicBezTo>
                        <a:lnTo>
                          <a:pt x="554433" y="695110"/>
                        </a:lnTo>
                        <a:lnTo>
                          <a:pt x="566846" y="690972"/>
                        </a:lnTo>
                        <a:cubicBezTo>
                          <a:pt x="568225" y="674422"/>
                          <a:pt x="560256" y="654000"/>
                          <a:pt x="570983" y="641322"/>
                        </a:cubicBezTo>
                        <a:cubicBezTo>
                          <a:pt x="579936" y="630741"/>
                          <a:pt x="598583" y="638715"/>
                          <a:pt x="612359" y="637184"/>
                        </a:cubicBezTo>
                        <a:cubicBezTo>
                          <a:pt x="623410" y="635956"/>
                          <a:pt x="634426" y="634425"/>
                          <a:pt x="645459" y="633046"/>
                        </a:cubicBezTo>
                        <a:cubicBezTo>
                          <a:pt x="655113" y="634425"/>
                          <a:pt x="665699" y="632823"/>
                          <a:pt x="674422" y="637184"/>
                        </a:cubicBezTo>
                        <a:cubicBezTo>
                          <a:pt x="678323" y="639135"/>
                          <a:pt x="674659" y="651548"/>
                          <a:pt x="678560" y="649597"/>
                        </a:cubicBezTo>
                        <a:cubicBezTo>
                          <a:pt x="683646" y="647054"/>
                          <a:pt x="678379" y="636747"/>
                          <a:pt x="682697" y="633046"/>
                        </a:cubicBezTo>
                        <a:cubicBezTo>
                          <a:pt x="689320" y="627369"/>
                          <a:pt x="707522" y="624771"/>
                          <a:pt x="707522" y="624771"/>
                        </a:cubicBezTo>
                        <a:cubicBezTo>
                          <a:pt x="710281" y="622013"/>
                          <a:pt x="713791" y="619841"/>
                          <a:pt x="715798" y="616496"/>
                        </a:cubicBezTo>
                        <a:cubicBezTo>
                          <a:pt x="724664" y="601721"/>
                          <a:pt x="717373" y="596396"/>
                          <a:pt x="711660" y="579258"/>
                        </a:cubicBezTo>
                        <a:cubicBezTo>
                          <a:pt x="710088" y="574541"/>
                          <a:pt x="705609" y="571294"/>
                          <a:pt x="703385" y="566846"/>
                        </a:cubicBezTo>
                        <a:cubicBezTo>
                          <a:pt x="701434" y="562945"/>
                          <a:pt x="700626" y="558571"/>
                          <a:pt x="699247" y="554433"/>
                        </a:cubicBezTo>
                        <a:cubicBezTo>
                          <a:pt x="703385" y="551675"/>
                          <a:pt x="707840" y="549341"/>
                          <a:pt x="711660" y="546158"/>
                        </a:cubicBezTo>
                        <a:cubicBezTo>
                          <a:pt x="743523" y="519606"/>
                          <a:pt x="705664" y="546018"/>
                          <a:pt x="736485" y="525470"/>
                        </a:cubicBezTo>
                        <a:cubicBezTo>
                          <a:pt x="739243" y="521332"/>
                          <a:pt x="740543" y="515693"/>
                          <a:pt x="744760" y="513057"/>
                        </a:cubicBezTo>
                        <a:cubicBezTo>
                          <a:pt x="752157" y="508434"/>
                          <a:pt x="769586" y="504782"/>
                          <a:pt x="769586" y="504782"/>
                        </a:cubicBezTo>
                        <a:cubicBezTo>
                          <a:pt x="770965" y="500645"/>
                          <a:pt x="770174" y="494905"/>
                          <a:pt x="773723" y="492370"/>
                        </a:cubicBezTo>
                        <a:cubicBezTo>
                          <a:pt x="780821" y="487300"/>
                          <a:pt x="798549" y="484094"/>
                          <a:pt x="798549" y="484094"/>
                        </a:cubicBezTo>
                        <a:cubicBezTo>
                          <a:pt x="805594" y="462959"/>
                          <a:pt x="799853" y="458114"/>
                          <a:pt x="819236" y="455132"/>
                        </a:cubicBezTo>
                        <a:cubicBezTo>
                          <a:pt x="832936" y="453024"/>
                          <a:pt x="846820" y="452373"/>
                          <a:pt x="860612" y="450994"/>
                        </a:cubicBezTo>
                        <a:cubicBezTo>
                          <a:pt x="863370" y="446856"/>
                          <a:pt x="866663" y="443029"/>
                          <a:pt x="868887" y="438581"/>
                        </a:cubicBezTo>
                        <a:cubicBezTo>
                          <a:pt x="876946" y="422465"/>
                          <a:pt x="869201" y="428196"/>
                          <a:pt x="877162" y="409618"/>
                        </a:cubicBezTo>
                        <a:cubicBezTo>
                          <a:pt x="879121" y="405047"/>
                          <a:pt x="882679" y="401343"/>
                          <a:pt x="885437" y="397206"/>
                        </a:cubicBezTo>
                        <a:cubicBezTo>
                          <a:pt x="882679" y="393068"/>
                          <a:pt x="877657" y="389741"/>
                          <a:pt x="877162" y="384793"/>
                        </a:cubicBezTo>
                        <a:cubicBezTo>
                          <a:pt x="876192" y="375089"/>
                          <a:pt x="879348" y="363649"/>
                          <a:pt x="881300" y="355830"/>
                        </a:cubicBezTo>
                        <a:cubicBezTo>
                          <a:pt x="883252" y="348011"/>
                          <a:pt x="885775" y="342366"/>
                          <a:pt x="888873" y="337878"/>
                        </a:cubicBezTo>
                        <a:cubicBezTo>
                          <a:pt x="891971" y="333390"/>
                          <a:pt x="891494" y="330048"/>
                          <a:pt x="899886" y="328903"/>
                        </a:cubicBezTo>
                        <a:cubicBezTo>
                          <a:pt x="908278" y="327758"/>
                          <a:pt x="927092" y="339094"/>
                          <a:pt x="939226" y="331005"/>
                        </a:cubicBezTo>
                        <a:cubicBezTo>
                          <a:pt x="943363" y="332384"/>
                          <a:pt x="948089" y="332607"/>
                          <a:pt x="951638" y="335142"/>
                        </a:cubicBezTo>
                        <a:cubicBezTo>
                          <a:pt x="966488" y="345749"/>
                          <a:pt x="963462" y="354272"/>
                          <a:pt x="980601" y="355830"/>
                        </a:cubicBezTo>
                        <a:cubicBezTo>
                          <a:pt x="1006734" y="358206"/>
                          <a:pt x="1033010" y="358589"/>
                          <a:pt x="1059215" y="359968"/>
                        </a:cubicBezTo>
                        <a:cubicBezTo>
                          <a:pt x="1061973" y="364105"/>
                          <a:pt x="1065266" y="367932"/>
                          <a:pt x="1067490" y="372380"/>
                        </a:cubicBezTo>
                        <a:cubicBezTo>
                          <a:pt x="1072488" y="382377"/>
                          <a:pt x="1070018" y="389299"/>
                          <a:pt x="1079903" y="397206"/>
                        </a:cubicBezTo>
                        <a:cubicBezTo>
                          <a:pt x="1085263" y="401494"/>
                          <a:pt x="1116891" y="405439"/>
                          <a:pt x="1117141" y="405481"/>
                        </a:cubicBezTo>
                        <a:cubicBezTo>
                          <a:pt x="1128069" y="438265"/>
                          <a:pt x="1116812" y="431740"/>
                          <a:pt x="1150241" y="426169"/>
                        </a:cubicBezTo>
                        <a:cubicBezTo>
                          <a:pt x="1154379" y="424790"/>
                          <a:pt x="1158319" y="421549"/>
                          <a:pt x="1162654" y="422031"/>
                        </a:cubicBezTo>
                        <a:cubicBezTo>
                          <a:pt x="1171323" y="422994"/>
                          <a:pt x="1187479" y="430306"/>
                          <a:pt x="1187479" y="430306"/>
                        </a:cubicBezTo>
                        <a:cubicBezTo>
                          <a:pt x="1190237" y="434444"/>
                          <a:pt x="1191306" y="440495"/>
                          <a:pt x="1195754" y="442719"/>
                        </a:cubicBezTo>
                        <a:cubicBezTo>
                          <a:pt x="1203257" y="446471"/>
                          <a:pt x="1212390" y="445036"/>
                          <a:pt x="1220579" y="446856"/>
                        </a:cubicBezTo>
                        <a:cubicBezTo>
                          <a:pt x="1233426" y="449711"/>
                          <a:pt x="1234247" y="451831"/>
                          <a:pt x="1245405" y="459269"/>
                        </a:cubicBezTo>
                        <a:cubicBezTo>
                          <a:pt x="1250922" y="457890"/>
                          <a:pt x="1256869" y="457675"/>
                          <a:pt x="1261955" y="455132"/>
                        </a:cubicBezTo>
                        <a:cubicBezTo>
                          <a:pt x="1265444" y="453387"/>
                          <a:pt x="1266529" y="445623"/>
                          <a:pt x="1270230" y="446856"/>
                        </a:cubicBezTo>
                        <a:cubicBezTo>
                          <a:pt x="1274368" y="448235"/>
                          <a:pt x="1270318" y="457649"/>
                          <a:pt x="1274368" y="459269"/>
                        </a:cubicBezTo>
                        <a:cubicBezTo>
                          <a:pt x="1285964" y="463907"/>
                          <a:pt x="1299193" y="462028"/>
                          <a:pt x="1311606" y="463407"/>
                        </a:cubicBezTo>
                        <a:cubicBezTo>
                          <a:pt x="1334248" y="478503"/>
                          <a:pt x="1314945" y="468212"/>
                          <a:pt x="1352981" y="475819"/>
                        </a:cubicBezTo>
                        <a:cubicBezTo>
                          <a:pt x="1357258" y="476674"/>
                          <a:pt x="1361200" y="478759"/>
                          <a:pt x="1365394" y="479957"/>
                        </a:cubicBezTo>
                        <a:cubicBezTo>
                          <a:pt x="1370862" y="481519"/>
                          <a:pt x="1376427" y="482715"/>
                          <a:pt x="1381944" y="484094"/>
                        </a:cubicBezTo>
                        <a:cubicBezTo>
                          <a:pt x="1396387" y="498538"/>
                          <a:pt x="1386518" y="491137"/>
                          <a:pt x="1415045" y="500645"/>
                        </a:cubicBezTo>
                        <a:lnTo>
                          <a:pt x="1427457" y="504782"/>
                        </a:lnTo>
                        <a:cubicBezTo>
                          <a:pt x="1474564" y="489080"/>
                          <a:pt x="1443575" y="497019"/>
                          <a:pt x="1522621" y="492370"/>
                        </a:cubicBezTo>
                        <a:cubicBezTo>
                          <a:pt x="1525379" y="489611"/>
                          <a:pt x="1528459" y="487140"/>
                          <a:pt x="1530896" y="484094"/>
                        </a:cubicBezTo>
                        <a:cubicBezTo>
                          <a:pt x="1534002" y="480211"/>
                          <a:pt x="1535288" y="474788"/>
                          <a:pt x="1539171" y="471682"/>
                        </a:cubicBezTo>
                        <a:cubicBezTo>
                          <a:pt x="1542577" y="468957"/>
                          <a:pt x="1547683" y="469495"/>
                          <a:pt x="1551584" y="467544"/>
                        </a:cubicBezTo>
                        <a:cubicBezTo>
                          <a:pt x="1556032" y="465320"/>
                          <a:pt x="1559859" y="462027"/>
                          <a:pt x="1563997" y="459269"/>
                        </a:cubicBezTo>
                        <a:cubicBezTo>
                          <a:pt x="1574395" y="428071"/>
                          <a:pt x="1559159" y="465315"/>
                          <a:pt x="1580547" y="438581"/>
                        </a:cubicBezTo>
                        <a:cubicBezTo>
                          <a:pt x="1583271" y="435176"/>
                          <a:pt x="1583626" y="430400"/>
                          <a:pt x="1584684" y="426169"/>
                        </a:cubicBezTo>
                        <a:cubicBezTo>
                          <a:pt x="1587045" y="416726"/>
                          <a:pt x="1588231" y="402526"/>
                          <a:pt x="1592960" y="393068"/>
                        </a:cubicBezTo>
                        <a:cubicBezTo>
                          <a:pt x="1595184" y="388620"/>
                          <a:pt x="1598129" y="384539"/>
                          <a:pt x="1601235" y="380656"/>
                        </a:cubicBezTo>
                        <a:cubicBezTo>
                          <a:pt x="1603672" y="377610"/>
                          <a:pt x="1606021" y="374125"/>
                          <a:pt x="1609510" y="372380"/>
                        </a:cubicBezTo>
                        <a:cubicBezTo>
                          <a:pt x="1614596" y="369837"/>
                          <a:pt x="1620543" y="369622"/>
                          <a:pt x="1626060" y="368243"/>
                        </a:cubicBezTo>
                        <a:cubicBezTo>
                          <a:pt x="1621922" y="366864"/>
                          <a:pt x="1613647" y="368467"/>
                          <a:pt x="1613647" y="364105"/>
                        </a:cubicBezTo>
                        <a:cubicBezTo>
                          <a:pt x="1613647" y="359132"/>
                          <a:pt x="1621516" y="357850"/>
                          <a:pt x="1626060" y="355830"/>
                        </a:cubicBezTo>
                        <a:cubicBezTo>
                          <a:pt x="1634031" y="352287"/>
                          <a:pt x="1650885" y="347555"/>
                          <a:pt x="1650885" y="347555"/>
                        </a:cubicBezTo>
                        <a:cubicBezTo>
                          <a:pt x="1655023" y="348934"/>
                          <a:pt x="1658936" y="351693"/>
                          <a:pt x="1663298" y="351693"/>
                        </a:cubicBezTo>
                        <a:cubicBezTo>
                          <a:pt x="1684620" y="351693"/>
                          <a:pt x="1674490" y="334577"/>
                          <a:pt x="1692261" y="322730"/>
                        </a:cubicBezTo>
                        <a:lnTo>
                          <a:pt x="1704674" y="314455"/>
                        </a:lnTo>
                        <a:cubicBezTo>
                          <a:pt x="1706053" y="310317"/>
                          <a:pt x="1705727" y="305126"/>
                          <a:pt x="1708811" y="302042"/>
                        </a:cubicBezTo>
                        <a:cubicBezTo>
                          <a:pt x="1715843" y="295009"/>
                          <a:pt x="1726603" y="292524"/>
                          <a:pt x="1733636" y="285492"/>
                        </a:cubicBezTo>
                        <a:lnTo>
                          <a:pt x="1741912" y="277217"/>
                        </a:lnTo>
                        <a:cubicBezTo>
                          <a:pt x="1755004" y="237939"/>
                          <a:pt x="1741500" y="251601"/>
                          <a:pt x="1795700" y="256529"/>
                        </a:cubicBezTo>
                        <a:cubicBezTo>
                          <a:pt x="1799837" y="257908"/>
                          <a:pt x="1803168" y="262279"/>
                          <a:pt x="1808112" y="260666"/>
                        </a:cubicBezTo>
                        <a:cubicBezTo>
                          <a:pt x="1813056" y="259053"/>
                          <a:pt x="1820016" y="246683"/>
                          <a:pt x="1825363" y="246853"/>
                        </a:cubicBezTo>
                        <a:cubicBezTo>
                          <a:pt x="1830710" y="247023"/>
                          <a:pt x="1836864" y="258237"/>
                          <a:pt x="1840195" y="261685"/>
                        </a:cubicBezTo>
                        <a:cubicBezTo>
                          <a:pt x="1843526" y="265133"/>
                          <a:pt x="1841213" y="264783"/>
                          <a:pt x="1845350" y="267541"/>
                        </a:cubicBezTo>
                        <a:cubicBezTo>
                          <a:pt x="1866598" y="260458"/>
                          <a:pt x="1882992" y="268019"/>
                          <a:pt x="1899139" y="268942"/>
                        </a:cubicBezTo>
                        <a:cubicBezTo>
                          <a:pt x="1915286" y="269865"/>
                          <a:pt x="1927062" y="271700"/>
                          <a:pt x="1942233" y="273079"/>
                        </a:cubicBezTo>
                        <a:cubicBezTo>
                          <a:pt x="1943612" y="279975"/>
                          <a:pt x="1947007" y="287561"/>
                          <a:pt x="1948789" y="293767"/>
                        </a:cubicBezTo>
                        <a:cubicBezTo>
                          <a:pt x="1950571" y="299973"/>
                          <a:pt x="1949375" y="305877"/>
                          <a:pt x="1952927" y="310317"/>
                        </a:cubicBezTo>
                        <a:cubicBezTo>
                          <a:pt x="1955652" y="313723"/>
                          <a:pt x="1961202" y="313076"/>
                          <a:pt x="1965340" y="314455"/>
                        </a:cubicBezTo>
                        <a:cubicBezTo>
                          <a:pt x="1973615" y="311697"/>
                          <a:pt x="1981890" y="303422"/>
                          <a:pt x="1990165" y="306180"/>
                        </a:cubicBezTo>
                        <a:lnTo>
                          <a:pt x="2014990" y="314455"/>
                        </a:lnTo>
                        <a:cubicBezTo>
                          <a:pt x="2024644" y="313076"/>
                          <a:pt x="2034851" y="313818"/>
                          <a:pt x="2043953" y="310317"/>
                        </a:cubicBezTo>
                        <a:cubicBezTo>
                          <a:pt x="2053236" y="306747"/>
                          <a:pt x="2068779" y="293767"/>
                          <a:pt x="2068779" y="293767"/>
                        </a:cubicBezTo>
                        <a:cubicBezTo>
                          <a:pt x="2077909" y="266377"/>
                          <a:pt x="2081528" y="267420"/>
                          <a:pt x="2072916" y="235841"/>
                        </a:cubicBezTo>
                        <a:cubicBezTo>
                          <a:pt x="2071608" y="231043"/>
                          <a:pt x="2068157" y="226944"/>
                          <a:pt x="2064641" y="223428"/>
                        </a:cubicBezTo>
                        <a:cubicBezTo>
                          <a:pt x="2061125" y="219912"/>
                          <a:pt x="2056366" y="217911"/>
                          <a:pt x="2052228" y="215153"/>
                        </a:cubicBezTo>
                        <a:cubicBezTo>
                          <a:pt x="2050849" y="211016"/>
                          <a:pt x="2051175" y="205825"/>
                          <a:pt x="2048091" y="202741"/>
                        </a:cubicBezTo>
                        <a:cubicBezTo>
                          <a:pt x="2045007" y="199657"/>
                          <a:pt x="2039936" y="199549"/>
                          <a:pt x="2035678" y="198603"/>
                        </a:cubicBezTo>
                        <a:cubicBezTo>
                          <a:pt x="2027489" y="196783"/>
                          <a:pt x="2019128" y="195845"/>
                          <a:pt x="2010853" y="194466"/>
                        </a:cubicBezTo>
                        <a:cubicBezTo>
                          <a:pt x="2009474" y="187570"/>
                          <a:pt x="2011688" y="178751"/>
                          <a:pt x="2006715" y="173778"/>
                        </a:cubicBezTo>
                        <a:cubicBezTo>
                          <a:pt x="2001742" y="168805"/>
                          <a:pt x="1992133" y="173129"/>
                          <a:pt x="1986027" y="169640"/>
                        </a:cubicBezTo>
                        <a:cubicBezTo>
                          <a:pt x="1981709" y="167173"/>
                          <a:pt x="1980510" y="161365"/>
                          <a:pt x="1977752" y="157227"/>
                        </a:cubicBezTo>
                        <a:cubicBezTo>
                          <a:pt x="1979131" y="153090"/>
                          <a:pt x="1979165" y="148220"/>
                          <a:pt x="1981890" y="144815"/>
                        </a:cubicBezTo>
                        <a:cubicBezTo>
                          <a:pt x="1987723" y="137524"/>
                          <a:pt x="1998539" y="135128"/>
                          <a:pt x="2006715" y="132402"/>
                        </a:cubicBezTo>
                        <a:cubicBezTo>
                          <a:pt x="2014152" y="121246"/>
                          <a:pt x="2016274" y="120422"/>
                          <a:pt x="2019128" y="107577"/>
                        </a:cubicBezTo>
                        <a:cubicBezTo>
                          <a:pt x="2020948" y="99387"/>
                          <a:pt x="2016643" y="87902"/>
                          <a:pt x="2023265" y="82751"/>
                        </a:cubicBezTo>
                        <a:cubicBezTo>
                          <a:pt x="2032042" y="75924"/>
                          <a:pt x="2045332" y="79993"/>
                          <a:pt x="2056366" y="78614"/>
                        </a:cubicBezTo>
                        <a:cubicBezTo>
                          <a:pt x="2057745" y="73097"/>
                          <a:pt x="2057489" y="66886"/>
                          <a:pt x="2060503" y="62064"/>
                        </a:cubicBezTo>
                        <a:cubicBezTo>
                          <a:pt x="2064638" y="55448"/>
                          <a:pt x="2077054" y="45513"/>
                          <a:pt x="2077054" y="45513"/>
                        </a:cubicBezTo>
                        <a:cubicBezTo>
                          <a:pt x="2111131" y="56873"/>
                          <a:pt x="2093244" y="55023"/>
                          <a:pt x="2130842" y="49651"/>
                        </a:cubicBezTo>
                        <a:cubicBezTo>
                          <a:pt x="2133600" y="45513"/>
                          <a:pt x="2135234" y="40344"/>
                          <a:pt x="2139117" y="37238"/>
                        </a:cubicBezTo>
                        <a:cubicBezTo>
                          <a:pt x="2142523" y="34513"/>
                          <a:pt x="2147629" y="35051"/>
                          <a:pt x="2151530" y="33101"/>
                        </a:cubicBezTo>
                        <a:cubicBezTo>
                          <a:pt x="2155978" y="30877"/>
                          <a:pt x="2159805" y="27584"/>
                          <a:pt x="2163942" y="24826"/>
                        </a:cubicBezTo>
                        <a:cubicBezTo>
                          <a:pt x="2168080" y="27584"/>
                          <a:pt x="2171907" y="30877"/>
                          <a:pt x="2176355" y="33101"/>
                        </a:cubicBezTo>
                        <a:cubicBezTo>
                          <a:pt x="2192402" y="41124"/>
                          <a:pt x="2197012" y="36060"/>
                          <a:pt x="2217731" y="33101"/>
                        </a:cubicBezTo>
                        <a:cubicBezTo>
                          <a:pt x="2220489" y="28963"/>
                          <a:pt x="2221225" y="22054"/>
                          <a:pt x="2226006" y="20688"/>
                        </a:cubicBezTo>
                        <a:cubicBezTo>
                          <a:pt x="2238531" y="17109"/>
                          <a:pt x="2250062" y="27072"/>
                          <a:pt x="2259106" y="33101"/>
                        </a:cubicBezTo>
                        <a:cubicBezTo>
                          <a:pt x="2262863" y="38736"/>
                          <a:pt x="2269107" y="49860"/>
                          <a:pt x="2275656" y="53789"/>
                        </a:cubicBezTo>
                        <a:cubicBezTo>
                          <a:pt x="2279396" y="56033"/>
                          <a:pt x="2283931" y="56547"/>
                          <a:pt x="2288069" y="57926"/>
                        </a:cubicBezTo>
                        <a:cubicBezTo>
                          <a:pt x="2311756" y="73717"/>
                          <a:pt x="2287937" y="62064"/>
                          <a:pt x="2321170" y="62064"/>
                        </a:cubicBezTo>
                        <a:cubicBezTo>
                          <a:pt x="2337777" y="62064"/>
                          <a:pt x="2354270" y="64822"/>
                          <a:pt x="2370820" y="66201"/>
                        </a:cubicBezTo>
                        <a:cubicBezTo>
                          <a:pt x="2374958" y="68959"/>
                          <a:pt x="2379413" y="71293"/>
                          <a:pt x="2383233" y="74476"/>
                        </a:cubicBezTo>
                        <a:cubicBezTo>
                          <a:pt x="2408017" y="95129"/>
                          <a:pt x="2397153" y="106476"/>
                          <a:pt x="2391508" y="33101"/>
                        </a:cubicBezTo>
                        <a:cubicBezTo>
                          <a:pt x="2392887" y="28963"/>
                          <a:pt x="2392921" y="24094"/>
                          <a:pt x="2395646" y="20688"/>
                        </a:cubicBezTo>
                        <a:cubicBezTo>
                          <a:pt x="2403550" y="10807"/>
                          <a:pt x="2410478" y="13272"/>
                          <a:pt x="2420471" y="8275"/>
                        </a:cubicBezTo>
                        <a:cubicBezTo>
                          <a:pt x="2424919" y="6051"/>
                          <a:pt x="2432884" y="0"/>
                          <a:pt x="2432884" y="0"/>
                        </a:cubicBezTo>
                      </a:path>
                    </a:pathLst>
                  </a:cu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3548743" y="1417562"/>
                    <a:ext cx="1717524" cy="936171"/>
                  </a:xfrm>
                  <a:custGeom>
                    <a:avLst/>
                    <a:gdLst>
                      <a:gd name="connsiteX0" fmla="*/ 0 w 1717524"/>
                      <a:gd name="connsiteY0" fmla="*/ 909562 h 936171"/>
                      <a:gd name="connsiteX1" fmla="*/ 12095 w 1717524"/>
                      <a:gd name="connsiteY1" fmla="*/ 902305 h 936171"/>
                      <a:gd name="connsiteX2" fmla="*/ 19352 w 1717524"/>
                      <a:gd name="connsiteY2" fmla="*/ 904724 h 936171"/>
                      <a:gd name="connsiteX3" fmla="*/ 31447 w 1717524"/>
                      <a:gd name="connsiteY3" fmla="*/ 902305 h 936171"/>
                      <a:gd name="connsiteX4" fmla="*/ 29028 w 1717524"/>
                      <a:gd name="connsiteY4" fmla="*/ 890209 h 936171"/>
                      <a:gd name="connsiteX5" fmla="*/ 26609 w 1717524"/>
                      <a:gd name="connsiteY5" fmla="*/ 880533 h 936171"/>
                      <a:gd name="connsiteX6" fmla="*/ 33867 w 1717524"/>
                      <a:gd name="connsiteY6" fmla="*/ 875695 h 936171"/>
                      <a:gd name="connsiteX7" fmla="*/ 55638 w 1717524"/>
                      <a:gd name="connsiteY7" fmla="*/ 878114 h 936171"/>
                      <a:gd name="connsiteX8" fmla="*/ 62895 w 1717524"/>
                      <a:gd name="connsiteY8" fmla="*/ 880533 h 936171"/>
                      <a:gd name="connsiteX9" fmla="*/ 72571 w 1717524"/>
                      <a:gd name="connsiteY9" fmla="*/ 882952 h 936171"/>
                      <a:gd name="connsiteX10" fmla="*/ 77409 w 1717524"/>
                      <a:gd name="connsiteY10" fmla="*/ 890209 h 936171"/>
                      <a:gd name="connsiteX11" fmla="*/ 82247 w 1717524"/>
                      <a:gd name="connsiteY11" fmla="*/ 895048 h 936171"/>
                      <a:gd name="connsiteX12" fmla="*/ 84667 w 1717524"/>
                      <a:gd name="connsiteY12" fmla="*/ 902305 h 936171"/>
                      <a:gd name="connsiteX13" fmla="*/ 94343 w 1717524"/>
                      <a:gd name="connsiteY13" fmla="*/ 899886 h 936171"/>
                      <a:gd name="connsiteX14" fmla="*/ 96762 w 1717524"/>
                      <a:gd name="connsiteY14" fmla="*/ 892628 h 936171"/>
                      <a:gd name="connsiteX15" fmla="*/ 104019 w 1717524"/>
                      <a:gd name="connsiteY15" fmla="*/ 887790 h 936171"/>
                      <a:gd name="connsiteX16" fmla="*/ 118533 w 1717524"/>
                      <a:gd name="connsiteY16" fmla="*/ 892628 h 936171"/>
                      <a:gd name="connsiteX17" fmla="*/ 140305 w 1717524"/>
                      <a:gd name="connsiteY17" fmla="*/ 887790 h 936171"/>
                      <a:gd name="connsiteX18" fmla="*/ 159657 w 1717524"/>
                      <a:gd name="connsiteY18" fmla="*/ 890209 h 936171"/>
                      <a:gd name="connsiteX19" fmla="*/ 166914 w 1717524"/>
                      <a:gd name="connsiteY19" fmla="*/ 902305 h 936171"/>
                      <a:gd name="connsiteX20" fmla="*/ 174171 w 1717524"/>
                      <a:gd name="connsiteY20" fmla="*/ 904724 h 936171"/>
                      <a:gd name="connsiteX21" fmla="*/ 188686 w 1717524"/>
                      <a:gd name="connsiteY21" fmla="*/ 902305 h 936171"/>
                      <a:gd name="connsiteX22" fmla="*/ 195943 w 1717524"/>
                      <a:gd name="connsiteY22" fmla="*/ 897467 h 936171"/>
                      <a:gd name="connsiteX23" fmla="*/ 203200 w 1717524"/>
                      <a:gd name="connsiteY23" fmla="*/ 895048 h 936171"/>
                      <a:gd name="connsiteX24" fmla="*/ 222552 w 1717524"/>
                      <a:gd name="connsiteY24" fmla="*/ 890209 h 936171"/>
                      <a:gd name="connsiteX25" fmla="*/ 244324 w 1717524"/>
                      <a:gd name="connsiteY25" fmla="*/ 892628 h 936171"/>
                      <a:gd name="connsiteX26" fmla="*/ 251581 w 1717524"/>
                      <a:gd name="connsiteY26" fmla="*/ 887790 h 936171"/>
                      <a:gd name="connsiteX27" fmla="*/ 270933 w 1717524"/>
                      <a:gd name="connsiteY27" fmla="*/ 892628 h 936171"/>
                      <a:gd name="connsiteX28" fmla="*/ 275771 w 1717524"/>
                      <a:gd name="connsiteY28" fmla="*/ 897467 h 936171"/>
                      <a:gd name="connsiteX29" fmla="*/ 283028 w 1717524"/>
                      <a:gd name="connsiteY29" fmla="*/ 895048 h 936171"/>
                      <a:gd name="connsiteX30" fmla="*/ 287867 w 1717524"/>
                      <a:gd name="connsiteY30" fmla="*/ 890209 h 936171"/>
                      <a:gd name="connsiteX31" fmla="*/ 295124 w 1717524"/>
                      <a:gd name="connsiteY31" fmla="*/ 885371 h 936171"/>
                      <a:gd name="connsiteX32" fmla="*/ 299962 w 1717524"/>
                      <a:gd name="connsiteY32" fmla="*/ 870857 h 936171"/>
                      <a:gd name="connsiteX33" fmla="*/ 302381 w 1717524"/>
                      <a:gd name="connsiteY33" fmla="*/ 863600 h 936171"/>
                      <a:gd name="connsiteX34" fmla="*/ 309638 w 1717524"/>
                      <a:gd name="connsiteY34" fmla="*/ 858762 h 936171"/>
                      <a:gd name="connsiteX35" fmla="*/ 309638 w 1717524"/>
                      <a:gd name="connsiteY35" fmla="*/ 793448 h 936171"/>
                      <a:gd name="connsiteX36" fmla="*/ 321733 w 1717524"/>
                      <a:gd name="connsiteY36" fmla="*/ 786190 h 936171"/>
                      <a:gd name="connsiteX37" fmla="*/ 328990 w 1717524"/>
                      <a:gd name="connsiteY37" fmla="*/ 771676 h 936171"/>
                      <a:gd name="connsiteX38" fmla="*/ 324152 w 1717524"/>
                      <a:gd name="connsiteY38" fmla="*/ 757162 h 936171"/>
                      <a:gd name="connsiteX39" fmla="*/ 316895 w 1717524"/>
                      <a:gd name="connsiteY39" fmla="*/ 752324 h 936171"/>
                      <a:gd name="connsiteX40" fmla="*/ 316895 w 1717524"/>
                      <a:gd name="connsiteY40" fmla="*/ 735390 h 936171"/>
                      <a:gd name="connsiteX41" fmla="*/ 324152 w 1717524"/>
                      <a:gd name="connsiteY41" fmla="*/ 740228 h 936171"/>
                      <a:gd name="connsiteX42" fmla="*/ 331409 w 1717524"/>
                      <a:gd name="connsiteY42" fmla="*/ 742648 h 936171"/>
                      <a:gd name="connsiteX43" fmla="*/ 338667 w 1717524"/>
                      <a:gd name="connsiteY43" fmla="*/ 747486 h 936171"/>
                      <a:gd name="connsiteX44" fmla="*/ 353181 w 1717524"/>
                      <a:gd name="connsiteY44" fmla="*/ 752324 h 936171"/>
                      <a:gd name="connsiteX45" fmla="*/ 374952 w 1717524"/>
                      <a:gd name="connsiteY45" fmla="*/ 749905 h 936171"/>
                      <a:gd name="connsiteX46" fmla="*/ 379790 w 1717524"/>
                      <a:gd name="connsiteY46" fmla="*/ 735390 h 936171"/>
                      <a:gd name="connsiteX47" fmla="*/ 382209 w 1717524"/>
                      <a:gd name="connsiteY47" fmla="*/ 728133 h 936171"/>
                      <a:gd name="connsiteX48" fmla="*/ 389467 w 1717524"/>
                      <a:gd name="connsiteY48" fmla="*/ 725714 h 936171"/>
                      <a:gd name="connsiteX49" fmla="*/ 399143 w 1717524"/>
                      <a:gd name="connsiteY49" fmla="*/ 735390 h 936171"/>
                      <a:gd name="connsiteX50" fmla="*/ 403981 w 1717524"/>
                      <a:gd name="connsiteY50" fmla="*/ 742648 h 936171"/>
                      <a:gd name="connsiteX51" fmla="*/ 411238 w 1717524"/>
                      <a:gd name="connsiteY51" fmla="*/ 749905 h 936171"/>
                      <a:gd name="connsiteX52" fmla="*/ 437847 w 1717524"/>
                      <a:gd name="connsiteY52" fmla="*/ 754743 h 936171"/>
                      <a:gd name="connsiteX53" fmla="*/ 433009 w 1717524"/>
                      <a:gd name="connsiteY53" fmla="*/ 776514 h 936171"/>
                      <a:gd name="connsiteX54" fmla="*/ 440267 w 1717524"/>
                      <a:gd name="connsiteY54" fmla="*/ 778933 h 936171"/>
                      <a:gd name="connsiteX55" fmla="*/ 442686 w 1717524"/>
                      <a:gd name="connsiteY55" fmla="*/ 786190 h 936171"/>
                      <a:gd name="connsiteX56" fmla="*/ 457200 w 1717524"/>
                      <a:gd name="connsiteY56" fmla="*/ 793448 h 936171"/>
                      <a:gd name="connsiteX57" fmla="*/ 495905 w 1717524"/>
                      <a:gd name="connsiteY57" fmla="*/ 791028 h 936171"/>
                      <a:gd name="connsiteX58" fmla="*/ 515257 w 1717524"/>
                      <a:gd name="connsiteY58" fmla="*/ 791028 h 936171"/>
                      <a:gd name="connsiteX59" fmla="*/ 512838 w 1717524"/>
                      <a:gd name="connsiteY59" fmla="*/ 776514 h 936171"/>
                      <a:gd name="connsiteX60" fmla="*/ 510419 w 1717524"/>
                      <a:gd name="connsiteY60" fmla="*/ 757162 h 936171"/>
                      <a:gd name="connsiteX61" fmla="*/ 505581 w 1717524"/>
                      <a:gd name="connsiteY61" fmla="*/ 749905 h 936171"/>
                      <a:gd name="connsiteX62" fmla="*/ 500743 w 1717524"/>
                      <a:gd name="connsiteY62" fmla="*/ 735390 h 936171"/>
                      <a:gd name="connsiteX63" fmla="*/ 503162 w 1717524"/>
                      <a:gd name="connsiteY63" fmla="*/ 728133 h 936171"/>
                      <a:gd name="connsiteX64" fmla="*/ 510419 w 1717524"/>
                      <a:gd name="connsiteY64" fmla="*/ 725714 h 936171"/>
                      <a:gd name="connsiteX65" fmla="*/ 517676 w 1717524"/>
                      <a:gd name="connsiteY65" fmla="*/ 720876 h 936171"/>
                      <a:gd name="connsiteX66" fmla="*/ 534609 w 1717524"/>
                      <a:gd name="connsiteY66" fmla="*/ 723295 h 936171"/>
                      <a:gd name="connsiteX67" fmla="*/ 573314 w 1717524"/>
                      <a:gd name="connsiteY67" fmla="*/ 725714 h 936171"/>
                      <a:gd name="connsiteX68" fmla="*/ 575733 w 1717524"/>
                      <a:gd name="connsiteY68" fmla="*/ 745067 h 936171"/>
                      <a:gd name="connsiteX69" fmla="*/ 599924 w 1717524"/>
                      <a:gd name="connsiteY69" fmla="*/ 742648 h 936171"/>
                      <a:gd name="connsiteX70" fmla="*/ 602343 w 1717524"/>
                      <a:gd name="connsiteY70" fmla="*/ 735390 h 936171"/>
                      <a:gd name="connsiteX71" fmla="*/ 607181 w 1717524"/>
                      <a:gd name="connsiteY71" fmla="*/ 728133 h 936171"/>
                      <a:gd name="connsiteX72" fmla="*/ 616857 w 1717524"/>
                      <a:gd name="connsiteY72" fmla="*/ 730552 h 936171"/>
                      <a:gd name="connsiteX73" fmla="*/ 624114 w 1717524"/>
                      <a:gd name="connsiteY73" fmla="*/ 732971 h 936171"/>
                      <a:gd name="connsiteX74" fmla="*/ 631371 w 1717524"/>
                      <a:gd name="connsiteY74" fmla="*/ 728133 h 936171"/>
                      <a:gd name="connsiteX75" fmla="*/ 638628 w 1717524"/>
                      <a:gd name="connsiteY75" fmla="*/ 725714 h 936171"/>
                      <a:gd name="connsiteX76" fmla="*/ 653143 w 1717524"/>
                      <a:gd name="connsiteY76" fmla="*/ 730552 h 936171"/>
                      <a:gd name="connsiteX77" fmla="*/ 667657 w 1717524"/>
                      <a:gd name="connsiteY77" fmla="*/ 740228 h 936171"/>
                      <a:gd name="connsiteX78" fmla="*/ 713619 w 1717524"/>
                      <a:gd name="connsiteY78" fmla="*/ 740228 h 936171"/>
                      <a:gd name="connsiteX79" fmla="*/ 718457 w 1717524"/>
                      <a:gd name="connsiteY79" fmla="*/ 745067 h 936171"/>
                      <a:gd name="connsiteX80" fmla="*/ 725714 w 1717524"/>
                      <a:gd name="connsiteY80" fmla="*/ 749905 h 936171"/>
                      <a:gd name="connsiteX81" fmla="*/ 728133 w 1717524"/>
                      <a:gd name="connsiteY81" fmla="*/ 757162 h 936171"/>
                      <a:gd name="connsiteX82" fmla="*/ 735390 w 1717524"/>
                      <a:gd name="connsiteY82" fmla="*/ 762000 h 936171"/>
                      <a:gd name="connsiteX83" fmla="*/ 732971 w 1717524"/>
                      <a:gd name="connsiteY83" fmla="*/ 776514 h 936171"/>
                      <a:gd name="connsiteX84" fmla="*/ 735390 w 1717524"/>
                      <a:gd name="connsiteY84" fmla="*/ 786190 h 936171"/>
                      <a:gd name="connsiteX85" fmla="*/ 747486 w 1717524"/>
                      <a:gd name="connsiteY85" fmla="*/ 788609 h 936171"/>
                      <a:gd name="connsiteX86" fmla="*/ 752324 w 1717524"/>
                      <a:gd name="connsiteY86" fmla="*/ 793448 h 936171"/>
                      <a:gd name="connsiteX87" fmla="*/ 749905 w 1717524"/>
                      <a:gd name="connsiteY87" fmla="*/ 800705 h 936171"/>
                      <a:gd name="connsiteX88" fmla="*/ 742647 w 1717524"/>
                      <a:gd name="connsiteY88" fmla="*/ 805543 h 936171"/>
                      <a:gd name="connsiteX89" fmla="*/ 749905 w 1717524"/>
                      <a:gd name="connsiteY89" fmla="*/ 807962 h 936171"/>
                      <a:gd name="connsiteX90" fmla="*/ 764419 w 1717524"/>
                      <a:gd name="connsiteY90" fmla="*/ 810381 h 936171"/>
                      <a:gd name="connsiteX91" fmla="*/ 771676 w 1717524"/>
                      <a:gd name="connsiteY91" fmla="*/ 815219 h 936171"/>
                      <a:gd name="connsiteX92" fmla="*/ 778933 w 1717524"/>
                      <a:gd name="connsiteY92" fmla="*/ 829733 h 936171"/>
                      <a:gd name="connsiteX93" fmla="*/ 786190 w 1717524"/>
                      <a:gd name="connsiteY93" fmla="*/ 834571 h 936171"/>
                      <a:gd name="connsiteX94" fmla="*/ 800705 w 1717524"/>
                      <a:gd name="connsiteY94" fmla="*/ 844248 h 936171"/>
                      <a:gd name="connsiteX95" fmla="*/ 805543 w 1717524"/>
                      <a:gd name="connsiteY95" fmla="*/ 851505 h 936171"/>
                      <a:gd name="connsiteX96" fmla="*/ 812800 w 1717524"/>
                      <a:gd name="connsiteY96" fmla="*/ 853924 h 936171"/>
                      <a:gd name="connsiteX97" fmla="*/ 817638 w 1717524"/>
                      <a:gd name="connsiteY97" fmla="*/ 868438 h 936171"/>
                      <a:gd name="connsiteX98" fmla="*/ 858762 w 1717524"/>
                      <a:gd name="connsiteY98" fmla="*/ 866019 h 936171"/>
                      <a:gd name="connsiteX99" fmla="*/ 868438 w 1717524"/>
                      <a:gd name="connsiteY99" fmla="*/ 878114 h 936171"/>
                      <a:gd name="connsiteX100" fmla="*/ 882952 w 1717524"/>
                      <a:gd name="connsiteY100" fmla="*/ 882952 h 936171"/>
                      <a:gd name="connsiteX101" fmla="*/ 892628 w 1717524"/>
                      <a:gd name="connsiteY101" fmla="*/ 870857 h 936171"/>
                      <a:gd name="connsiteX102" fmla="*/ 897467 w 1717524"/>
                      <a:gd name="connsiteY102" fmla="*/ 875695 h 936171"/>
                      <a:gd name="connsiteX103" fmla="*/ 895047 w 1717524"/>
                      <a:gd name="connsiteY103" fmla="*/ 882952 h 936171"/>
                      <a:gd name="connsiteX104" fmla="*/ 887790 w 1717524"/>
                      <a:gd name="connsiteY104" fmla="*/ 890209 h 936171"/>
                      <a:gd name="connsiteX105" fmla="*/ 897467 w 1717524"/>
                      <a:gd name="connsiteY105" fmla="*/ 904724 h 936171"/>
                      <a:gd name="connsiteX106" fmla="*/ 907143 w 1717524"/>
                      <a:gd name="connsiteY106" fmla="*/ 902305 h 936171"/>
                      <a:gd name="connsiteX107" fmla="*/ 914400 w 1717524"/>
                      <a:gd name="connsiteY107" fmla="*/ 897467 h 936171"/>
                      <a:gd name="connsiteX108" fmla="*/ 931333 w 1717524"/>
                      <a:gd name="connsiteY108" fmla="*/ 899886 h 936171"/>
                      <a:gd name="connsiteX109" fmla="*/ 931333 w 1717524"/>
                      <a:gd name="connsiteY109" fmla="*/ 931333 h 936171"/>
                      <a:gd name="connsiteX110" fmla="*/ 945847 w 1717524"/>
                      <a:gd name="connsiteY110" fmla="*/ 936171 h 936171"/>
                      <a:gd name="connsiteX111" fmla="*/ 979714 w 1717524"/>
                      <a:gd name="connsiteY111" fmla="*/ 931333 h 936171"/>
                      <a:gd name="connsiteX112" fmla="*/ 986971 w 1717524"/>
                      <a:gd name="connsiteY112" fmla="*/ 928914 h 936171"/>
                      <a:gd name="connsiteX113" fmla="*/ 989390 w 1717524"/>
                      <a:gd name="connsiteY113" fmla="*/ 909562 h 936171"/>
                      <a:gd name="connsiteX114" fmla="*/ 1011162 w 1717524"/>
                      <a:gd name="connsiteY114" fmla="*/ 914400 h 936171"/>
                      <a:gd name="connsiteX115" fmla="*/ 1028095 w 1717524"/>
                      <a:gd name="connsiteY115" fmla="*/ 911981 h 936171"/>
                      <a:gd name="connsiteX116" fmla="*/ 1037771 w 1717524"/>
                      <a:gd name="connsiteY116" fmla="*/ 890209 h 936171"/>
                      <a:gd name="connsiteX117" fmla="*/ 1045028 w 1717524"/>
                      <a:gd name="connsiteY117" fmla="*/ 885371 h 936171"/>
                      <a:gd name="connsiteX118" fmla="*/ 1054705 w 1717524"/>
                      <a:gd name="connsiteY118" fmla="*/ 873276 h 936171"/>
                      <a:gd name="connsiteX119" fmla="*/ 1061962 w 1717524"/>
                      <a:gd name="connsiteY119" fmla="*/ 851505 h 936171"/>
                      <a:gd name="connsiteX120" fmla="*/ 1064381 w 1717524"/>
                      <a:gd name="connsiteY120" fmla="*/ 844248 h 936171"/>
                      <a:gd name="connsiteX121" fmla="*/ 1071638 w 1717524"/>
                      <a:gd name="connsiteY121" fmla="*/ 839409 h 936171"/>
                      <a:gd name="connsiteX122" fmla="*/ 1066800 w 1717524"/>
                      <a:gd name="connsiteY122" fmla="*/ 822476 h 936171"/>
                      <a:gd name="connsiteX123" fmla="*/ 1054705 w 1717524"/>
                      <a:gd name="connsiteY123" fmla="*/ 800705 h 936171"/>
                      <a:gd name="connsiteX124" fmla="*/ 1061962 w 1717524"/>
                      <a:gd name="connsiteY124" fmla="*/ 769257 h 936171"/>
                      <a:gd name="connsiteX125" fmla="*/ 1069219 w 1717524"/>
                      <a:gd name="connsiteY125" fmla="*/ 764419 h 936171"/>
                      <a:gd name="connsiteX126" fmla="*/ 1066800 w 1717524"/>
                      <a:gd name="connsiteY126" fmla="*/ 757162 h 936171"/>
                      <a:gd name="connsiteX127" fmla="*/ 1049867 w 1717524"/>
                      <a:gd name="connsiteY127" fmla="*/ 752324 h 936171"/>
                      <a:gd name="connsiteX128" fmla="*/ 1040190 w 1717524"/>
                      <a:gd name="connsiteY128" fmla="*/ 740228 h 936171"/>
                      <a:gd name="connsiteX129" fmla="*/ 1045028 w 1717524"/>
                      <a:gd name="connsiteY129" fmla="*/ 701524 h 936171"/>
                      <a:gd name="connsiteX130" fmla="*/ 1047447 w 1717524"/>
                      <a:gd name="connsiteY130" fmla="*/ 694267 h 936171"/>
                      <a:gd name="connsiteX131" fmla="*/ 1045028 w 1717524"/>
                      <a:gd name="connsiteY131" fmla="*/ 677333 h 936171"/>
                      <a:gd name="connsiteX132" fmla="*/ 1037771 w 1717524"/>
                      <a:gd name="connsiteY132" fmla="*/ 674914 h 936171"/>
                      <a:gd name="connsiteX133" fmla="*/ 1030514 w 1717524"/>
                      <a:gd name="connsiteY133" fmla="*/ 670076 h 936171"/>
                      <a:gd name="connsiteX134" fmla="*/ 1037771 w 1717524"/>
                      <a:gd name="connsiteY134" fmla="*/ 665238 h 936171"/>
                      <a:gd name="connsiteX135" fmla="*/ 1030514 w 1717524"/>
                      <a:gd name="connsiteY135" fmla="*/ 660400 h 936171"/>
                      <a:gd name="connsiteX136" fmla="*/ 1025676 w 1717524"/>
                      <a:gd name="connsiteY136" fmla="*/ 645886 h 936171"/>
                      <a:gd name="connsiteX137" fmla="*/ 1035352 w 1717524"/>
                      <a:gd name="connsiteY137" fmla="*/ 616857 h 936171"/>
                      <a:gd name="connsiteX138" fmla="*/ 1045028 w 1717524"/>
                      <a:gd name="connsiteY138" fmla="*/ 614438 h 936171"/>
                      <a:gd name="connsiteX139" fmla="*/ 1047447 w 1717524"/>
                      <a:gd name="connsiteY139" fmla="*/ 607181 h 936171"/>
                      <a:gd name="connsiteX140" fmla="*/ 1052286 w 1717524"/>
                      <a:gd name="connsiteY140" fmla="*/ 602343 h 936171"/>
                      <a:gd name="connsiteX141" fmla="*/ 1061962 w 1717524"/>
                      <a:gd name="connsiteY141" fmla="*/ 580571 h 936171"/>
                      <a:gd name="connsiteX142" fmla="*/ 1064381 w 1717524"/>
                      <a:gd name="connsiteY142" fmla="*/ 563638 h 936171"/>
                      <a:gd name="connsiteX143" fmla="*/ 1086152 w 1717524"/>
                      <a:gd name="connsiteY143" fmla="*/ 558800 h 936171"/>
                      <a:gd name="connsiteX144" fmla="*/ 1088571 w 1717524"/>
                      <a:gd name="connsiteY144" fmla="*/ 515257 h 936171"/>
                      <a:gd name="connsiteX145" fmla="*/ 1090990 w 1717524"/>
                      <a:gd name="connsiteY145" fmla="*/ 493486 h 936171"/>
                      <a:gd name="connsiteX146" fmla="*/ 1098247 w 1717524"/>
                      <a:gd name="connsiteY146" fmla="*/ 491067 h 936171"/>
                      <a:gd name="connsiteX147" fmla="*/ 1107924 w 1717524"/>
                      <a:gd name="connsiteY147" fmla="*/ 488648 h 936171"/>
                      <a:gd name="connsiteX148" fmla="*/ 1112762 w 1717524"/>
                      <a:gd name="connsiteY148" fmla="*/ 449943 h 936171"/>
                      <a:gd name="connsiteX149" fmla="*/ 1122438 w 1717524"/>
                      <a:gd name="connsiteY149" fmla="*/ 428171 h 936171"/>
                      <a:gd name="connsiteX150" fmla="*/ 1144209 w 1717524"/>
                      <a:gd name="connsiteY150" fmla="*/ 413657 h 936171"/>
                      <a:gd name="connsiteX151" fmla="*/ 1151467 w 1717524"/>
                      <a:gd name="connsiteY151" fmla="*/ 411238 h 936171"/>
                      <a:gd name="connsiteX152" fmla="*/ 1146628 w 1717524"/>
                      <a:gd name="connsiteY152" fmla="*/ 416076 h 936171"/>
                      <a:gd name="connsiteX153" fmla="*/ 1139371 w 1717524"/>
                      <a:gd name="connsiteY153" fmla="*/ 430590 h 936171"/>
                      <a:gd name="connsiteX154" fmla="*/ 1141790 w 1717524"/>
                      <a:gd name="connsiteY154" fmla="*/ 440267 h 936171"/>
                      <a:gd name="connsiteX155" fmla="*/ 1156305 w 1717524"/>
                      <a:gd name="connsiteY155" fmla="*/ 442686 h 936171"/>
                      <a:gd name="connsiteX156" fmla="*/ 1173238 w 1717524"/>
                      <a:gd name="connsiteY156" fmla="*/ 437848 h 936171"/>
                      <a:gd name="connsiteX157" fmla="*/ 1207105 w 1717524"/>
                      <a:gd name="connsiteY157" fmla="*/ 440267 h 936171"/>
                      <a:gd name="connsiteX158" fmla="*/ 1211943 w 1717524"/>
                      <a:gd name="connsiteY158" fmla="*/ 447524 h 936171"/>
                      <a:gd name="connsiteX159" fmla="*/ 1226457 w 1717524"/>
                      <a:gd name="connsiteY159" fmla="*/ 457200 h 936171"/>
                      <a:gd name="connsiteX160" fmla="*/ 1238552 w 1717524"/>
                      <a:gd name="connsiteY160" fmla="*/ 459619 h 936171"/>
                      <a:gd name="connsiteX161" fmla="*/ 1257905 w 1717524"/>
                      <a:gd name="connsiteY161" fmla="*/ 464457 h 936171"/>
                      <a:gd name="connsiteX162" fmla="*/ 1265162 w 1717524"/>
                      <a:gd name="connsiteY162" fmla="*/ 486228 h 936171"/>
                      <a:gd name="connsiteX163" fmla="*/ 1267581 w 1717524"/>
                      <a:gd name="connsiteY163" fmla="*/ 493486 h 936171"/>
                      <a:gd name="connsiteX164" fmla="*/ 1274838 w 1717524"/>
                      <a:gd name="connsiteY164" fmla="*/ 498324 h 936171"/>
                      <a:gd name="connsiteX165" fmla="*/ 1289352 w 1717524"/>
                      <a:gd name="connsiteY165" fmla="*/ 503162 h 936171"/>
                      <a:gd name="connsiteX166" fmla="*/ 1306286 w 1717524"/>
                      <a:gd name="connsiteY166" fmla="*/ 508000 h 936171"/>
                      <a:gd name="connsiteX167" fmla="*/ 1313543 w 1717524"/>
                      <a:gd name="connsiteY167" fmla="*/ 512838 h 936171"/>
                      <a:gd name="connsiteX168" fmla="*/ 1318381 w 1717524"/>
                      <a:gd name="connsiteY168" fmla="*/ 520095 h 936171"/>
                      <a:gd name="connsiteX169" fmla="*/ 1342571 w 1717524"/>
                      <a:gd name="connsiteY169" fmla="*/ 517676 h 936171"/>
                      <a:gd name="connsiteX170" fmla="*/ 1349828 w 1717524"/>
                      <a:gd name="connsiteY170" fmla="*/ 515257 h 936171"/>
                      <a:gd name="connsiteX171" fmla="*/ 1354667 w 1717524"/>
                      <a:gd name="connsiteY171" fmla="*/ 510419 h 936171"/>
                      <a:gd name="connsiteX172" fmla="*/ 1376438 w 1717524"/>
                      <a:gd name="connsiteY172" fmla="*/ 498324 h 936171"/>
                      <a:gd name="connsiteX173" fmla="*/ 1390952 w 1717524"/>
                      <a:gd name="connsiteY173" fmla="*/ 495905 h 936171"/>
                      <a:gd name="connsiteX174" fmla="*/ 1405467 w 1717524"/>
                      <a:gd name="connsiteY174" fmla="*/ 493486 h 936171"/>
                      <a:gd name="connsiteX175" fmla="*/ 1410305 w 1717524"/>
                      <a:gd name="connsiteY175" fmla="*/ 486228 h 936171"/>
                      <a:gd name="connsiteX176" fmla="*/ 1424819 w 1717524"/>
                      <a:gd name="connsiteY176" fmla="*/ 474133 h 936171"/>
                      <a:gd name="connsiteX177" fmla="*/ 1441752 w 1717524"/>
                      <a:gd name="connsiteY177" fmla="*/ 457200 h 936171"/>
                      <a:gd name="connsiteX178" fmla="*/ 1446590 w 1717524"/>
                      <a:gd name="connsiteY178" fmla="*/ 449943 h 936171"/>
                      <a:gd name="connsiteX179" fmla="*/ 1441752 w 1717524"/>
                      <a:gd name="connsiteY179" fmla="*/ 425752 h 936171"/>
                      <a:gd name="connsiteX180" fmla="*/ 1444171 w 1717524"/>
                      <a:gd name="connsiteY180" fmla="*/ 399143 h 936171"/>
                      <a:gd name="connsiteX181" fmla="*/ 1451428 w 1717524"/>
                      <a:gd name="connsiteY181" fmla="*/ 367695 h 936171"/>
                      <a:gd name="connsiteX182" fmla="*/ 1453847 w 1717524"/>
                      <a:gd name="connsiteY182" fmla="*/ 355600 h 936171"/>
                      <a:gd name="connsiteX183" fmla="*/ 1456267 w 1717524"/>
                      <a:gd name="connsiteY183" fmla="*/ 328990 h 936171"/>
                      <a:gd name="connsiteX184" fmla="*/ 1465943 w 1717524"/>
                      <a:gd name="connsiteY184" fmla="*/ 287867 h 936171"/>
                      <a:gd name="connsiteX185" fmla="*/ 1478038 w 1717524"/>
                      <a:gd name="connsiteY185" fmla="*/ 266095 h 936171"/>
                      <a:gd name="connsiteX186" fmla="*/ 1463524 w 1717524"/>
                      <a:gd name="connsiteY186" fmla="*/ 258838 h 936171"/>
                      <a:gd name="connsiteX187" fmla="*/ 1458686 w 1717524"/>
                      <a:gd name="connsiteY187" fmla="*/ 251581 h 936171"/>
                      <a:gd name="connsiteX188" fmla="*/ 1478038 w 1717524"/>
                      <a:gd name="connsiteY188" fmla="*/ 239486 h 936171"/>
                      <a:gd name="connsiteX189" fmla="*/ 1485295 w 1717524"/>
                      <a:gd name="connsiteY189" fmla="*/ 217714 h 936171"/>
                      <a:gd name="connsiteX190" fmla="*/ 1487714 w 1717524"/>
                      <a:gd name="connsiteY190" fmla="*/ 210457 h 936171"/>
                      <a:gd name="connsiteX191" fmla="*/ 1487714 w 1717524"/>
                      <a:gd name="connsiteY191" fmla="*/ 174171 h 936171"/>
                      <a:gd name="connsiteX192" fmla="*/ 1494971 w 1717524"/>
                      <a:gd name="connsiteY192" fmla="*/ 169333 h 936171"/>
                      <a:gd name="connsiteX193" fmla="*/ 1504647 w 1717524"/>
                      <a:gd name="connsiteY193" fmla="*/ 154819 h 936171"/>
                      <a:gd name="connsiteX194" fmla="*/ 1507067 w 1717524"/>
                      <a:gd name="connsiteY194" fmla="*/ 147562 h 936171"/>
                      <a:gd name="connsiteX195" fmla="*/ 1514324 w 1717524"/>
                      <a:gd name="connsiteY195" fmla="*/ 142724 h 936171"/>
                      <a:gd name="connsiteX196" fmla="*/ 1543352 w 1717524"/>
                      <a:gd name="connsiteY196" fmla="*/ 140305 h 936171"/>
                      <a:gd name="connsiteX197" fmla="*/ 1543352 w 1717524"/>
                      <a:gd name="connsiteY197" fmla="*/ 118533 h 936171"/>
                      <a:gd name="connsiteX198" fmla="*/ 1548190 w 1717524"/>
                      <a:gd name="connsiteY198" fmla="*/ 91924 h 936171"/>
                      <a:gd name="connsiteX199" fmla="*/ 1567543 w 1717524"/>
                      <a:gd name="connsiteY199" fmla="*/ 79828 h 936171"/>
                      <a:gd name="connsiteX200" fmla="*/ 1574800 w 1717524"/>
                      <a:gd name="connsiteY200" fmla="*/ 77409 h 936171"/>
                      <a:gd name="connsiteX201" fmla="*/ 1582057 w 1717524"/>
                      <a:gd name="connsiteY201" fmla="*/ 74990 h 936171"/>
                      <a:gd name="connsiteX202" fmla="*/ 1589314 w 1717524"/>
                      <a:gd name="connsiteY202" fmla="*/ 58057 h 936171"/>
                      <a:gd name="connsiteX203" fmla="*/ 1601409 w 1717524"/>
                      <a:gd name="connsiteY203" fmla="*/ 55638 h 936171"/>
                      <a:gd name="connsiteX204" fmla="*/ 1615924 w 1717524"/>
                      <a:gd name="connsiteY204" fmla="*/ 45962 h 936171"/>
                      <a:gd name="connsiteX205" fmla="*/ 1630438 w 1717524"/>
                      <a:gd name="connsiteY205" fmla="*/ 41124 h 936171"/>
                      <a:gd name="connsiteX206" fmla="*/ 1637695 w 1717524"/>
                      <a:gd name="connsiteY206" fmla="*/ 43543 h 936171"/>
                      <a:gd name="connsiteX207" fmla="*/ 1644952 w 1717524"/>
                      <a:gd name="connsiteY207" fmla="*/ 48381 h 936171"/>
                      <a:gd name="connsiteX208" fmla="*/ 1657047 w 1717524"/>
                      <a:gd name="connsiteY208" fmla="*/ 45962 h 936171"/>
                      <a:gd name="connsiteX209" fmla="*/ 1661886 w 1717524"/>
                      <a:gd name="connsiteY209" fmla="*/ 41124 h 936171"/>
                      <a:gd name="connsiteX210" fmla="*/ 1671562 w 1717524"/>
                      <a:gd name="connsiteY210" fmla="*/ 29028 h 936171"/>
                      <a:gd name="connsiteX211" fmla="*/ 1678819 w 1717524"/>
                      <a:gd name="connsiteY211" fmla="*/ 26609 h 936171"/>
                      <a:gd name="connsiteX212" fmla="*/ 1683657 w 1717524"/>
                      <a:gd name="connsiteY212" fmla="*/ 19352 h 936171"/>
                      <a:gd name="connsiteX213" fmla="*/ 1686076 w 1717524"/>
                      <a:gd name="connsiteY213" fmla="*/ 12095 h 936171"/>
                      <a:gd name="connsiteX214" fmla="*/ 1700590 w 1717524"/>
                      <a:gd name="connsiteY214" fmla="*/ 0 h 936171"/>
                      <a:gd name="connsiteX215" fmla="*/ 1717524 w 1717524"/>
                      <a:gd name="connsiteY215" fmla="*/ 4838 h 936171"/>
                      <a:gd name="connsiteX0" fmla="*/ 0 w 1717524"/>
                      <a:gd name="connsiteY0" fmla="*/ 909562 h 936171"/>
                      <a:gd name="connsiteX1" fmla="*/ 12095 w 1717524"/>
                      <a:gd name="connsiteY1" fmla="*/ 902305 h 936171"/>
                      <a:gd name="connsiteX2" fmla="*/ 19352 w 1717524"/>
                      <a:gd name="connsiteY2" fmla="*/ 904724 h 936171"/>
                      <a:gd name="connsiteX3" fmla="*/ 31447 w 1717524"/>
                      <a:gd name="connsiteY3" fmla="*/ 902305 h 936171"/>
                      <a:gd name="connsiteX4" fmla="*/ 29028 w 1717524"/>
                      <a:gd name="connsiteY4" fmla="*/ 890209 h 936171"/>
                      <a:gd name="connsiteX5" fmla="*/ 26609 w 1717524"/>
                      <a:gd name="connsiteY5" fmla="*/ 880533 h 936171"/>
                      <a:gd name="connsiteX6" fmla="*/ 33867 w 1717524"/>
                      <a:gd name="connsiteY6" fmla="*/ 875695 h 936171"/>
                      <a:gd name="connsiteX7" fmla="*/ 55638 w 1717524"/>
                      <a:gd name="connsiteY7" fmla="*/ 878114 h 936171"/>
                      <a:gd name="connsiteX8" fmla="*/ 62895 w 1717524"/>
                      <a:gd name="connsiteY8" fmla="*/ 880533 h 936171"/>
                      <a:gd name="connsiteX9" fmla="*/ 72571 w 1717524"/>
                      <a:gd name="connsiteY9" fmla="*/ 882952 h 936171"/>
                      <a:gd name="connsiteX10" fmla="*/ 77409 w 1717524"/>
                      <a:gd name="connsiteY10" fmla="*/ 890209 h 936171"/>
                      <a:gd name="connsiteX11" fmla="*/ 82247 w 1717524"/>
                      <a:gd name="connsiteY11" fmla="*/ 895048 h 936171"/>
                      <a:gd name="connsiteX12" fmla="*/ 84667 w 1717524"/>
                      <a:gd name="connsiteY12" fmla="*/ 902305 h 936171"/>
                      <a:gd name="connsiteX13" fmla="*/ 94343 w 1717524"/>
                      <a:gd name="connsiteY13" fmla="*/ 899886 h 936171"/>
                      <a:gd name="connsiteX14" fmla="*/ 96762 w 1717524"/>
                      <a:gd name="connsiteY14" fmla="*/ 892628 h 936171"/>
                      <a:gd name="connsiteX15" fmla="*/ 104019 w 1717524"/>
                      <a:gd name="connsiteY15" fmla="*/ 887790 h 936171"/>
                      <a:gd name="connsiteX16" fmla="*/ 118533 w 1717524"/>
                      <a:gd name="connsiteY16" fmla="*/ 892628 h 936171"/>
                      <a:gd name="connsiteX17" fmla="*/ 140305 w 1717524"/>
                      <a:gd name="connsiteY17" fmla="*/ 887790 h 936171"/>
                      <a:gd name="connsiteX18" fmla="*/ 159657 w 1717524"/>
                      <a:gd name="connsiteY18" fmla="*/ 890209 h 936171"/>
                      <a:gd name="connsiteX19" fmla="*/ 166914 w 1717524"/>
                      <a:gd name="connsiteY19" fmla="*/ 902305 h 936171"/>
                      <a:gd name="connsiteX20" fmla="*/ 174171 w 1717524"/>
                      <a:gd name="connsiteY20" fmla="*/ 904724 h 936171"/>
                      <a:gd name="connsiteX21" fmla="*/ 188686 w 1717524"/>
                      <a:gd name="connsiteY21" fmla="*/ 902305 h 936171"/>
                      <a:gd name="connsiteX22" fmla="*/ 195943 w 1717524"/>
                      <a:gd name="connsiteY22" fmla="*/ 897467 h 936171"/>
                      <a:gd name="connsiteX23" fmla="*/ 203200 w 1717524"/>
                      <a:gd name="connsiteY23" fmla="*/ 895048 h 936171"/>
                      <a:gd name="connsiteX24" fmla="*/ 222552 w 1717524"/>
                      <a:gd name="connsiteY24" fmla="*/ 890209 h 936171"/>
                      <a:gd name="connsiteX25" fmla="*/ 244324 w 1717524"/>
                      <a:gd name="connsiteY25" fmla="*/ 892628 h 936171"/>
                      <a:gd name="connsiteX26" fmla="*/ 251581 w 1717524"/>
                      <a:gd name="connsiteY26" fmla="*/ 887790 h 936171"/>
                      <a:gd name="connsiteX27" fmla="*/ 270933 w 1717524"/>
                      <a:gd name="connsiteY27" fmla="*/ 892628 h 936171"/>
                      <a:gd name="connsiteX28" fmla="*/ 275771 w 1717524"/>
                      <a:gd name="connsiteY28" fmla="*/ 897467 h 936171"/>
                      <a:gd name="connsiteX29" fmla="*/ 283028 w 1717524"/>
                      <a:gd name="connsiteY29" fmla="*/ 895048 h 936171"/>
                      <a:gd name="connsiteX30" fmla="*/ 287867 w 1717524"/>
                      <a:gd name="connsiteY30" fmla="*/ 890209 h 936171"/>
                      <a:gd name="connsiteX31" fmla="*/ 295124 w 1717524"/>
                      <a:gd name="connsiteY31" fmla="*/ 885371 h 936171"/>
                      <a:gd name="connsiteX32" fmla="*/ 299962 w 1717524"/>
                      <a:gd name="connsiteY32" fmla="*/ 870857 h 936171"/>
                      <a:gd name="connsiteX33" fmla="*/ 302381 w 1717524"/>
                      <a:gd name="connsiteY33" fmla="*/ 863600 h 936171"/>
                      <a:gd name="connsiteX34" fmla="*/ 309638 w 1717524"/>
                      <a:gd name="connsiteY34" fmla="*/ 858762 h 936171"/>
                      <a:gd name="connsiteX35" fmla="*/ 309638 w 1717524"/>
                      <a:gd name="connsiteY35" fmla="*/ 793448 h 936171"/>
                      <a:gd name="connsiteX36" fmla="*/ 321733 w 1717524"/>
                      <a:gd name="connsiteY36" fmla="*/ 786190 h 936171"/>
                      <a:gd name="connsiteX37" fmla="*/ 328990 w 1717524"/>
                      <a:gd name="connsiteY37" fmla="*/ 771676 h 936171"/>
                      <a:gd name="connsiteX38" fmla="*/ 324152 w 1717524"/>
                      <a:gd name="connsiteY38" fmla="*/ 757162 h 936171"/>
                      <a:gd name="connsiteX39" fmla="*/ 316895 w 1717524"/>
                      <a:gd name="connsiteY39" fmla="*/ 752324 h 936171"/>
                      <a:gd name="connsiteX40" fmla="*/ 316895 w 1717524"/>
                      <a:gd name="connsiteY40" fmla="*/ 735390 h 936171"/>
                      <a:gd name="connsiteX41" fmla="*/ 324152 w 1717524"/>
                      <a:gd name="connsiteY41" fmla="*/ 740228 h 936171"/>
                      <a:gd name="connsiteX42" fmla="*/ 331409 w 1717524"/>
                      <a:gd name="connsiteY42" fmla="*/ 742648 h 936171"/>
                      <a:gd name="connsiteX43" fmla="*/ 338667 w 1717524"/>
                      <a:gd name="connsiteY43" fmla="*/ 747486 h 936171"/>
                      <a:gd name="connsiteX44" fmla="*/ 353181 w 1717524"/>
                      <a:gd name="connsiteY44" fmla="*/ 752324 h 936171"/>
                      <a:gd name="connsiteX45" fmla="*/ 374952 w 1717524"/>
                      <a:gd name="connsiteY45" fmla="*/ 749905 h 936171"/>
                      <a:gd name="connsiteX46" fmla="*/ 379790 w 1717524"/>
                      <a:gd name="connsiteY46" fmla="*/ 735390 h 936171"/>
                      <a:gd name="connsiteX47" fmla="*/ 382209 w 1717524"/>
                      <a:gd name="connsiteY47" fmla="*/ 728133 h 936171"/>
                      <a:gd name="connsiteX48" fmla="*/ 389467 w 1717524"/>
                      <a:gd name="connsiteY48" fmla="*/ 725714 h 936171"/>
                      <a:gd name="connsiteX49" fmla="*/ 399143 w 1717524"/>
                      <a:gd name="connsiteY49" fmla="*/ 735390 h 936171"/>
                      <a:gd name="connsiteX50" fmla="*/ 403981 w 1717524"/>
                      <a:gd name="connsiteY50" fmla="*/ 742648 h 936171"/>
                      <a:gd name="connsiteX51" fmla="*/ 411238 w 1717524"/>
                      <a:gd name="connsiteY51" fmla="*/ 749905 h 936171"/>
                      <a:gd name="connsiteX52" fmla="*/ 437847 w 1717524"/>
                      <a:gd name="connsiteY52" fmla="*/ 754743 h 936171"/>
                      <a:gd name="connsiteX53" fmla="*/ 433009 w 1717524"/>
                      <a:gd name="connsiteY53" fmla="*/ 776514 h 936171"/>
                      <a:gd name="connsiteX54" fmla="*/ 440267 w 1717524"/>
                      <a:gd name="connsiteY54" fmla="*/ 778933 h 936171"/>
                      <a:gd name="connsiteX55" fmla="*/ 442686 w 1717524"/>
                      <a:gd name="connsiteY55" fmla="*/ 786190 h 936171"/>
                      <a:gd name="connsiteX56" fmla="*/ 457200 w 1717524"/>
                      <a:gd name="connsiteY56" fmla="*/ 793448 h 936171"/>
                      <a:gd name="connsiteX57" fmla="*/ 495905 w 1717524"/>
                      <a:gd name="connsiteY57" fmla="*/ 791028 h 936171"/>
                      <a:gd name="connsiteX58" fmla="*/ 515257 w 1717524"/>
                      <a:gd name="connsiteY58" fmla="*/ 791028 h 936171"/>
                      <a:gd name="connsiteX59" fmla="*/ 512838 w 1717524"/>
                      <a:gd name="connsiteY59" fmla="*/ 776514 h 936171"/>
                      <a:gd name="connsiteX60" fmla="*/ 510419 w 1717524"/>
                      <a:gd name="connsiteY60" fmla="*/ 757162 h 936171"/>
                      <a:gd name="connsiteX61" fmla="*/ 505581 w 1717524"/>
                      <a:gd name="connsiteY61" fmla="*/ 749905 h 936171"/>
                      <a:gd name="connsiteX62" fmla="*/ 500743 w 1717524"/>
                      <a:gd name="connsiteY62" fmla="*/ 735390 h 936171"/>
                      <a:gd name="connsiteX63" fmla="*/ 503162 w 1717524"/>
                      <a:gd name="connsiteY63" fmla="*/ 728133 h 936171"/>
                      <a:gd name="connsiteX64" fmla="*/ 510419 w 1717524"/>
                      <a:gd name="connsiteY64" fmla="*/ 725714 h 936171"/>
                      <a:gd name="connsiteX65" fmla="*/ 517676 w 1717524"/>
                      <a:gd name="connsiteY65" fmla="*/ 720876 h 936171"/>
                      <a:gd name="connsiteX66" fmla="*/ 534609 w 1717524"/>
                      <a:gd name="connsiteY66" fmla="*/ 723295 h 936171"/>
                      <a:gd name="connsiteX67" fmla="*/ 573314 w 1717524"/>
                      <a:gd name="connsiteY67" fmla="*/ 725714 h 936171"/>
                      <a:gd name="connsiteX68" fmla="*/ 575733 w 1717524"/>
                      <a:gd name="connsiteY68" fmla="*/ 745067 h 936171"/>
                      <a:gd name="connsiteX69" fmla="*/ 599924 w 1717524"/>
                      <a:gd name="connsiteY69" fmla="*/ 742648 h 936171"/>
                      <a:gd name="connsiteX70" fmla="*/ 602343 w 1717524"/>
                      <a:gd name="connsiteY70" fmla="*/ 735390 h 936171"/>
                      <a:gd name="connsiteX71" fmla="*/ 607181 w 1717524"/>
                      <a:gd name="connsiteY71" fmla="*/ 728133 h 936171"/>
                      <a:gd name="connsiteX72" fmla="*/ 616857 w 1717524"/>
                      <a:gd name="connsiteY72" fmla="*/ 730552 h 936171"/>
                      <a:gd name="connsiteX73" fmla="*/ 624114 w 1717524"/>
                      <a:gd name="connsiteY73" fmla="*/ 732971 h 936171"/>
                      <a:gd name="connsiteX74" fmla="*/ 631371 w 1717524"/>
                      <a:gd name="connsiteY74" fmla="*/ 728133 h 936171"/>
                      <a:gd name="connsiteX75" fmla="*/ 638628 w 1717524"/>
                      <a:gd name="connsiteY75" fmla="*/ 725714 h 936171"/>
                      <a:gd name="connsiteX76" fmla="*/ 653143 w 1717524"/>
                      <a:gd name="connsiteY76" fmla="*/ 730552 h 936171"/>
                      <a:gd name="connsiteX77" fmla="*/ 667657 w 1717524"/>
                      <a:gd name="connsiteY77" fmla="*/ 740228 h 936171"/>
                      <a:gd name="connsiteX78" fmla="*/ 713619 w 1717524"/>
                      <a:gd name="connsiteY78" fmla="*/ 740228 h 936171"/>
                      <a:gd name="connsiteX79" fmla="*/ 718457 w 1717524"/>
                      <a:gd name="connsiteY79" fmla="*/ 745067 h 936171"/>
                      <a:gd name="connsiteX80" fmla="*/ 725714 w 1717524"/>
                      <a:gd name="connsiteY80" fmla="*/ 749905 h 936171"/>
                      <a:gd name="connsiteX81" fmla="*/ 728133 w 1717524"/>
                      <a:gd name="connsiteY81" fmla="*/ 757162 h 936171"/>
                      <a:gd name="connsiteX82" fmla="*/ 735390 w 1717524"/>
                      <a:gd name="connsiteY82" fmla="*/ 762000 h 936171"/>
                      <a:gd name="connsiteX83" fmla="*/ 732971 w 1717524"/>
                      <a:gd name="connsiteY83" fmla="*/ 776514 h 936171"/>
                      <a:gd name="connsiteX84" fmla="*/ 735390 w 1717524"/>
                      <a:gd name="connsiteY84" fmla="*/ 786190 h 936171"/>
                      <a:gd name="connsiteX85" fmla="*/ 747486 w 1717524"/>
                      <a:gd name="connsiteY85" fmla="*/ 788609 h 936171"/>
                      <a:gd name="connsiteX86" fmla="*/ 752324 w 1717524"/>
                      <a:gd name="connsiteY86" fmla="*/ 793448 h 936171"/>
                      <a:gd name="connsiteX87" fmla="*/ 749905 w 1717524"/>
                      <a:gd name="connsiteY87" fmla="*/ 800705 h 936171"/>
                      <a:gd name="connsiteX88" fmla="*/ 742647 w 1717524"/>
                      <a:gd name="connsiteY88" fmla="*/ 805543 h 936171"/>
                      <a:gd name="connsiteX89" fmla="*/ 749905 w 1717524"/>
                      <a:gd name="connsiteY89" fmla="*/ 807962 h 936171"/>
                      <a:gd name="connsiteX90" fmla="*/ 764419 w 1717524"/>
                      <a:gd name="connsiteY90" fmla="*/ 810381 h 936171"/>
                      <a:gd name="connsiteX91" fmla="*/ 771676 w 1717524"/>
                      <a:gd name="connsiteY91" fmla="*/ 815219 h 936171"/>
                      <a:gd name="connsiteX92" fmla="*/ 778933 w 1717524"/>
                      <a:gd name="connsiteY92" fmla="*/ 829733 h 936171"/>
                      <a:gd name="connsiteX93" fmla="*/ 786190 w 1717524"/>
                      <a:gd name="connsiteY93" fmla="*/ 834571 h 936171"/>
                      <a:gd name="connsiteX94" fmla="*/ 800705 w 1717524"/>
                      <a:gd name="connsiteY94" fmla="*/ 844248 h 936171"/>
                      <a:gd name="connsiteX95" fmla="*/ 805543 w 1717524"/>
                      <a:gd name="connsiteY95" fmla="*/ 851505 h 936171"/>
                      <a:gd name="connsiteX96" fmla="*/ 812800 w 1717524"/>
                      <a:gd name="connsiteY96" fmla="*/ 853924 h 936171"/>
                      <a:gd name="connsiteX97" fmla="*/ 817638 w 1717524"/>
                      <a:gd name="connsiteY97" fmla="*/ 868438 h 936171"/>
                      <a:gd name="connsiteX98" fmla="*/ 858762 w 1717524"/>
                      <a:gd name="connsiteY98" fmla="*/ 866019 h 936171"/>
                      <a:gd name="connsiteX99" fmla="*/ 868438 w 1717524"/>
                      <a:gd name="connsiteY99" fmla="*/ 878114 h 936171"/>
                      <a:gd name="connsiteX100" fmla="*/ 882952 w 1717524"/>
                      <a:gd name="connsiteY100" fmla="*/ 882952 h 936171"/>
                      <a:gd name="connsiteX101" fmla="*/ 892628 w 1717524"/>
                      <a:gd name="connsiteY101" fmla="*/ 870857 h 936171"/>
                      <a:gd name="connsiteX102" fmla="*/ 897467 w 1717524"/>
                      <a:gd name="connsiteY102" fmla="*/ 875695 h 936171"/>
                      <a:gd name="connsiteX103" fmla="*/ 895047 w 1717524"/>
                      <a:gd name="connsiteY103" fmla="*/ 882952 h 936171"/>
                      <a:gd name="connsiteX104" fmla="*/ 887790 w 1717524"/>
                      <a:gd name="connsiteY104" fmla="*/ 890209 h 936171"/>
                      <a:gd name="connsiteX105" fmla="*/ 897467 w 1717524"/>
                      <a:gd name="connsiteY105" fmla="*/ 904724 h 936171"/>
                      <a:gd name="connsiteX106" fmla="*/ 907143 w 1717524"/>
                      <a:gd name="connsiteY106" fmla="*/ 902305 h 936171"/>
                      <a:gd name="connsiteX107" fmla="*/ 914400 w 1717524"/>
                      <a:gd name="connsiteY107" fmla="*/ 897467 h 936171"/>
                      <a:gd name="connsiteX108" fmla="*/ 931333 w 1717524"/>
                      <a:gd name="connsiteY108" fmla="*/ 899886 h 936171"/>
                      <a:gd name="connsiteX109" fmla="*/ 931333 w 1717524"/>
                      <a:gd name="connsiteY109" fmla="*/ 931333 h 936171"/>
                      <a:gd name="connsiteX110" fmla="*/ 945847 w 1717524"/>
                      <a:gd name="connsiteY110" fmla="*/ 936171 h 936171"/>
                      <a:gd name="connsiteX111" fmla="*/ 979714 w 1717524"/>
                      <a:gd name="connsiteY111" fmla="*/ 931333 h 936171"/>
                      <a:gd name="connsiteX112" fmla="*/ 986971 w 1717524"/>
                      <a:gd name="connsiteY112" fmla="*/ 928914 h 936171"/>
                      <a:gd name="connsiteX113" fmla="*/ 989390 w 1717524"/>
                      <a:gd name="connsiteY113" fmla="*/ 909562 h 936171"/>
                      <a:gd name="connsiteX114" fmla="*/ 1011162 w 1717524"/>
                      <a:gd name="connsiteY114" fmla="*/ 914400 h 936171"/>
                      <a:gd name="connsiteX115" fmla="*/ 1028095 w 1717524"/>
                      <a:gd name="connsiteY115" fmla="*/ 911981 h 936171"/>
                      <a:gd name="connsiteX116" fmla="*/ 1037771 w 1717524"/>
                      <a:gd name="connsiteY116" fmla="*/ 890209 h 936171"/>
                      <a:gd name="connsiteX117" fmla="*/ 1045028 w 1717524"/>
                      <a:gd name="connsiteY117" fmla="*/ 885371 h 936171"/>
                      <a:gd name="connsiteX118" fmla="*/ 1054705 w 1717524"/>
                      <a:gd name="connsiteY118" fmla="*/ 873276 h 936171"/>
                      <a:gd name="connsiteX119" fmla="*/ 1061962 w 1717524"/>
                      <a:gd name="connsiteY119" fmla="*/ 851505 h 936171"/>
                      <a:gd name="connsiteX120" fmla="*/ 1064381 w 1717524"/>
                      <a:gd name="connsiteY120" fmla="*/ 844248 h 936171"/>
                      <a:gd name="connsiteX121" fmla="*/ 1071638 w 1717524"/>
                      <a:gd name="connsiteY121" fmla="*/ 839409 h 936171"/>
                      <a:gd name="connsiteX122" fmla="*/ 1066800 w 1717524"/>
                      <a:gd name="connsiteY122" fmla="*/ 822476 h 936171"/>
                      <a:gd name="connsiteX123" fmla="*/ 1054705 w 1717524"/>
                      <a:gd name="connsiteY123" fmla="*/ 800705 h 936171"/>
                      <a:gd name="connsiteX124" fmla="*/ 1061962 w 1717524"/>
                      <a:gd name="connsiteY124" fmla="*/ 769257 h 936171"/>
                      <a:gd name="connsiteX125" fmla="*/ 1069219 w 1717524"/>
                      <a:gd name="connsiteY125" fmla="*/ 764419 h 936171"/>
                      <a:gd name="connsiteX126" fmla="*/ 1066800 w 1717524"/>
                      <a:gd name="connsiteY126" fmla="*/ 757162 h 936171"/>
                      <a:gd name="connsiteX127" fmla="*/ 1049867 w 1717524"/>
                      <a:gd name="connsiteY127" fmla="*/ 752324 h 936171"/>
                      <a:gd name="connsiteX128" fmla="*/ 1040190 w 1717524"/>
                      <a:gd name="connsiteY128" fmla="*/ 740228 h 936171"/>
                      <a:gd name="connsiteX129" fmla="*/ 1045028 w 1717524"/>
                      <a:gd name="connsiteY129" fmla="*/ 701524 h 936171"/>
                      <a:gd name="connsiteX130" fmla="*/ 1047447 w 1717524"/>
                      <a:gd name="connsiteY130" fmla="*/ 694267 h 936171"/>
                      <a:gd name="connsiteX131" fmla="*/ 1045028 w 1717524"/>
                      <a:gd name="connsiteY131" fmla="*/ 677333 h 936171"/>
                      <a:gd name="connsiteX132" fmla="*/ 1037771 w 1717524"/>
                      <a:gd name="connsiteY132" fmla="*/ 674914 h 936171"/>
                      <a:gd name="connsiteX133" fmla="*/ 1030514 w 1717524"/>
                      <a:gd name="connsiteY133" fmla="*/ 670076 h 936171"/>
                      <a:gd name="connsiteX134" fmla="*/ 1037771 w 1717524"/>
                      <a:gd name="connsiteY134" fmla="*/ 665238 h 936171"/>
                      <a:gd name="connsiteX135" fmla="*/ 1030514 w 1717524"/>
                      <a:gd name="connsiteY135" fmla="*/ 660400 h 936171"/>
                      <a:gd name="connsiteX136" fmla="*/ 1025676 w 1717524"/>
                      <a:gd name="connsiteY136" fmla="*/ 645886 h 936171"/>
                      <a:gd name="connsiteX137" fmla="*/ 1035352 w 1717524"/>
                      <a:gd name="connsiteY137" fmla="*/ 616857 h 936171"/>
                      <a:gd name="connsiteX138" fmla="*/ 1045028 w 1717524"/>
                      <a:gd name="connsiteY138" fmla="*/ 614438 h 936171"/>
                      <a:gd name="connsiteX139" fmla="*/ 1047447 w 1717524"/>
                      <a:gd name="connsiteY139" fmla="*/ 607181 h 936171"/>
                      <a:gd name="connsiteX140" fmla="*/ 1052286 w 1717524"/>
                      <a:gd name="connsiteY140" fmla="*/ 602343 h 936171"/>
                      <a:gd name="connsiteX141" fmla="*/ 1061962 w 1717524"/>
                      <a:gd name="connsiteY141" fmla="*/ 580571 h 936171"/>
                      <a:gd name="connsiteX142" fmla="*/ 1064381 w 1717524"/>
                      <a:gd name="connsiteY142" fmla="*/ 563638 h 936171"/>
                      <a:gd name="connsiteX143" fmla="*/ 1086152 w 1717524"/>
                      <a:gd name="connsiteY143" fmla="*/ 558800 h 936171"/>
                      <a:gd name="connsiteX144" fmla="*/ 1088571 w 1717524"/>
                      <a:gd name="connsiteY144" fmla="*/ 515257 h 936171"/>
                      <a:gd name="connsiteX145" fmla="*/ 1090990 w 1717524"/>
                      <a:gd name="connsiteY145" fmla="*/ 493486 h 936171"/>
                      <a:gd name="connsiteX146" fmla="*/ 1098247 w 1717524"/>
                      <a:gd name="connsiteY146" fmla="*/ 491067 h 936171"/>
                      <a:gd name="connsiteX147" fmla="*/ 1107924 w 1717524"/>
                      <a:gd name="connsiteY147" fmla="*/ 488648 h 936171"/>
                      <a:gd name="connsiteX148" fmla="*/ 1112762 w 1717524"/>
                      <a:gd name="connsiteY148" fmla="*/ 449943 h 936171"/>
                      <a:gd name="connsiteX149" fmla="*/ 1122438 w 1717524"/>
                      <a:gd name="connsiteY149" fmla="*/ 428171 h 936171"/>
                      <a:gd name="connsiteX150" fmla="*/ 1144209 w 1717524"/>
                      <a:gd name="connsiteY150" fmla="*/ 413657 h 936171"/>
                      <a:gd name="connsiteX151" fmla="*/ 1151467 w 1717524"/>
                      <a:gd name="connsiteY151" fmla="*/ 411238 h 936171"/>
                      <a:gd name="connsiteX152" fmla="*/ 1146628 w 1717524"/>
                      <a:gd name="connsiteY152" fmla="*/ 416076 h 936171"/>
                      <a:gd name="connsiteX153" fmla="*/ 1139371 w 1717524"/>
                      <a:gd name="connsiteY153" fmla="*/ 430590 h 936171"/>
                      <a:gd name="connsiteX154" fmla="*/ 1141790 w 1717524"/>
                      <a:gd name="connsiteY154" fmla="*/ 440267 h 936171"/>
                      <a:gd name="connsiteX155" fmla="*/ 1156305 w 1717524"/>
                      <a:gd name="connsiteY155" fmla="*/ 442686 h 936171"/>
                      <a:gd name="connsiteX156" fmla="*/ 1173238 w 1717524"/>
                      <a:gd name="connsiteY156" fmla="*/ 437848 h 936171"/>
                      <a:gd name="connsiteX157" fmla="*/ 1207105 w 1717524"/>
                      <a:gd name="connsiteY157" fmla="*/ 440267 h 936171"/>
                      <a:gd name="connsiteX158" fmla="*/ 1211943 w 1717524"/>
                      <a:gd name="connsiteY158" fmla="*/ 447524 h 936171"/>
                      <a:gd name="connsiteX159" fmla="*/ 1226457 w 1717524"/>
                      <a:gd name="connsiteY159" fmla="*/ 457200 h 936171"/>
                      <a:gd name="connsiteX160" fmla="*/ 1238552 w 1717524"/>
                      <a:gd name="connsiteY160" fmla="*/ 459619 h 936171"/>
                      <a:gd name="connsiteX161" fmla="*/ 1257905 w 1717524"/>
                      <a:gd name="connsiteY161" fmla="*/ 464457 h 936171"/>
                      <a:gd name="connsiteX162" fmla="*/ 1265162 w 1717524"/>
                      <a:gd name="connsiteY162" fmla="*/ 486228 h 936171"/>
                      <a:gd name="connsiteX163" fmla="*/ 1267581 w 1717524"/>
                      <a:gd name="connsiteY163" fmla="*/ 493486 h 936171"/>
                      <a:gd name="connsiteX164" fmla="*/ 1274838 w 1717524"/>
                      <a:gd name="connsiteY164" fmla="*/ 498324 h 936171"/>
                      <a:gd name="connsiteX165" fmla="*/ 1289352 w 1717524"/>
                      <a:gd name="connsiteY165" fmla="*/ 503162 h 936171"/>
                      <a:gd name="connsiteX166" fmla="*/ 1306286 w 1717524"/>
                      <a:gd name="connsiteY166" fmla="*/ 508000 h 936171"/>
                      <a:gd name="connsiteX167" fmla="*/ 1313543 w 1717524"/>
                      <a:gd name="connsiteY167" fmla="*/ 512838 h 936171"/>
                      <a:gd name="connsiteX168" fmla="*/ 1318381 w 1717524"/>
                      <a:gd name="connsiteY168" fmla="*/ 520095 h 936171"/>
                      <a:gd name="connsiteX169" fmla="*/ 1342571 w 1717524"/>
                      <a:gd name="connsiteY169" fmla="*/ 517676 h 936171"/>
                      <a:gd name="connsiteX170" fmla="*/ 1349828 w 1717524"/>
                      <a:gd name="connsiteY170" fmla="*/ 515257 h 936171"/>
                      <a:gd name="connsiteX171" fmla="*/ 1354667 w 1717524"/>
                      <a:gd name="connsiteY171" fmla="*/ 510419 h 936171"/>
                      <a:gd name="connsiteX172" fmla="*/ 1376438 w 1717524"/>
                      <a:gd name="connsiteY172" fmla="*/ 498324 h 936171"/>
                      <a:gd name="connsiteX173" fmla="*/ 1390952 w 1717524"/>
                      <a:gd name="connsiteY173" fmla="*/ 495905 h 936171"/>
                      <a:gd name="connsiteX174" fmla="*/ 1405467 w 1717524"/>
                      <a:gd name="connsiteY174" fmla="*/ 493486 h 936171"/>
                      <a:gd name="connsiteX175" fmla="*/ 1410305 w 1717524"/>
                      <a:gd name="connsiteY175" fmla="*/ 486228 h 936171"/>
                      <a:gd name="connsiteX176" fmla="*/ 1424819 w 1717524"/>
                      <a:gd name="connsiteY176" fmla="*/ 474133 h 936171"/>
                      <a:gd name="connsiteX177" fmla="*/ 1441752 w 1717524"/>
                      <a:gd name="connsiteY177" fmla="*/ 457200 h 936171"/>
                      <a:gd name="connsiteX178" fmla="*/ 1446590 w 1717524"/>
                      <a:gd name="connsiteY178" fmla="*/ 449943 h 936171"/>
                      <a:gd name="connsiteX179" fmla="*/ 1441752 w 1717524"/>
                      <a:gd name="connsiteY179" fmla="*/ 425752 h 936171"/>
                      <a:gd name="connsiteX180" fmla="*/ 1444171 w 1717524"/>
                      <a:gd name="connsiteY180" fmla="*/ 399143 h 936171"/>
                      <a:gd name="connsiteX181" fmla="*/ 1451428 w 1717524"/>
                      <a:gd name="connsiteY181" fmla="*/ 367695 h 936171"/>
                      <a:gd name="connsiteX182" fmla="*/ 1453847 w 1717524"/>
                      <a:gd name="connsiteY182" fmla="*/ 355600 h 936171"/>
                      <a:gd name="connsiteX183" fmla="*/ 1456267 w 1717524"/>
                      <a:gd name="connsiteY183" fmla="*/ 328990 h 936171"/>
                      <a:gd name="connsiteX184" fmla="*/ 1465943 w 1717524"/>
                      <a:gd name="connsiteY184" fmla="*/ 287867 h 936171"/>
                      <a:gd name="connsiteX185" fmla="*/ 1478038 w 1717524"/>
                      <a:gd name="connsiteY185" fmla="*/ 266095 h 936171"/>
                      <a:gd name="connsiteX186" fmla="*/ 1463524 w 1717524"/>
                      <a:gd name="connsiteY186" fmla="*/ 258838 h 936171"/>
                      <a:gd name="connsiteX187" fmla="*/ 1478038 w 1717524"/>
                      <a:gd name="connsiteY187" fmla="*/ 239486 h 936171"/>
                      <a:gd name="connsiteX188" fmla="*/ 1485295 w 1717524"/>
                      <a:gd name="connsiteY188" fmla="*/ 217714 h 936171"/>
                      <a:gd name="connsiteX189" fmla="*/ 1487714 w 1717524"/>
                      <a:gd name="connsiteY189" fmla="*/ 210457 h 936171"/>
                      <a:gd name="connsiteX190" fmla="*/ 1487714 w 1717524"/>
                      <a:gd name="connsiteY190" fmla="*/ 174171 h 936171"/>
                      <a:gd name="connsiteX191" fmla="*/ 1494971 w 1717524"/>
                      <a:gd name="connsiteY191" fmla="*/ 169333 h 936171"/>
                      <a:gd name="connsiteX192" fmla="*/ 1504647 w 1717524"/>
                      <a:gd name="connsiteY192" fmla="*/ 154819 h 936171"/>
                      <a:gd name="connsiteX193" fmla="*/ 1507067 w 1717524"/>
                      <a:gd name="connsiteY193" fmla="*/ 147562 h 936171"/>
                      <a:gd name="connsiteX194" fmla="*/ 1514324 w 1717524"/>
                      <a:gd name="connsiteY194" fmla="*/ 142724 h 936171"/>
                      <a:gd name="connsiteX195" fmla="*/ 1543352 w 1717524"/>
                      <a:gd name="connsiteY195" fmla="*/ 140305 h 936171"/>
                      <a:gd name="connsiteX196" fmla="*/ 1543352 w 1717524"/>
                      <a:gd name="connsiteY196" fmla="*/ 118533 h 936171"/>
                      <a:gd name="connsiteX197" fmla="*/ 1548190 w 1717524"/>
                      <a:gd name="connsiteY197" fmla="*/ 91924 h 936171"/>
                      <a:gd name="connsiteX198" fmla="*/ 1567543 w 1717524"/>
                      <a:gd name="connsiteY198" fmla="*/ 79828 h 936171"/>
                      <a:gd name="connsiteX199" fmla="*/ 1574800 w 1717524"/>
                      <a:gd name="connsiteY199" fmla="*/ 77409 h 936171"/>
                      <a:gd name="connsiteX200" fmla="*/ 1582057 w 1717524"/>
                      <a:gd name="connsiteY200" fmla="*/ 74990 h 936171"/>
                      <a:gd name="connsiteX201" fmla="*/ 1589314 w 1717524"/>
                      <a:gd name="connsiteY201" fmla="*/ 58057 h 936171"/>
                      <a:gd name="connsiteX202" fmla="*/ 1601409 w 1717524"/>
                      <a:gd name="connsiteY202" fmla="*/ 55638 h 936171"/>
                      <a:gd name="connsiteX203" fmla="*/ 1615924 w 1717524"/>
                      <a:gd name="connsiteY203" fmla="*/ 45962 h 936171"/>
                      <a:gd name="connsiteX204" fmla="*/ 1630438 w 1717524"/>
                      <a:gd name="connsiteY204" fmla="*/ 41124 h 936171"/>
                      <a:gd name="connsiteX205" fmla="*/ 1637695 w 1717524"/>
                      <a:gd name="connsiteY205" fmla="*/ 43543 h 936171"/>
                      <a:gd name="connsiteX206" fmla="*/ 1644952 w 1717524"/>
                      <a:gd name="connsiteY206" fmla="*/ 48381 h 936171"/>
                      <a:gd name="connsiteX207" fmla="*/ 1657047 w 1717524"/>
                      <a:gd name="connsiteY207" fmla="*/ 45962 h 936171"/>
                      <a:gd name="connsiteX208" fmla="*/ 1661886 w 1717524"/>
                      <a:gd name="connsiteY208" fmla="*/ 41124 h 936171"/>
                      <a:gd name="connsiteX209" fmla="*/ 1671562 w 1717524"/>
                      <a:gd name="connsiteY209" fmla="*/ 29028 h 936171"/>
                      <a:gd name="connsiteX210" fmla="*/ 1678819 w 1717524"/>
                      <a:gd name="connsiteY210" fmla="*/ 26609 h 936171"/>
                      <a:gd name="connsiteX211" fmla="*/ 1683657 w 1717524"/>
                      <a:gd name="connsiteY211" fmla="*/ 19352 h 936171"/>
                      <a:gd name="connsiteX212" fmla="*/ 1686076 w 1717524"/>
                      <a:gd name="connsiteY212" fmla="*/ 12095 h 936171"/>
                      <a:gd name="connsiteX213" fmla="*/ 1700590 w 1717524"/>
                      <a:gd name="connsiteY213" fmla="*/ 0 h 936171"/>
                      <a:gd name="connsiteX214" fmla="*/ 1717524 w 1717524"/>
                      <a:gd name="connsiteY214" fmla="*/ 4838 h 936171"/>
                      <a:gd name="connsiteX0" fmla="*/ 0 w 1717524"/>
                      <a:gd name="connsiteY0" fmla="*/ 909562 h 936171"/>
                      <a:gd name="connsiteX1" fmla="*/ 12095 w 1717524"/>
                      <a:gd name="connsiteY1" fmla="*/ 902305 h 936171"/>
                      <a:gd name="connsiteX2" fmla="*/ 19352 w 1717524"/>
                      <a:gd name="connsiteY2" fmla="*/ 904724 h 936171"/>
                      <a:gd name="connsiteX3" fmla="*/ 31447 w 1717524"/>
                      <a:gd name="connsiteY3" fmla="*/ 902305 h 936171"/>
                      <a:gd name="connsiteX4" fmla="*/ 29028 w 1717524"/>
                      <a:gd name="connsiteY4" fmla="*/ 890209 h 936171"/>
                      <a:gd name="connsiteX5" fmla="*/ 26609 w 1717524"/>
                      <a:gd name="connsiteY5" fmla="*/ 880533 h 936171"/>
                      <a:gd name="connsiteX6" fmla="*/ 33867 w 1717524"/>
                      <a:gd name="connsiteY6" fmla="*/ 875695 h 936171"/>
                      <a:gd name="connsiteX7" fmla="*/ 55638 w 1717524"/>
                      <a:gd name="connsiteY7" fmla="*/ 878114 h 936171"/>
                      <a:gd name="connsiteX8" fmla="*/ 62895 w 1717524"/>
                      <a:gd name="connsiteY8" fmla="*/ 880533 h 936171"/>
                      <a:gd name="connsiteX9" fmla="*/ 72571 w 1717524"/>
                      <a:gd name="connsiteY9" fmla="*/ 882952 h 936171"/>
                      <a:gd name="connsiteX10" fmla="*/ 77409 w 1717524"/>
                      <a:gd name="connsiteY10" fmla="*/ 890209 h 936171"/>
                      <a:gd name="connsiteX11" fmla="*/ 82247 w 1717524"/>
                      <a:gd name="connsiteY11" fmla="*/ 895048 h 936171"/>
                      <a:gd name="connsiteX12" fmla="*/ 84667 w 1717524"/>
                      <a:gd name="connsiteY12" fmla="*/ 902305 h 936171"/>
                      <a:gd name="connsiteX13" fmla="*/ 94343 w 1717524"/>
                      <a:gd name="connsiteY13" fmla="*/ 899886 h 936171"/>
                      <a:gd name="connsiteX14" fmla="*/ 96762 w 1717524"/>
                      <a:gd name="connsiteY14" fmla="*/ 892628 h 936171"/>
                      <a:gd name="connsiteX15" fmla="*/ 104019 w 1717524"/>
                      <a:gd name="connsiteY15" fmla="*/ 887790 h 936171"/>
                      <a:gd name="connsiteX16" fmla="*/ 118533 w 1717524"/>
                      <a:gd name="connsiteY16" fmla="*/ 892628 h 936171"/>
                      <a:gd name="connsiteX17" fmla="*/ 140305 w 1717524"/>
                      <a:gd name="connsiteY17" fmla="*/ 887790 h 936171"/>
                      <a:gd name="connsiteX18" fmla="*/ 159657 w 1717524"/>
                      <a:gd name="connsiteY18" fmla="*/ 890209 h 936171"/>
                      <a:gd name="connsiteX19" fmla="*/ 166914 w 1717524"/>
                      <a:gd name="connsiteY19" fmla="*/ 902305 h 936171"/>
                      <a:gd name="connsiteX20" fmla="*/ 174171 w 1717524"/>
                      <a:gd name="connsiteY20" fmla="*/ 904724 h 936171"/>
                      <a:gd name="connsiteX21" fmla="*/ 188686 w 1717524"/>
                      <a:gd name="connsiteY21" fmla="*/ 902305 h 936171"/>
                      <a:gd name="connsiteX22" fmla="*/ 195943 w 1717524"/>
                      <a:gd name="connsiteY22" fmla="*/ 897467 h 936171"/>
                      <a:gd name="connsiteX23" fmla="*/ 203200 w 1717524"/>
                      <a:gd name="connsiteY23" fmla="*/ 895048 h 936171"/>
                      <a:gd name="connsiteX24" fmla="*/ 222552 w 1717524"/>
                      <a:gd name="connsiteY24" fmla="*/ 890209 h 936171"/>
                      <a:gd name="connsiteX25" fmla="*/ 244324 w 1717524"/>
                      <a:gd name="connsiteY25" fmla="*/ 892628 h 936171"/>
                      <a:gd name="connsiteX26" fmla="*/ 251581 w 1717524"/>
                      <a:gd name="connsiteY26" fmla="*/ 887790 h 936171"/>
                      <a:gd name="connsiteX27" fmla="*/ 270933 w 1717524"/>
                      <a:gd name="connsiteY27" fmla="*/ 892628 h 936171"/>
                      <a:gd name="connsiteX28" fmla="*/ 275771 w 1717524"/>
                      <a:gd name="connsiteY28" fmla="*/ 897467 h 936171"/>
                      <a:gd name="connsiteX29" fmla="*/ 283028 w 1717524"/>
                      <a:gd name="connsiteY29" fmla="*/ 895048 h 936171"/>
                      <a:gd name="connsiteX30" fmla="*/ 287867 w 1717524"/>
                      <a:gd name="connsiteY30" fmla="*/ 890209 h 936171"/>
                      <a:gd name="connsiteX31" fmla="*/ 295124 w 1717524"/>
                      <a:gd name="connsiteY31" fmla="*/ 885371 h 936171"/>
                      <a:gd name="connsiteX32" fmla="*/ 299962 w 1717524"/>
                      <a:gd name="connsiteY32" fmla="*/ 870857 h 936171"/>
                      <a:gd name="connsiteX33" fmla="*/ 302381 w 1717524"/>
                      <a:gd name="connsiteY33" fmla="*/ 863600 h 936171"/>
                      <a:gd name="connsiteX34" fmla="*/ 309638 w 1717524"/>
                      <a:gd name="connsiteY34" fmla="*/ 858762 h 936171"/>
                      <a:gd name="connsiteX35" fmla="*/ 309638 w 1717524"/>
                      <a:gd name="connsiteY35" fmla="*/ 793448 h 936171"/>
                      <a:gd name="connsiteX36" fmla="*/ 321733 w 1717524"/>
                      <a:gd name="connsiteY36" fmla="*/ 786190 h 936171"/>
                      <a:gd name="connsiteX37" fmla="*/ 328990 w 1717524"/>
                      <a:gd name="connsiteY37" fmla="*/ 771676 h 936171"/>
                      <a:gd name="connsiteX38" fmla="*/ 324152 w 1717524"/>
                      <a:gd name="connsiteY38" fmla="*/ 757162 h 936171"/>
                      <a:gd name="connsiteX39" fmla="*/ 316895 w 1717524"/>
                      <a:gd name="connsiteY39" fmla="*/ 752324 h 936171"/>
                      <a:gd name="connsiteX40" fmla="*/ 316895 w 1717524"/>
                      <a:gd name="connsiteY40" fmla="*/ 735390 h 936171"/>
                      <a:gd name="connsiteX41" fmla="*/ 324152 w 1717524"/>
                      <a:gd name="connsiteY41" fmla="*/ 740228 h 936171"/>
                      <a:gd name="connsiteX42" fmla="*/ 331409 w 1717524"/>
                      <a:gd name="connsiteY42" fmla="*/ 742648 h 936171"/>
                      <a:gd name="connsiteX43" fmla="*/ 338667 w 1717524"/>
                      <a:gd name="connsiteY43" fmla="*/ 747486 h 936171"/>
                      <a:gd name="connsiteX44" fmla="*/ 353181 w 1717524"/>
                      <a:gd name="connsiteY44" fmla="*/ 752324 h 936171"/>
                      <a:gd name="connsiteX45" fmla="*/ 374952 w 1717524"/>
                      <a:gd name="connsiteY45" fmla="*/ 749905 h 936171"/>
                      <a:gd name="connsiteX46" fmla="*/ 379790 w 1717524"/>
                      <a:gd name="connsiteY46" fmla="*/ 735390 h 936171"/>
                      <a:gd name="connsiteX47" fmla="*/ 382209 w 1717524"/>
                      <a:gd name="connsiteY47" fmla="*/ 728133 h 936171"/>
                      <a:gd name="connsiteX48" fmla="*/ 389467 w 1717524"/>
                      <a:gd name="connsiteY48" fmla="*/ 725714 h 936171"/>
                      <a:gd name="connsiteX49" fmla="*/ 399143 w 1717524"/>
                      <a:gd name="connsiteY49" fmla="*/ 735390 h 936171"/>
                      <a:gd name="connsiteX50" fmla="*/ 403981 w 1717524"/>
                      <a:gd name="connsiteY50" fmla="*/ 742648 h 936171"/>
                      <a:gd name="connsiteX51" fmla="*/ 411238 w 1717524"/>
                      <a:gd name="connsiteY51" fmla="*/ 749905 h 936171"/>
                      <a:gd name="connsiteX52" fmla="*/ 437847 w 1717524"/>
                      <a:gd name="connsiteY52" fmla="*/ 754743 h 936171"/>
                      <a:gd name="connsiteX53" fmla="*/ 433009 w 1717524"/>
                      <a:gd name="connsiteY53" fmla="*/ 776514 h 936171"/>
                      <a:gd name="connsiteX54" fmla="*/ 440267 w 1717524"/>
                      <a:gd name="connsiteY54" fmla="*/ 778933 h 936171"/>
                      <a:gd name="connsiteX55" fmla="*/ 442686 w 1717524"/>
                      <a:gd name="connsiteY55" fmla="*/ 786190 h 936171"/>
                      <a:gd name="connsiteX56" fmla="*/ 457200 w 1717524"/>
                      <a:gd name="connsiteY56" fmla="*/ 793448 h 936171"/>
                      <a:gd name="connsiteX57" fmla="*/ 495905 w 1717524"/>
                      <a:gd name="connsiteY57" fmla="*/ 791028 h 936171"/>
                      <a:gd name="connsiteX58" fmla="*/ 515257 w 1717524"/>
                      <a:gd name="connsiteY58" fmla="*/ 791028 h 936171"/>
                      <a:gd name="connsiteX59" fmla="*/ 512838 w 1717524"/>
                      <a:gd name="connsiteY59" fmla="*/ 776514 h 936171"/>
                      <a:gd name="connsiteX60" fmla="*/ 510419 w 1717524"/>
                      <a:gd name="connsiteY60" fmla="*/ 757162 h 936171"/>
                      <a:gd name="connsiteX61" fmla="*/ 505581 w 1717524"/>
                      <a:gd name="connsiteY61" fmla="*/ 749905 h 936171"/>
                      <a:gd name="connsiteX62" fmla="*/ 500743 w 1717524"/>
                      <a:gd name="connsiteY62" fmla="*/ 735390 h 936171"/>
                      <a:gd name="connsiteX63" fmla="*/ 503162 w 1717524"/>
                      <a:gd name="connsiteY63" fmla="*/ 728133 h 936171"/>
                      <a:gd name="connsiteX64" fmla="*/ 510419 w 1717524"/>
                      <a:gd name="connsiteY64" fmla="*/ 725714 h 936171"/>
                      <a:gd name="connsiteX65" fmla="*/ 517676 w 1717524"/>
                      <a:gd name="connsiteY65" fmla="*/ 720876 h 936171"/>
                      <a:gd name="connsiteX66" fmla="*/ 534609 w 1717524"/>
                      <a:gd name="connsiteY66" fmla="*/ 723295 h 936171"/>
                      <a:gd name="connsiteX67" fmla="*/ 573314 w 1717524"/>
                      <a:gd name="connsiteY67" fmla="*/ 725714 h 936171"/>
                      <a:gd name="connsiteX68" fmla="*/ 575733 w 1717524"/>
                      <a:gd name="connsiteY68" fmla="*/ 745067 h 936171"/>
                      <a:gd name="connsiteX69" fmla="*/ 599924 w 1717524"/>
                      <a:gd name="connsiteY69" fmla="*/ 742648 h 936171"/>
                      <a:gd name="connsiteX70" fmla="*/ 602343 w 1717524"/>
                      <a:gd name="connsiteY70" fmla="*/ 735390 h 936171"/>
                      <a:gd name="connsiteX71" fmla="*/ 607181 w 1717524"/>
                      <a:gd name="connsiteY71" fmla="*/ 728133 h 936171"/>
                      <a:gd name="connsiteX72" fmla="*/ 616857 w 1717524"/>
                      <a:gd name="connsiteY72" fmla="*/ 730552 h 936171"/>
                      <a:gd name="connsiteX73" fmla="*/ 624114 w 1717524"/>
                      <a:gd name="connsiteY73" fmla="*/ 732971 h 936171"/>
                      <a:gd name="connsiteX74" fmla="*/ 631371 w 1717524"/>
                      <a:gd name="connsiteY74" fmla="*/ 728133 h 936171"/>
                      <a:gd name="connsiteX75" fmla="*/ 638628 w 1717524"/>
                      <a:gd name="connsiteY75" fmla="*/ 725714 h 936171"/>
                      <a:gd name="connsiteX76" fmla="*/ 653143 w 1717524"/>
                      <a:gd name="connsiteY76" fmla="*/ 730552 h 936171"/>
                      <a:gd name="connsiteX77" fmla="*/ 667657 w 1717524"/>
                      <a:gd name="connsiteY77" fmla="*/ 740228 h 936171"/>
                      <a:gd name="connsiteX78" fmla="*/ 713619 w 1717524"/>
                      <a:gd name="connsiteY78" fmla="*/ 740228 h 936171"/>
                      <a:gd name="connsiteX79" fmla="*/ 718457 w 1717524"/>
                      <a:gd name="connsiteY79" fmla="*/ 745067 h 936171"/>
                      <a:gd name="connsiteX80" fmla="*/ 725714 w 1717524"/>
                      <a:gd name="connsiteY80" fmla="*/ 749905 h 936171"/>
                      <a:gd name="connsiteX81" fmla="*/ 728133 w 1717524"/>
                      <a:gd name="connsiteY81" fmla="*/ 757162 h 936171"/>
                      <a:gd name="connsiteX82" fmla="*/ 735390 w 1717524"/>
                      <a:gd name="connsiteY82" fmla="*/ 762000 h 936171"/>
                      <a:gd name="connsiteX83" fmla="*/ 732971 w 1717524"/>
                      <a:gd name="connsiteY83" fmla="*/ 776514 h 936171"/>
                      <a:gd name="connsiteX84" fmla="*/ 735390 w 1717524"/>
                      <a:gd name="connsiteY84" fmla="*/ 786190 h 936171"/>
                      <a:gd name="connsiteX85" fmla="*/ 747486 w 1717524"/>
                      <a:gd name="connsiteY85" fmla="*/ 788609 h 936171"/>
                      <a:gd name="connsiteX86" fmla="*/ 752324 w 1717524"/>
                      <a:gd name="connsiteY86" fmla="*/ 793448 h 936171"/>
                      <a:gd name="connsiteX87" fmla="*/ 749905 w 1717524"/>
                      <a:gd name="connsiteY87" fmla="*/ 800705 h 936171"/>
                      <a:gd name="connsiteX88" fmla="*/ 742647 w 1717524"/>
                      <a:gd name="connsiteY88" fmla="*/ 805543 h 936171"/>
                      <a:gd name="connsiteX89" fmla="*/ 749905 w 1717524"/>
                      <a:gd name="connsiteY89" fmla="*/ 807962 h 936171"/>
                      <a:gd name="connsiteX90" fmla="*/ 764419 w 1717524"/>
                      <a:gd name="connsiteY90" fmla="*/ 810381 h 936171"/>
                      <a:gd name="connsiteX91" fmla="*/ 771676 w 1717524"/>
                      <a:gd name="connsiteY91" fmla="*/ 815219 h 936171"/>
                      <a:gd name="connsiteX92" fmla="*/ 778933 w 1717524"/>
                      <a:gd name="connsiteY92" fmla="*/ 829733 h 936171"/>
                      <a:gd name="connsiteX93" fmla="*/ 786190 w 1717524"/>
                      <a:gd name="connsiteY93" fmla="*/ 834571 h 936171"/>
                      <a:gd name="connsiteX94" fmla="*/ 800705 w 1717524"/>
                      <a:gd name="connsiteY94" fmla="*/ 844248 h 936171"/>
                      <a:gd name="connsiteX95" fmla="*/ 805543 w 1717524"/>
                      <a:gd name="connsiteY95" fmla="*/ 851505 h 936171"/>
                      <a:gd name="connsiteX96" fmla="*/ 812800 w 1717524"/>
                      <a:gd name="connsiteY96" fmla="*/ 853924 h 936171"/>
                      <a:gd name="connsiteX97" fmla="*/ 817638 w 1717524"/>
                      <a:gd name="connsiteY97" fmla="*/ 868438 h 936171"/>
                      <a:gd name="connsiteX98" fmla="*/ 858762 w 1717524"/>
                      <a:gd name="connsiteY98" fmla="*/ 866019 h 936171"/>
                      <a:gd name="connsiteX99" fmla="*/ 868438 w 1717524"/>
                      <a:gd name="connsiteY99" fmla="*/ 878114 h 936171"/>
                      <a:gd name="connsiteX100" fmla="*/ 882952 w 1717524"/>
                      <a:gd name="connsiteY100" fmla="*/ 882952 h 936171"/>
                      <a:gd name="connsiteX101" fmla="*/ 892628 w 1717524"/>
                      <a:gd name="connsiteY101" fmla="*/ 870857 h 936171"/>
                      <a:gd name="connsiteX102" fmla="*/ 897467 w 1717524"/>
                      <a:gd name="connsiteY102" fmla="*/ 875695 h 936171"/>
                      <a:gd name="connsiteX103" fmla="*/ 895047 w 1717524"/>
                      <a:gd name="connsiteY103" fmla="*/ 882952 h 936171"/>
                      <a:gd name="connsiteX104" fmla="*/ 887790 w 1717524"/>
                      <a:gd name="connsiteY104" fmla="*/ 890209 h 936171"/>
                      <a:gd name="connsiteX105" fmla="*/ 897467 w 1717524"/>
                      <a:gd name="connsiteY105" fmla="*/ 904724 h 936171"/>
                      <a:gd name="connsiteX106" fmla="*/ 907143 w 1717524"/>
                      <a:gd name="connsiteY106" fmla="*/ 902305 h 936171"/>
                      <a:gd name="connsiteX107" fmla="*/ 914400 w 1717524"/>
                      <a:gd name="connsiteY107" fmla="*/ 897467 h 936171"/>
                      <a:gd name="connsiteX108" fmla="*/ 931333 w 1717524"/>
                      <a:gd name="connsiteY108" fmla="*/ 899886 h 936171"/>
                      <a:gd name="connsiteX109" fmla="*/ 931333 w 1717524"/>
                      <a:gd name="connsiteY109" fmla="*/ 931333 h 936171"/>
                      <a:gd name="connsiteX110" fmla="*/ 945847 w 1717524"/>
                      <a:gd name="connsiteY110" fmla="*/ 936171 h 936171"/>
                      <a:gd name="connsiteX111" fmla="*/ 979714 w 1717524"/>
                      <a:gd name="connsiteY111" fmla="*/ 931333 h 936171"/>
                      <a:gd name="connsiteX112" fmla="*/ 986971 w 1717524"/>
                      <a:gd name="connsiteY112" fmla="*/ 928914 h 936171"/>
                      <a:gd name="connsiteX113" fmla="*/ 989390 w 1717524"/>
                      <a:gd name="connsiteY113" fmla="*/ 909562 h 936171"/>
                      <a:gd name="connsiteX114" fmla="*/ 1011162 w 1717524"/>
                      <a:gd name="connsiteY114" fmla="*/ 914400 h 936171"/>
                      <a:gd name="connsiteX115" fmla="*/ 1028095 w 1717524"/>
                      <a:gd name="connsiteY115" fmla="*/ 911981 h 936171"/>
                      <a:gd name="connsiteX116" fmla="*/ 1037771 w 1717524"/>
                      <a:gd name="connsiteY116" fmla="*/ 890209 h 936171"/>
                      <a:gd name="connsiteX117" fmla="*/ 1045028 w 1717524"/>
                      <a:gd name="connsiteY117" fmla="*/ 885371 h 936171"/>
                      <a:gd name="connsiteX118" fmla="*/ 1054705 w 1717524"/>
                      <a:gd name="connsiteY118" fmla="*/ 873276 h 936171"/>
                      <a:gd name="connsiteX119" fmla="*/ 1061962 w 1717524"/>
                      <a:gd name="connsiteY119" fmla="*/ 851505 h 936171"/>
                      <a:gd name="connsiteX120" fmla="*/ 1064381 w 1717524"/>
                      <a:gd name="connsiteY120" fmla="*/ 844248 h 936171"/>
                      <a:gd name="connsiteX121" fmla="*/ 1071638 w 1717524"/>
                      <a:gd name="connsiteY121" fmla="*/ 839409 h 936171"/>
                      <a:gd name="connsiteX122" fmla="*/ 1066800 w 1717524"/>
                      <a:gd name="connsiteY122" fmla="*/ 822476 h 936171"/>
                      <a:gd name="connsiteX123" fmla="*/ 1054705 w 1717524"/>
                      <a:gd name="connsiteY123" fmla="*/ 800705 h 936171"/>
                      <a:gd name="connsiteX124" fmla="*/ 1061962 w 1717524"/>
                      <a:gd name="connsiteY124" fmla="*/ 769257 h 936171"/>
                      <a:gd name="connsiteX125" fmla="*/ 1069219 w 1717524"/>
                      <a:gd name="connsiteY125" fmla="*/ 764419 h 936171"/>
                      <a:gd name="connsiteX126" fmla="*/ 1066800 w 1717524"/>
                      <a:gd name="connsiteY126" fmla="*/ 757162 h 936171"/>
                      <a:gd name="connsiteX127" fmla="*/ 1049867 w 1717524"/>
                      <a:gd name="connsiteY127" fmla="*/ 752324 h 936171"/>
                      <a:gd name="connsiteX128" fmla="*/ 1040190 w 1717524"/>
                      <a:gd name="connsiteY128" fmla="*/ 740228 h 936171"/>
                      <a:gd name="connsiteX129" fmla="*/ 1045028 w 1717524"/>
                      <a:gd name="connsiteY129" fmla="*/ 701524 h 936171"/>
                      <a:gd name="connsiteX130" fmla="*/ 1047447 w 1717524"/>
                      <a:gd name="connsiteY130" fmla="*/ 694267 h 936171"/>
                      <a:gd name="connsiteX131" fmla="*/ 1045028 w 1717524"/>
                      <a:gd name="connsiteY131" fmla="*/ 677333 h 936171"/>
                      <a:gd name="connsiteX132" fmla="*/ 1037771 w 1717524"/>
                      <a:gd name="connsiteY132" fmla="*/ 674914 h 936171"/>
                      <a:gd name="connsiteX133" fmla="*/ 1030514 w 1717524"/>
                      <a:gd name="connsiteY133" fmla="*/ 670076 h 936171"/>
                      <a:gd name="connsiteX134" fmla="*/ 1037771 w 1717524"/>
                      <a:gd name="connsiteY134" fmla="*/ 665238 h 936171"/>
                      <a:gd name="connsiteX135" fmla="*/ 1030514 w 1717524"/>
                      <a:gd name="connsiteY135" fmla="*/ 660400 h 936171"/>
                      <a:gd name="connsiteX136" fmla="*/ 1025676 w 1717524"/>
                      <a:gd name="connsiteY136" fmla="*/ 645886 h 936171"/>
                      <a:gd name="connsiteX137" fmla="*/ 1035352 w 1717524"/>
                      <a:gd name="connsiteY137" fmla="*/ 616857 h 936171"/>
                      <a:gd name="connsiteX138" fmla="*/ 1045028 w 1717524"/>
                      <a:gd name="connsiteY138" fmla="*/ 614438 h 936171"/>
                      <a:gd name="connsiteX139" fmla="*/ 1047447 w 1717524"/>
                      <a:gd name="connsiteY139" fmla="*/ 607181 h 936171"/>
                      <a:gd name="connsiteX140" fmla="*/ 1052286 w 1717524"/>
                      <a:gd name="connsiteY140" fmla="*/ 602343 h 936171"/>
                      <a:gd name="connsiteX141" fmla="*/ 1061962 w 1717524"/>
                      <a:gd name="connsiteY141" fmla="*/ 580571 h 936171"/>
                      <a:gd name="connsiteX142" fmla="*/ 1064381 w 1717524"/>
                      <a:gd name="connsiteY142" fmla="*/ 563638 h 936171"/>
                      <a:gd name="connsiteX143" fmla="*/ 1086152 w 1717524"/>
                      <a:gd name="connsiteY143" fmla="*/ 558800 h 936171"/>
                      <a:gd name="connsiteX144" fmla="*/ 1088571 w 1717524"/>
                      <a:gd name="connsiteY144" fmla="*/ 515257 h 936171"/>
                      <a:gd name="connsiteX145" fmla="*/ 1090990 w 1717524"/>
                      <a:gd name="connsiteY145" fmla="*/ 493486 h 936171"/>
                      <a:gd name="connsiteX146" fmla="*/ 1098247 w 1717524"/>
                      <a:gd name="connsiteY146" fmla="*/ 491067 h 936171"/>
                      <a:gd name="connsiteX147" fmla="*/ 1107924 w 1717524"/>
                      <a:gd name="connsiteY147" fmla="*/ 488648 h 936171"/>
                      <a:gd name="connsiteX148" fmla="*/ 1112762 w 1717524"/>
                      <a:gd name="connsiteY148" fmla="*/ 449943 h 936171"/>
                      <a:gd name="connsiteX149" fmla="*/ 1122438 w 1717524"/>
                      <a:gd name="connsiteY149" fmla="*/ 428171 h 936171"/>
                      <a:gd name="connsiteX150" fmla="*/ 1144209 w 1717524"/>
                      <a:gd name="connsiteY150" fmla="*/ 413657 h 936171"/>
                      <a:gd name="connsiteX151" fmla="*/ 1153886 w 1717524"/>
                      <a:gd name="connsiteY151" fmla="*/ 401562 h 936171"/>
                      <a:gd name="connsiteX152" fmla="*/ 1146628 w 1717524"/>
                      <a:gd name="connsiteY152" fmla="*/ 416076 h 936171"/>
                      <a:gd name="connsiteX153" fmla="*/ 1139371 w 1717524"/>
                      <a:gd name="connsiteY153" fmla="*/ 430590 h 936171"/>
                      <a:gd name="connsiteX154" fmla="*/ 1141790 w 1717524"/>
                      <a:gd name="connsiteY154" fmla="*/ 440267 h 936171"/>
                      <a:gd name="connsiteX155" fmla="*/ 1156305 w 1717524"/>
                      <a:gd name="connsiteY155" fmla="*/ 442686 h 936171"/>
                      <a:gd name="connsiteX156" fmla="*/ 1173238 w 1717524"/>
                      <a:gd name="connsiteY156" fmla="*/ 437848 h 936171"/>
                      <a:gd name="connsiteX157" fmla="*/ 1207105 w 1717524"/>
                      <a:gd name="connsiteY157" fmla="*/ 440267 h 936171"/>
                      <a:gd name="connsiteX158" fmla="*/ 1211943 w 1717524"/>
                      <a:gd name="connsiteY158" fmla="*/ 447524 h 936171"/>
                      <a:gd name="connsiteX159" fmla="*/ 1226457 w 1717524"/>
                      <a:gd name="connsiteY159" fmla="*/ 457200 h 936171"/>
                      <a:gd name="connsiteX160" fmla="*/ 1238552 w 1717524"/>
                      <a:gd name="connsiteY160" fmla="*/ 459619 h 936171"/>
                      <a:gd name="connsiteX161" fmla="*/ 1257905 w 1717524"/>
                      <a:gd name="connsiteY161" fmla="*/ 464457 h 936171"/>
                      <a:gd name="connsiteX162" fmla="*/ 1265162 w 1717524"/>
                      <a:gd name="connsiteY162" fmla="*/ 486228 h 936171"/>
                      <a:gd name="connsiteX163" fmla="*/ 1267581 w 1717524"/>
                      <a:gd name="connsiteY163" fmla="*/ 493486 h 936171"/>
                      <a:gd name="connsiteX164" fmla="*/ 1274838 w 1717524"/>
                      <a:gd name="connsiteY164" fmla="*/ 498324 h 936171"/>
                      <a:gd name="connsiteX165" fmla="*/ 1289352 w 1717524"/>
                      <a:gd name="connsiteY165" fmla="*/ 503162 h 936171"/>
                      <a:gd name="connsiteX166" fmla="*/ 1306286 w 1717524"/>
                      <a:gd name="connsiteY166" fmla="*/ 508000 h 936171"/>
                      <a:gd name="connsiteX167" fmla="*/ 1313543 w 1717524"/>
                      <a:gd name="connsiteY167" fmla="*/ 512838 h 936171"/>
                      <a:gd name="connsiteX168" fmla="*/ 1318381 w 1717524"/>
                      <a:gd name="connsiteY168" fmla="*/ 520095 h 936171"/>
                      <a:gd name="connsiteX169" fmla="*/ 1342571 w 1717524"/>
                      <a:gd name="connsiteY169" fmla="*/ 517676 h 936171"/>
                      <a:gd name="connsiteX170" fmla="*/ 1349828 w 1717524"/>
                      <a:gd name="connsiteY170" fmla="*/ 515257 h 936171"/>
                      <a:gd name="connsiteX171" fmla="*/ 1354667 w 1717524"/>
                      <a:gd name="connsiteY171" fmla="*/ 510419 h 936171"/>
                      <a:gd name="connsiteX172" fmla="*/ 1376438 w 1717524"/>
                      <a:gd name="connsiteY172" fmla="*/ 498324 h 936171"/>
                      <a:gd name="connsiteX173" fmla="*/ 1390952 w 1717524"/>
                      <a:gd name="connsiteY173" fmla="*/ 495905 h 936171"/>
                      <a:gd name="connsiteX174" fmla="*/ 1405467 w 1717524"/>
                      <a:gd name="connsiteY174" fmla="*/ 493486 h 936171"/>
                      <a:gd name="connsiteX175" fmla="*/ 1410305 w 1717524"/>
                      <a:gd name="connsiteY175" fmla="*/ 486228 h 936171"/>
                      <a:gd name="connsiteX176" fmla="*/ 1424819 w 1717524"/>
                      <a:gd name="connsiteY176" fmla="*/ 474133 h 936171"/>
                      <a:gd name="connsiteX177" fmla="*/ 1441752 w 1717524"/>
                      <a:gd name="connsiteY177" fmla="*/ 457200 h 936171"/>
                      <a:gd name="connsiteX178" fmla="*/ 1446590 w 1717524"/>
                      <a:gd name="connsiteY178" fmla="*/ 449943 h 936171"/>
                      <a:gd name="connsiteX179" fmla="*/ 1441752 w 1717524"/>
                      <a:gd name="connsiteY179" fmla="*/ 425752 h 936171"/>
                      <a:gd name="connsiteX180" fmla="*/ 1444171 w 1717524"/>
                      <a:gd name="connsiteY180" fmla="*/ 399143 h 936171"/>
                      <a:gd name="connsiteX181" fmla="*/ 1451428 w 1717524"/>
                      <a:gd name="connsiteY181" fmla="*/ 367695 h 936171"/>
                      <a:gd name="connsiteX182" fmla="*/ 1453847 w 1717524"/>
                      <a:gd name="connsiteY182" fmla="*/ 355600 h 936171"/>
                      <a:gd name="connsiteX183" fmla="*/ 1456267 w 1717524"/>
                      <a:gd name="connsiteY183" fmla="*/ 328990 h 936171"/>
                      <a:gd name="connsiteX184" fmla="*/ 1465943 w 1717524"/>
                      <a:gd name="connsiteY184" fmla="*/ 287867 h 936171"/>
                      <a:gd name="connsiteX185" fmla="*/ 1478038 w 1717524"/>
                      <a:gd name="connsiteY185" fmla="*/ 266095 h 936171"/>
                      <a:gd name="connsiteX186" fmla="*/ 1463524 w 1717524"/>
                      <a:gd name="connsiteY186" fmla="*/ 258838 h 936171"/>
                      <a:gd name="connsiteX187" fmla="*/ 1478038 w 1717524"/>
                      <a:gd name="connsiteY187" fmla="*/ 239486 h 936171"/>
                      <a:gd name="connsiteX188" fmla="*/ 1485295 w 1717524"/>
                      <a:gd name="connsiteY188" fmla="*/ 217714 h 936171"/>
                      <a:gd name="connsiteX189" fmla="*/ 1487714 w 1717524"/>
                      <a:gd name="connsiteY189" fmla="*/ 210457 h 936171"/>
                      <a:gd name="connsiteX190" fmla="*/ 1487714 w 1717524"/>
                      <a:gd name="connsiteY190" fmla="*/ 174171 h 936171"/>
                      <a:gd name="connsiteX191" fmla="*/ 1494971 w 1717524"/>
                      <a:gd name="connsiteY191" fmla="*/ 169333 h 936171"/>
                      <a:gd name="connsiteX192" fmla="*/ 1504647 w 1717524"/>
                      <a:gd name="connsiteY192" fmla="*/ 154819 h 936171"/>
                      <a:gd name="connsiteX193" fmla="*/ 1507067 w 1717524"/>
                      <a:gd name="connsiteY193" fmla="*/ 147562 h 936171"/>
                      <a:gd name="connsiteX194" fmla="*/ 1514324 w 1717524"/>
                      <a:gd name="connsiteY194" fmla="*/ 142724 h 936171"/>
                      <a:gd name="connsiteX195" fmla="*/ 1543352 w 1717524"/>
                      <a:gd name="connsiteY195" fmla="*/ 140305 h 936171"/>
                      <a:gd name="connsiteX196" fmla="*/ 1543352 w 1717524"/>
                      <a:gd name="connsiteY196" fmla="*/ 118533 h 936171"/>
                      <a:gd name="connsiteX197" fmla="*/ 1548190 w 1717524"/>
                      <a:gd name="connsiteY197" fmla="*/ 91924 h 936171"/>
                      <a:gd name="connsiteX198" fmla="*/ 1567543 w 1717524"/>
                      <a:gd name="connsiteY198" fmla="*/ 79828 h 936171"/>
                      <a:gd name="connsiteX199" fmla="*/ 1574800 w 1717524"/>
                      <a:gd name="connsiteY199" fmla="*/ 77409 h 936171"/>
                      <a:gd name="connsiteX200" fmla="*/ 1582057 w 1717524"/>
                      <a:gd name="connsiteY200" fmla="*/ 74990 h 936171"/>
                      <a:gd name="connsiteX201" fmla="*/ 1589314 w 1717524"/>
                      <a:gd name="connsiteY201" fmla="*/ 58057 h 936171"/>
                      <a:gd name="connsiteX202" fmla="*/ 1601409 w 1717524"/>
                      <a:gd name="connsiteY202" fmla="*/ 55638 h 936171"/>
                      <a:gd name="connsiteX203" fmla="*/ 1615924 w 1717524"/>
                      <a:gd name="connsiteY203" fmla="*/ 45962 h 936171"/>
                      <a:gd name="connsiteX204" fmla="*/ 1630438 w 1717524"/>
                      <a:gd name="connsiteY204" fmla="*/ 41124 h 936171"/>
                      <a:gd name="connsiteX205" fmla="*/ 1637695 w 1717524"/>
                      <a:gd name="connsiteY205" fmla="*/ 43543 h 936171"/>
                      <a:gd name="connsiteX206" fmla="*/ 1644952 w 1717524"/>
                      <a:gd name="connsiteY206" fmla="*/ 48381 h 936171"/>
                      <a:gd name="connsiteX207" fmla="*/ 1657047 w 1717524"/>
                      <a:gd name="connsiteY207" fmla="*/ 45962 h 936171"/>
                      <a:gd name="connsiteX208" fmla="*/ 1661886 w 1717524"/>
                      <a:gd name="connsiteY208" fmla="*/ 41124 h 936171"/>
                      <a:gd name="connsiteX209" fmla="*/ 1671562 w 1717524"/>
                      <a:gd name="connsiteY209" fmla="*/ 29028 h 936171"/>
                      <a:gd name="connsiteX210" fmla="*/ 1678819 w 1717524"/>
                      <a:gd name="connsiteY210" fmla="*/ 26609 h 936171"/>
                      <a:gd name="connsiteX211" fmla="*/ 1683657 w 1717524"/>
                      <a:gd name="connsiteY211" fmla="*/ 19352 h 936171"/>
                      <a:gd name="connsiteX212" fmla="*/ 1686076 w 1717524"/>
                      <a:gd name="connsiteY212" fmla="*/ 12095 h 936171"/>
                      <a:gd name="connsiteX213" fmla="*/ 1700590 w 1717524"/>
                      <a:gd name="connsiteY213" fmla="*/ 0 h 936171"/>
                      <a:gd name="connsiteX214" fmla="*/ 1717524 w 1717524"/>
                      <a:gd name="connsiteY214" fmla="*/ 4838 h 936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717524" h="936171">
                        <a:moveTo>
                          <a:pt x="0" y="909562"/>
                        </a:moveTo>
                        <a:cubicBezTo>
                          <a:pt x="4032" y="907143"/>
                          <a:pt x="7534" y="903445"/>
                          <a:pt x="12095" y="902305"/>
                        </a:cubicBezTo>
                        <a:cubicBezTo>
                          <a:pt x="14569" y="901687"/>
                          <a:pt x="16802" y="904724"/>
                          <a:pt x="19352" y="904724"/>
                        </a:cubicBezTo>
                        <a:cubicBezTo>
                          <a:pt x="23464" y="904724"/>
                          <a:pt x="27415" y="903111"/>
                          <a:pt x="31447" y="902305"/>
                        </a:cubicBezTo>
                        <a:cubicBezTo>
                          <a:pt x="30641" y="898273"/>
                          <a:pt x="29920" y="894223"/>
                          <a:pt x="29028" y="890209"/>
                        </a:cubicBezTo>
                        <a:cubicBezTo>
                          <a:pt x="28307" y="886964"/>
                          <a:pt x="25557" y="883687"/>
                          <a:pt x="26609" y="880533"/>
                        </a:cubicBezTo>
                        <a:cubicBezTo>
                          <a:pt x="27529" y="877775"/>
                          <a:pt x="31448" y="877308"/>
                          <a:pt x="33867" y="875695"/>
                        </a:cubicBezTo>
                        <a:cubicBezTo>
                          <a:pt x="41124" y="876501"/>
                          <a:pt x="48436" y="876914"/>
                          <a:pt x="55638" y="878114"/>
                        </a:cubicBezTo>
                        <a:cubicBezTo>
                          <a:pt x="58153" y="878533"/>
                          <a:pt x="60443" y="879833"/>
                          <a:pt x="62895" y="880533"/>
                        </a:cubicBezTo>
                        <a:cubicBezTo>
                          <a:pt x="66092" y="881446"/>
                          <a:pt x="69346" y="882146"/>
                          <a:pt x="72571" y="882952"/>
                        </a:cubicBezTo>
                        <a:cubicBezTo>
                          <a:pt x="74184" y="885371"/>
                          <a:pt x="75593" y="887939"/>
                          <a:pt x="77409" y="890209"/>
                        </a:cubicBezTo>
                        <a:cubicBezTo>
                          <a:pt x="78834" y="891990"/>
                          <a:pt x="81073" y="893092"/>
                          <a:pt x="82247" y="895048"/>
                        </a:cubicBezTo>
                        <a:cubicBezTo>
                          <a:pt x="83559" y="897235"/>
                          <a:pt x="83860" y="899886"/>
                          <a:pt x="84667" y="902305"/>
                        </a:cubicBezTo>
                        <a:cubicBezTo>
                          <a:pt x="87892" y="901499"/>
                          <a:pt x="91747" y="901963"/>
                          <a:pt x="94343" y="899886"/>
                        </a:cubicBezTo>
                        <a:cubicBezTo>
                          <a:pt x="96334" y="898293"/>
                          <a:pt x="95169" y="894619"/>
                          <a:pt x="96762" y="892628"/>
                        </a:cubicBezTo>
                        <a:cubicBezTo>
                          <a:pt x="98578" y="890358"/>
                          <a:pt x="101600" y="889403"/>
                          <a:pt x="104019" y="887790"/>
                        </a:cubicBezTo>
                        <a:cubicBezTo>
                          <a:pt x="108857" y="889403"/>
                          <a:pt x="113695" y="894241"/>
                          <a:pt x="118533" y="892628"/>
                        </a:cubicBezTo>
                        <a:cubicBezTo>
                          <a:pt x="130443" y="888658"/>
                          <a:pt x="123275" y="890628"/>
                          <a:pt x="140305" y="887790"/>
                        </a:cubicBezTo>
                        <a:cubicBezTo>
                          <a:pt x="146756" y="888596"/>
                          <a:pt x="153430" y="888341"/>
                          <a:pt x="159657" y="890209"/>
                        </a:cubicBezTo>
                        <a:cubicBezTo>
                          <a:pt x="167681" y="892617"/>
                          <a:pt x="162227" y="897618"/>
                          <a:pt x="166914" y="902305"/>
                        </a:cubicBezTo>
                        <a:cubicBezTo>
                          <a:pt x="168717" y="904108"/>
                          <a:pt x="171752" y="903918"/>
                          <a:pt x="174171" y="904724"/>
                        </a:cubicBezTo>
                        <a:cubicBezTo>
                          <a:pt x="179009" y="903918"/>
                          <a:pt x="184033" y="903856"/>
                          <a:pt x="188686" y="902305"/>
                        </a:cubicBezTo>
                        <a:cubicBezTo>
                          <a:pt x="191444" y="901386"/>
                          <a:pt x="193343" y="898767"/>
                          <a:pt x="195943" y="897467"/>
                        </a:cubicBezTo>
                        <a:cubicBezTo>
                          <a:pt x="198224" y="896327"/>
                          <a:pt x="200726" y="895667"/>
                          <a:pt x="203200" y="895048"/>
                        </a:cubicBezTo>
                        <a:lnTo>
                          <a:pt x="222552" y="890209"/>
                        </a:lnTo>
                        <a:cubicBezTo>
                          <a:pt x="234650" y="894242"/>
                          <a:pt x="234647" y="897467"/>
                          <a:pt x="244324" y="892628"/>
                        </a:cubicBezTo>
                        <a:cubicBezTo>
                          <a:pt x="246924" y="891328"/>
                          <a:pt x="249162" y="889403"/>
                          <a:pt x="251581" y="887790"/>
                        </a:cubicBezTo>
                        <a:cubicBezTo>
                          <a:pt x="254181" y="888310"/>
                          <a:pt x="267215" y="890397"/>
                          <a:pt x="270933" y="892628"/>
                        </a:cubicBezTo>
                        <a:cubicBezTo>
                          <a:pt x="272889" y="893802"/>
                          <a:pt x="274158" y="895854"/>
                          <a:pt x="275771" y="897467"/>
                        </a:cubicBezTo>
                        <a:cubicBezTo>
                          <a:pt x="278190" y="896661"/>
                          <a:pt x="280842" y="896360"/>
                          <a:pt x="283028" y="895048"/>
                        </a:cubicBezTo>
                        <a:cubicBezTo>
                          <a:pt x="284984" y="893874"/>
                          <a:pt x="286086" y="891634"/>
                          <a:pt x="287867" y="890209"/>
                        </a:cubicBezTo>
                        <a:cubicBezTo>
                          <a:pt x="290137" y="888393"/>
                          <a:pt x="292705" y="886984"/>
                          <a:pt x="295124" y="885371"/>
                        </a:cubicBezTo>
                        <a:lnTo>
                          <a:pt x="299962" y="870857"/>
                        </a:lnTo>
                        <a:cubicBezTo>
                          <a:pt x="300768" y="868438"/>
                          <a:pt x="300259" y="865014"/>
                          <a:pt x="302381" y="863600"/>
                        </a:cubicBezTo>
                        <a:lnTo>
                          <a:pt x="309638" y="858762"/>
                        </a:lnTo>
                        <a:cubicBezTo>
                          <a:pt x="308576" y="840703"/>
                          <a:pt x="304771" y="812916"/>
                          <a:pt x="309638" y="793448"/>
                        </a:cubicBezTo>
                        <a:cubicBezTo>
                          <a:pt x="310846" y="788617"/>
                          <a:pt x="318386" y="787306"/>
                          <a:pt x="321733" y="786190"/>
                        </a:cubicBezTo>
                        <a:cubicBezTo>
                          <a:pt x="323635" y="783337"/>
                          <a:pt x="329467" y="775968"/>
                          <a:pt x="328990" y="771676"/>
                        </a:cubicBezTo>
                        <a:cubicBezTo>
                          <a:pt x="328427" y="766607"/>
                          <a:pt x="325765" y="762000"/>
                          <a:pt x="324152" y="757162"/>
                        </a:cubicBezTo>
                        <a:cubicBezTo>
                          <a:pt x="323233" y="754404"/>
                          <a:pt x="319314" y="753937"/>
                          <a:pt x="316895" y="752324"/>
                        </a:cubicBezTo>
                        <a:cubicBezTo>
                          <a:pt x="315754" y="748901"/>
                          <a:pt x="310820" y="738428"/>
                          <a:pt x="316895" y="735390"/>
                        </a:cubicBezTo>
                        <a:cubicBezTo>
                          <a:pt x="319495" y="734090"/>
                          <a:pt x="321552" y="738928"/>
                          <a:pt x="324152" y="740228"/>
                        </a:cubicBezTo>
                        <a:cubicBezTo>
                          <a:pt x="326433" y="741369"/>
                          <a:pt x="329128" y="741508"/>
                          <a:pt x="331409" y="742648"/>
                        </a:cubicBezTo>
                        <a:cubicBezTo>
                          <a:pt x="334010" y="743948"/>
                          <a:pt x="336010" y="746305"/>
                          <a:pt x="338667" y="747486"/>
                        </a:cubicBezTo>
                        <a:cubicBezTo>
                          <a:pt x="343327" y="749557"/>
                          <a:pt x="353181" y="752324"/>
                          <a:pt x="353181" y="752324"/>
                        </a:cubicBezTo>
                        <a:cubicBezTo>
                          <a:pt x="360438" y="751518"/>
                          <a:pt x="368792" y="753825"/>
                          <a:pt x="374952" y="749905"/>
                        </a:cubicBezTo>
                        <a:cubicBezTo>
                          <a:pt x="379255" y="747167"/>
                          <a:pt x="378177" y="740228"/>
                          <a:pt x="379790" y="735390"/>
                        </a:cubicBezTo>
                        <a:cubicBezTo>
                          <a:pt x="380596" y="732971"/>
                          <a:pt x="379790" y="728939"/>
                          <a:pt x="382209" y="728133"/>
                        </a:cubicBezTo>
                        <a:lnTo>
                          <a:pt x="389467" y="725714"/>
                        </a:lnTo>
                        <a:cubicBezTo>
                          <a:pt x="394745" y="741549"/>
                          <a:pt x="387414" y="726006"/>
                          <a:pt x="399143" y="735390"/>
                        </a:cubicBezTo>
                        <a:cubicBezTo>
                          <a:pt x="401413" y="737206"/>
                          <a:pt x="402120" y="740414"/>
                          <a:pt x="403981" y="742648"/>
                        </a:cubicBezTo>
                        <a:cubicBezTo>
                          <a:pt x="406171" y="745276"/>
                          <a:pt x="408392" y="748007"/>
                          <a:pt x="411238" y="749905"/>
                        </a:cubicBezTo>
                        <a:cubicBezTo>
                          <a:pt x="416401" y="753347"/>
                          <a:pt x="437027" y="754640"/>
                          <a:pt x="437847" y="754743"/>
                        </a:cubicBezTo>
                        <a:cubicBezTo>
                          <a:pt x="431467" y="764313"/>
                          <a:pt x="422491" y="768101"/>
                          <a:pt x="433009" y="776514"/>
                        </a:cubicBezTo>
                        <a:cubicBezTo>
                          <a:pt x="435000" y="778107"/>
                          <a:pt x="437848" y="778127"/>
                          <a:pt x="440267" y="778933"/>
                        </a:cubicBezTo>
                        <a:cubicBezTo>
                          <a:pt x="441073" y="781352"/>
                          <a:pt x="441093" y="784199"/>
                          <a:pt x="442686" y="786190"/>
                        </a:cubicBezTo>
                        <a:cubicBezTo>
                          <a:pt x="446096" y="790452"/>
                          <a:pt x="452421" y="791854"/>
                          <a:pt x="457200" y="793448"/>
                        </a:cubicBezTo>
                        <a:cubicBezTo>
                          <a:pt x="470102" y="792641"/>
                          <a:pt x="482978" y="791028"/>
                          <a:pt x="495905" y="791028"/>
                        </a:cubicBezTo>
                        <a:cubicBezTo>
                          <a:pt x="519258" y="791028"/>
                          <a:pt x="498668" y="796560"/>
                          <a:pt x="515257" y="791028"/>
                        </a:cubicBezTo>
                        <a:cubicBezTo>
                          <a:pt x="514451" y="786190"/>
                          <a:pt x="513532" y="781369"/>
                          <a:pt x="512838" y="776514"/>
                        </a:cubicBezTo>
                        <a:cubicBezTo>
                          <a:pt x="511919" y="770078"/>
                          <a:pt x="512129" y="763434"/>
                          <a:pt x="510419" y="757162"/>
                        </a:cubicBezTo>
                        <a:cubicBezTo>
                          <a:pt x="509654" y="754357"/>
                          <a:pt x="506762" y="752562"/>
                          <a:pt x="505581" y="749905"/>
                        </a:cubicBezTo>
                        <a:cubicBezTo>
                          <a:pt x="503510" y="745245"/>
                          <a:pt x="500743" y="735390"/>
                          <a:pt x="500743" y="735390"/>
                        </a:cubicBezTo>
                        <a:cubicBezTo>
                          <a:pt x="501549" y="732971"/>
                          <a:pt x="501359" y="729936"/>
                          <a:pt x="503162" y="728133"/>
                        </a:cubicBezTo>
                        <a:cubicBezTo>
                          <a:pt x="504965" y="726330"/>
                          <a:pt x="508138" y="726854"/>
                          <a:pt x="510419" y="725714"/>
                        </a:cubicBezTo>
                        <a:cubicBezTo>
                          <a:pt x="513019" y="724414"/>
                          <a:pt x="515257" y="722489"/>
                          <a:pt x="517676" y="720876"/>
                        </a:cubicBezTo>
                        <a:cubicBezTo>
                          <a:pt x="523320" y="721682"/>
                          <a:pt x="528929" y="722801"/>
                          <a:pt x="534609" y="723295"/>
                        </a:cubicBezTo>
                        <a:cubicBezTo>
                          <a:pt x="547487" y="724415"/>
                          <a:pt x="561889" y="719666"/>
                          <a:pt x="573314" y="725714"/>
                        </a:cubicBezTo>
                        <a:cubicBezTo>
                          <a:pt x="579060" y="728756"/>
                          <a:pt x="574927" y="738616"/>
                          <a:pt x="575733" y="745067"/>
                        </a:cubicBezTo>
                        <a:cubicBezTo>
                          <a:pt x="583797" y="744261"/>
                          <a:pt x="592308" y="745418"/>
                          <a:pt x="599924" y="742648"/>
                        </a:cubicBezTo>
                        <a:cubicBezTo>
                          <a:pt x="602321" y="741776"/>
                          <a:pt x="601203" y="737671"/>
                          <a:pt x="602343" y="735390"/>
                        </a:cubicBezTo>
                        <a:cubicBezTo>
                          <a:pt x="603643" y="732790"/>
                          <a:pt x="605568" y="730552"/>
                          <a:pt x="607181" y="728133"/>
                        </a:cubicBezTo>
                        <a:cubicBezTo>
                          <a:pt x="610406" y="728939"/>
                          <a:pt x="613660" y="729639"/>
                          <a:pt x="616857" y="730552"/>
                        </a:cubicBezTo>
                        <a:cubicBezTo>
                          <a:pt x="619309" y="731252"/>
                          <a:pt x="621599" y="733390"/>
                          <a:pt x="624114" y="732971"/>
                        </a:cubicBezTo>
                        <a:cubicBezTo>
                          <a:pt x="626982" y="732493"/>
                          <a:pt x="628771" y="729433"/>
                          <a:pt x="631371" y="728133"/>
                        </a:cubicBezTo>
                        <a:cubicBezTo>
                          <a:pt x="633652" y="726993"/>
                          <a:pt x="636209" y="726520"/>
                          <a:pt x="638628" y="725714"/>
                        </a:cubicBezTo>
                        <a:cubicBezTo>
                          <a:pt x="643466" y="727327"/>
                          <a:pt x="648900" y="727723"/>
                          <a:pt x="653143" y="730552"/>
                        </a:cubicBezTo>
                        <a:lnTo>
                          <a:pt x="667657" y="740228"/>
                        </a:lnTo>
                        <a:cubicBezTo>
                          <a:pt x="669066" y="740140"/>
                          <a:pt x="701957" y="733230"/>
                          <a:pt x="713619" y="740228"/>
                        </a:cubicBezTo>
                        <a:cubicBezTo>
                          <a:pt x="715575" y="741402"/>
                          <a:pt x="716676" y="743642"/>
                          <a:pt x="718457" y="745067"/>
                        </a:cubicBezTo>
                        <a:cubicBezTo>
                          <a:pt x="720727" y="746883"/>
                          <a:pt x="723295" y="748292"/>
                          <a:pt x="725714" y="749905"/>
                        </a:cubicBezTo>
                        <a:cubicBezTo>
                          <a:pt x="726520" y="752324"/>
                          <a:pt x="726540" y="755171"/>
                          <a:pt x="728133" y="757162"/>
                        </a:cubicBezTo>
                        <a:cubicBezTo>
                          <a:pt x="729949" y="759432"/>
                          <a:pt x="734685" y="759180"/>
                          <a:pt x="735390" y="762000"/>
                        </a:cubicBezTo>
                        <a:cubicBezTo>
                          <a:pt x="736580" y="766758"/>
                          <a:pt x="733777" y="771676"/>
                          <a:pt x="732971" y="776514"/>
                        </a:cubicBezTo>
                        <a:cubicBezTo>
                          <a:pt x="733777" y="779739"/>
                          <a:pt x="732836" y="784062"/>
                          <a:pt x="735390" y="786190"/>
                        </a:cubicBezTo>
                        <a:cubicBezTo>
                          <a:pt x="738549" y="788822"/>
                          <a:pt x="743707" y="786989"/>
                          <a:pt x="747486" y="788609"/>
                        </a:cubicBezTo>
                        <a:cubicBezTo>
                          <a:pt x="749582" y="789508"/>
                          <a:pt x="750711" y="791835"/>
                          <a:pt x="752324" y="793448"/>
                        </a:cubicBezTo>
                        <a:cubicBezTo>
                          <a:pt x="751518" y="795867"/>
                          <a:pt x="751498" y="798714"/>
                          <a:pt x="749905" y="800705"/>
                        </a:cubicBezTo>
                        <a:cubicBezTo>
                          <a:pt x="748089" y="802975"/>
                          <a:pt x="742647" y="802635"/>
                          <a:pt x="742647" y="805543"/>
                        </a:cubicBezTo>
                        <a:cubicBezTo>
                          <a:pt x="742647" y="808093"/>
                          <a:pt x="747416" y="807409"/>
                          <a:pt x="749905" y="807962"/>
                        </a:cubicBezTo>
                        <a:cubicBezTo>
                          <a:pt x="754693" y="809026"/>
                          <a:pt x="759581" y="809575"/>
                          <a:pt x="764419" y="810381"/>
                        </a:cubicBezTo>
                        <a:cubicBezTo>
                          <a:pt x="766838" y="811994"/>
                          <a:pt x="769860" y="812949"/>
                          <a:pt x="771676" y="815219"/>
                        </a:cubicBezTo>
                        <a:cubicBezTo>
                          <a:pt x="787415" y="834893"/>
                          <a:pt x="758541" y="809341"/>
                          <a:pt x="778933" y="829733"/>
                        </a:cubicBezTo>
                        <a:cubicBezTo>
                          <a:pt x="780989" y="831789"/>
                          <a:pt x="783957" y="832710"/>
                          <a:pt x="786190" y="834571"/>
                        </a:cubicBezTo>
                        <a:cubicBezTo>
                          <a:pt x="798271" y="844638"/>
                          <a:pt x="787950" y="839995"/>
                          <a:pt x="800705" y="844248"/>
                        </a:cubicBezTo>
                        <a:cubicBezTo>
                          <a:pt x="802318" y="846667"/>
                          <a:pt x="803273" y="849689"/>
                          <a:pt x="805543" y="851505"/>
                        </a:cubicBezTo>
                        <a:cubicBezTo>
                          <a:pt x="807534" y="853098"/>
                          <a:pt x="811318" y="851849"/>
                          <a:pt x="812800" y="853924"/>
                        </a:cubicBezTo>
                        <a:cubicBezTo>
                          <a:pt x="815764" y="858074"/>
                          <a:pt x="817638" y="868438"/>
                          <a:pt x="817638" y="868438"/>
                        </a:cubicBezTo>
                        <a:cubicBezTo>
                          <a:pt x="831346" y="867632"/>
                          <a:pt x="845047" y="865333"/>
                          <a:pt x="858762" y="866019"/>
                        </a:cubicBezTo>
                        <a:cubicBezTo>
                          <a:pt x="872531" y="866707"/>
                          <a:pt x="861249" y="872979"/>
                          <a:pt x="868438" y="878114"/>
                        </a:cubicBezTo>
                        <a:cubicBezTo>
                          <a:pt x="872588" y="881078"/>
                          <a:pt x="882952" y="882952"/>
                          <a:pt x="882952" y="882952"/>
                        </a:cubicBezTo>
                        <a:cubicBezTo>
                          <a:pt x="884462" y="878421"/>
                          <a:pt x="885334" y="870857"/>
                          <a:pt x="892628" y="870857"/>
                        </a:cubicBezTo>
                        <a:cubicBezTo>
                          <a:pt x="894909" y="870857"/>
                          <a:pt x="895854" y="874082"/>
                          <a:pt x="897467" y="875695"/>
                        </a:cubicBezTo>
                        <a:cubicBezTo>
                          <a:pt x="896660" y="878114"/>
                          <a:pt x="896462" y="880830"/>
                          <a:pt x="895047" y="882952"/>
                        </a:cubicBezTo>
                        <a:cubicBezTo>
                          <a:pt x="893149" y="885798"/>
                          <a:pt x="888872" y="886964"/>
                          <a:pt x="887790" y="890209"/>
                        </a:cubicBezTo>
                        <a:cubicBezTo>
                          <a:pt x="886039" y="895462"/>
                          <a:pt x="895451" y="902708"/>
                          <a:pt x="897467" y="904724"/>
                        </a:cubicBezTo>
                        <a:cubicBezTo>
                          <a:pt x="900692" y="903918"/>
                          <a:pt x="904087" y="903615"/>
                          <a:pt x="907143" y="902305"/>
                        </a:cubicBezTo>
                        <a:cubicBezTo>
                          <a:pt x="909815" y="901160"/>
                          <a:pt x="911507" y="897756"/>
                          <a:pt x="914400" y="897467"/>
                        </a:cubicBezTo>
                        <a:cubicBezTo>
                          <a:pt x="920073" y="896900"/>
                          <a:pt x="925689" y="899080"/>
                          <a:pt x="931333" y="899886"/>
                        </a:cubicBezTo>
                        <a:cubicBezTo>
                          <a:pt x="931000" y="902551"/>
                          <a:pt x="925997" y="925997"/>
                          <a:pt x="931333" y="931333"/>
                        </a:cubicBezTo>
                        <a:cubicBezTo>
                          <a:pt x="934939" y="934939"/>
                          <a:pt x="945847" y="936171"/>
                          <a:pt x="945847" y="936171"/>
                        </a:cubicBezTo>
                        <a:cubicBezTo>
                          <a:pt x="959395" y="934666"/>
                          <a:pt x="967390" y="934414"/>
                          <a:pt x="979714" y="931333"/>
                        </a:cubicBezTo>
                        <a:cubicBezTo>
                          <a:pt x="982188" y="930715"/>
                          <a:pt x="984552" y="929720"/>
                          <a:pt x="986971" y="928914"/>
                        </a:cubicBezTo>
                        <a:cubicBezTo>
                          <a:pt x="987777" y="922463"/>
                          <a:pt x="984793" y="914159"/>
                          <a:pt x="989390" y="909562"/>
                        </a:cubicBezTo>
                        <a:cubicBezTo>
                          <a:pt x="991519" y="907433"/>
                          <a:pt x="1006998" y="913012"/>
                          <a:pt x="1011162" y="914400"/>
                        </a:cubicBezTo>
                        <a:cubicBezTo>
                          <a:pt x="1016806" y="913594"/>
                          <a:pt x="1022885" y="914297"/>
                          <a:pt x="1028095" y="911981"/>
                        </a:cubicBezTo>
                        <a:cubicBezTo>
                          <a:pt x="1032595" y="909981"/>
                          <a:pt x="1037569" y="890816"/>
                          <a:pt x="1037771" y="890209"/>
                        </a:cubicBezTo>
                        <a:cubicBezTo>
                          <a:pt x="1038690" y="887451"/>
                          <a:pt x="1042758" y="887187"/>
                          <a:pt x="1045028" y="885371"/>
                        </a:cubicBezTo>
                        <a:cubicBezTo>
                          <a:pt x="1049955" y="881430"/>
                          <a:pt x="1051111" y="878667"/>
                          <a:pt x="1054705" y="873276"/>
                        </a:cubicBezTo>
                        <a:cubicBezTo>
                          <a:pt x="1059196" y="846330"/>
                          <a:pt x="1053459" y="868512"/>
                          <a:pt x="1061962" y="851505"/>
                        </a:cubicBezTo>
                        <a:cubicBezTo>
                          <a:pt x="1063102" y="849224"/>
                          <a:pt x="1062788" y="846239"/>
                          <a:pt x="1064381" y="844248"/>
                        </a:cubicBezTo>
                        <a:cubicBezTo>
                          <a:pt x="1066197" y="841978"/>
                          <a:pt x="1069219" y="841022"/>
                          <a:pt x="1071638" y="839409"/>
                        </a:cubicBezTo>
                        <a:cubicBezTo>
                          <a:pt x="1071069" y="837131"/>
                          <a:pt x="1068377" y="825315"/>
                          <a:pt x="1066800" y="822476"/>
                        </a:cubicBezTo>
                        <a:cubicBezTo>
                          <a:pt x="1052937" y="797523"/>
                          <a:pt x="1060179" y="817126"/>
                          <a:pt x="1054705" y="800705"/>
                        </a:cubicBezTo>
                        <a:cubicBezTo>
                          <a:pt x="1055110" y="797872"/>
                          <a:pt x="1057767" y="772053"/>
                          <a:pt x="1061962" y="769257"/>
                        </a:cubicBezTo>
                        <a:lnTo>
                          <a:pt x="1069219" y="764419"/>
                        </a:lnTo>
                        <a:cubicBezTo>
                          <a:pt x="1068413" y="762000"/>
                          <a:pt x="1068603" y="758965"/>
                          <a:pt x="1066800" y="757162"/>
                        </a:cubicBezTo>
                        <a:cubicBezTo>
                          <a:pt x="1065643" y="756005"/>
                          <a:pt x="1049951" y="752345"/>
                          <a:pt x="1049867" y="752324"/>
                        </a:cubicBezTo>
                        <a:cubicBezTo>
                          <a:pt x="1047588" y="750046"/>
                          <a:pt x="1040408" y="743500"/>
                          <a:pt x="1040190" y="740228"/>
                        </a:cubicBezTo>
                        <a:cubicBezTo>
                          <a:pt x="1039329" y="727306"/>
                          <a:pt x="1041472" y="713970"/>
                          <a:pt x="1045028" y="701524"/>
                        </a:cubicBezTo>
                        <a:cubicBezTo>
                          <a:pt x="1045728" y="699072"/>
                          <a:pt x="1046641" y="696686"/>
                          <a:pt x="1047447" y="694267"/>
                        </a:cubicBezTo>
                        <a:cubicBezTo>
                          <a:pt x="1046641" y="688622"/>
                          <a:pt x="1047578" y="682433"/>
                          <a:pt x="1045028" y="677333"/>
                        </a:cubicBezTo>
                        <a:cubicBezTo>
                          <a:pt x="1043888" y="675052"/>
                          <a:pt x="1040052" y="676054"/>
                          <a:pt x="1037771" y="674914"/>
                        </a:cubicBezTo>
                        <a:cubicBezTo>
                          <a:pt x="1035171" y="673614"/>
                          <a:pt x="1032933" y="671689"/>
                          <a:pt x="1030514" y="670076"/>
                        </a:cubicBezTo>
                        <a:cubicBezTo>
                          <a:pt x="1032933" y="668463"/>
                          <a:pt x="1037771" y="668145"/>
                          <a:pt x="1037771" y="665238"/>
                        </a:cubicBezTo>
                        <a:cubicBezTo>
                          <a:pt x="1037771" y="662331"/>
                          <a:pt x="1032055" y="662865"/>
                          <a:pt x="1030514" y="660400"/>
                        </a:cubicBezTo>
                        <a:cubicBezTo>
                          <a:pt x="1027811" y="656075"/>
                          <a:pt x="1025676" y="645886"/>
                          <a:pt x="1025676" y="645886"/>
                        </a:cubicBezTo>
                        <a:cubicBezTo>
                          <a:pt x="1027414" y="628510"/>
                          <a:pt x="1021700" y="622708"/>
                          <a:pt x="1035352" y="616857"/>
                        </a:cubicBezTo>
                        <a:cubicBezTo>
                          <a:pt x="1038408" y="615547"/>
                          <a:pt x="1041803" y="615244"/>
                          <a:pt x="1045028" y="614438"/>
                        </a:cubicBezTo>
                        <a:cubicBezTo>
                          <a:pt x="1045834" y="612019"/>
                          <a:pt x="1046135" y="609367"/>
                          <a:pt x="1047447" y="607181"/>
                        </a:cubicBezTo>
                        <a:cubicBezTo>
                          <a:pt x="1048621" y="605225"/>
                          <a:pt x="1051266" y="604383"/>
                          <a:pt x="1052286" y="602343"/>
                        </a:cubicBezTo>
                        <a:cubicBezTo>
                          <a:pt x="1069564" y="567789"/>
                          <a:pt x="1047728" y="601922"/>
                          <a:pt x="1061962" y="580571"/>
                        </a:cubicBezTo>
                        <a:cubicBezTo>
                          <a:pt x="1062768" y="574927"/>
                          <a:pt x="1059637" y="566801"/>
                          <a:pt x="1064381" y="563638"/>
                        </a:cubicBezTo>
                        <a:cubicBezTo>
                          <a:pt x="1093687" y="544100"/>
                          <a:pt x="1078765" y="580960"/>
                          <a:pt x="1086152" y="558800"/>
                        </a:cubicBezTo>
                        <a:cubicBezTo>
                          <a:pt x="1086958" y="544286"/>
                          <a:pt x="1087497" y="529754"/>
                          <a:pt x="1088571" y="515257"/>
                        </a:cubicBezTo>
                        <a:cubicBezTo>
                          <a:pt x="1089110" y="507975"/>
                          <a:pt x="1088278" y="500265"/>
                          <a:pt x="1090990" y="493486"/>
                        </a:cubicBezTo>
                        <a:cubicBezTo>
                          <a:pt x="1091937" y="491119"/>
                          <a:pt x="1095795" y="491767"/>
                          <a:pt x="1098247" y="491067"/>
                        </a:cubicBezTo>
                        <a:cubicBezTo>
                          <a:pt x="1101444" y="490154"/>
                          <a:pt x="1104698" y="489454"/>
                          <a:pt x="1107924" y="488648"/>
                        </a:cubicBezTo>
                        <a:cubicBezTo>
                          <a:pt x="1113879" y="470782"/>
                          <a:pt x="1109276" y="486547"/>
                          <a:pt x="1112762" y="449943"/>
                        </a:cubicBezTo>
                        <a:cubicBezTo>
                          <a:pt x="1114825" y="428284"/>
                          <a:pt x="1109277" y="432558"/>
                          <a:pt x="1122438" y="428171"/>
                        </a:cubicBezTo>
                        <a:cubicBezTo>
                          <a:pt x="1129695" y="423333"/>
                          <a:pt x="1138968" y="418092"/>
                          <a:pt x="1144209" y="413657"/>
                        </a:cubicBezTo>
                        <a:cubicBezTo>
                          <a:pt x="1149450" y="409222"/>
                          <a:pt x="1151467" y="402368"/>
                          <a:pt x="1153886" y="401562"/>
                        </a:cubicBezTo>
                        <a:lnTo>
                          <a:pt x="1146628" y="416076"/>
                        </a:lnTo>
                        <a:cubicBezTo>
                          <a:pt x="1144209" y="420914"/>
                          <a:pt x="1141926" y="422926"/>
                          <a:pt x="1139371" y="430590"/>
                        </a:cubicBezTo>
                        <a:cubicBezTo>
                          <a:pt x="1140177" y="433816"/>
                          <a:pt x="1139946" y="437500"/>
                          <a:pt x="1141790" y="440267"/>
                        </a:cubicBezTo>
                        <a:cubicBezTo>
                          <a:pt x="1147096" y="448227"/>
                          <a:pt x="1149861" y="444527"/>
                          <a:pt x="1156305" y="442686"/>
                        </a:cubicBezTo>
                        <a:cubicBezTo>
                          <a:pt x="1177559" y="436614"/>
                          <a:pt x="1155844" y="443646"/>
                          <a:pt x="1173238" y="437848"/>
                        </a:cubicBezTo>
                        <a:cubicBezTo>
                          <a:pt x="1184527" y="438654"/>
                          <a:pt x="1196125" y="437522"/>
                          <a:pt x="1207105" y="440267"/>
                        </a:cubicBezTo>
                        <a:cubicBezTo>
                          <a:pt x="1209925" y="440972"/>
                          <a:pt x="1210082" y="445291"/>
                          <a:pt x="1211943" y="447524"/>
                        </a:cubicBezTo>
                        <a:cubicBezTo>
                          <a:pt x="1217860" y="454624"/>
                          <a:pt x="1218298" y="455160"/>
                          <a:pt x="1226457" y="457200"/>
                        </a:cubicBezTo>
                        <a:cubicBezTo>
                          <a:pt x="1230446" y="458197"/>
                          <a:pt x="1234546" y="458695"/>
                          <a:pt x="1238552" y="459619"/>
                        </a:cubicBezTo>
                        <a:cubicBezTo>
                          <a:pt x="1245031" y="461114"/>
                          <a:pt x="1257905" y="464457"/>
                          <a:pt x="1257905" y="464457"/>
                        </a:cubicBezTo>
                        <a:lnTo>
                          <a:pt x="1265162" y="486228"/>
                        </a:lnTo>
                        <a:cubicBezTo>
                          <a:pt x="1265968" y="488647"/>
                          <a:pt x="1265459" y="492071"/>
                          <a:pt x="1267581" y="493486"/>
                        </a:cubicBezTo>
                        <a:cubicBezTo>
                          <a:pt x="1270000" y="495099"/>
                          <a:pt x="1272181" y="497143"/>
                          <a:pt x="1274838" y="498324"/>
                        </a:cubicBezTo>
                        <a:cubicBezTo>
                          <a:pt x="1279498" y="500395"/>
                          <a:pt x="1284514" y="501549"/>
                          <a:pt x="1289352" y="503162"/>
                        </a:cubicBezTo>
                        <a:cubicBezTo>
                          <a:pt x="1299763" y="506632"/>
                          <a:pt x="1294135" y="504963"/>
                          <a:pt x="1306286" y="508000"/>
                        </a:cubicBezTo>
                        <a:cubicBezTo>
                          <a:pt x="1308705" y="509613"/>
                          <a:pt x="1311487" y="510782"/>
                          <a:pt x="1313543" y="512838"/>
                        </a:cubicBezTo>
                        <a:cubicBezTo>
                          <a:pt x="1315599" y="514894"/>
                          <a:pt x="1315513" y="519617"/>
                          <a:pt x="1318381" y="520095"/>
                        </a:cubicBezTo>
                        <a:cubicBezTo>
                          <a:pt x="1326374" y="521427"/>
                          <a:pt x="1334508" y="518482"/>
                          <a:pt x="1342571" y="517676"/>
                        </a:cubicBezTo>
                        <a:cubicBezTo>
                          <a:pt x="1344990" y="516870"/>
                          <a:pt x="1347641" y="516569"/>
                          <a:pt x="1349828" y="515257"/>
                        </a:cubicBezTo>
                        <a:cubicBezTo>
                          <a:pt x="1351784" y="514084"/>
                          <a:pt x="1352842" y="511787"/>
                          <a:pt x="1354667" y="510419"/>
                        </a:cubicBezTo>
                        <a:cubicBezTo>
                          <a:pt x="1367977" y="500437"/>
                          <a:pt x="1365123" y="502096"/>
                          <a:pt x="1376438" y="498324"/>
                        </a:cubicBezTo>
                        <a:cubicBezTo>
                          <a:pt x="1391526" y="488265"/>
                          <a:pt x="1375929" y="495905"/>
                          <a:pt x="1390952" y="495905"/>
                        </a:cubicBezTo>
                        <a:cubicBezTo>
                          <a:pt x="1395857" y="495905"/>
                          <a:pt x="1400629" y="494292"/>
                          <a:pt x="1405467" y="493486"/>
                        </a:cubicBezTo>
                        <a:cubicBezTo>
                          <a:pt x="1407080" y="491067"/>
                          <a:pt x="1408444" y="488462"/>
                          <a:pt x="1410305" y="486228"/>
                        </a:cubicBezTo>
                        <a:cubicBezTo>
                          <a:pt x="1416125" y="479244"/>
                          <a:pt x="1417684" y="478890"/>
                          <a:pt x="1424819" y="474133"/>
                        </a:cubicBezTo>
                        <a:cubicBezTo>
                          <a:pt x="1435909" y="457497"/>
                          <a:pt x="1428979" y="461458"/>
                          <a:pt x="1441752" y="457200"/>
                        </a:cubicBezTo>
                        <a:cubicBezTo>
                          <a:pt x="1443365" y="454781"/>
                          <a:pt x="1446301" y="452836"/>
                          <a:pt x="1446590" y="449943"/>
                        </a:cubicBezTo>
                        <a:cubicBezTo>
                          <a:pt x="1447445" y="441389"/>
                          <a:pt x="1444349" y="433542"/>
                          <a:pt x="1441752" y="425752"/>
                        </a:cubicBezTo>
                        <a:cubicBezTo>
                          <a:pt x="1442558" y="416882"/>
                          <a:pt x="1442911" y="407960"/>
                          <a:pt x="1444171" y="399143"/>
                        </a:cubicBezTo>
                        <a:cubicBezTo>
                          <a:pt x="1451346" y="348915"/>
                          <a:pt x="1445839" y="390052"/>
                          <a:pt x="1451428" y="367695"/>
                        </a:cubicBezTo>
                        <a:cubicBezTo>
                          <a:pt x="1452425" y="363706"/>
                          <a:pt x="1453041" y="359632"/>
                          <a:pt x="1453847" y="355600"/>
                        </a:cubicBezTo>
                        <a:cubicBezTo>
                          <a:pt x="1454654" y="346730"/>
                          <a:pt x="1455584" y="337870"/>
                          <a:pt x="1456267" y="328990"/>
                        </a:cubicBezTo>
                        <a:cubicBezTo>
                          <a:pt x="1459304" y="289521"/>
                          <a:pt x="1448498" y="299497"/>
                          <a:pt x="1465943" y="287867"/>
                        </a:cubicBezTo>
                        <a:cubicBezTo>
                          <a:pt x="1477033" y="271230"/>
                          <a:pt x="1473780" y="278868"/>
                          <a:pt x="1478038" y="266095"/>
                        </a:cubicBezTo>
                        <a:cubicBezTo>
                          <a:pt x="1472136" y="264128"/>
                          <a:pt x="1463524" y="263273"/>
                          <a:pt x="1463524" y="258838"/>
                        </a:cubicBezTo>
                        <a:cubicBezTo>
                          <a:pt x="1463524" y="254403"/>
                          <a:pt x="1474410" y="246340"/>
                          <a:pt x="1478038" y="239486"/>
                        </a:cubicBezTo>
                        <a:lnTo>
                          <a:pt x="1485295" y="217714"/>
                        </a:lnTo>
                        <a:lnTo>
                          <a:pt x="1487714" y="210457"/>
                        </a:lnTo>
                        <a:cubicBezTo>
                          <a:pt x="1486352" y="199558"/>
                          <a:pt x="1482829" y="185164"/>
                          <a:pt x="1487714" y="174171"/>
                        </a:cubicBezTo>
                        <a:cubicBezTo>
                          <a:pt x="1488895" y="171514"/>
                          <a:pt x="1492552" y="170946"/>
                          <a:pt x="1494971" y="169333"/>
                        </a:cubicBezTo>
                        <a:lnTo>
                          <a:pt x="1504647" y="154819"/>
                        </a:lnTo>
                        <a:cubicBezTo>
                          <a:pt x="1506061" y="152697"/>
                          <a:pt x="1505474" y="149553"/>
                          <a:pt x="1507067" y="147562"/>
                        </a:cubicBezTo>
                        <a:cubicBezTo>
                          <a:pt x="1508883" y="145292"/>
                          <a:pt x="1511473" y="143294"/>
                          <a:pt x="1514324" y="142724"/>
                        </a:cubicBezTo>
                        <a:cubicBezTo>
                          <a:pt x="1523845" y="140820"/>
                          <a:pt x="1533676" y="141111"/>
                          <a:pt x="1543352" y="140305"/>
                        </a:cubicBezTo>
                        <a:cubicBezTo>
                          <a:pt x="1548798" y="123968"/>
                          <a:pt x="1543352" y="144078"/>
                          <a:pt x="1543352" y="118533"/>
                        </a:cubicBezTo>
                        <a:cubicBezTo>
                          <a:pt x="1543352" y="113530"/>
                          <a:pt x="1544788" y="98728"/>
                          <a:pt x="1548190" y="91924"/>
                        </a:cubicBezTo>
                        <a:cubicBezTo>
                          <a:pt x="1553557" y="81190"/>
                          <a:pt x="1554305" y="84241"/>
                          <a:pt x="1567543" y="79828"/>
                        </a:cubicBezTo>
                        <a:lnTo>
                          <a:pt x="1574800" y="77409"/>
                        </a:lnTo>
                        <a:lnTo>
                          <a:pt x="1582057" y="74990"/>
                        </a:lnTo>
                        <a:cubicBezTo>
                          <a:pt x="1583112" y="70772"/>
                          <a:pt x="1584442" y="60841"/>
                          <a:pt x="1589314" y="58057"/>
                        </a:cubicBezTo>
                        <a:cubicBezTo>
                          <a:pt x="1592884" y="56017"/>
                          <a:pt x="1597377" y="56444"/>
                          <a:pt x="1601409" y="55638"/>
                        </a:cubicBezTo>
                        <a:cubicBezTo>
                          <a:pt x="1606247" y="52413"/>
                          <a:pt x="1610408" y="47801"/>
                          <a:pt x="1615924" y="45962"/>
                        </a:cubicBezTo>
                        <a:lnTo>
                          <a:pt x="1630438" y="41124"/>
                        </a:lnTo>
                        <a:cubicBezTo>
                          <a:pt x="1632857" y="41930"/>
                          <a:pt x="1635414" y="42403"/>
                          <a:pt x="1637695" y="43543"/>
                        </a:cubicBezTo>
                        <a:cubicBezTo>
                          <a:pt x="1640295" y="44843"/>
                          <a:pt x="1642067" y="48020"/>
                          <a:pt x="1644952" y="48381"/>
                        </a:cubicBezTo>
                        <a:cubicBezTo>
                          <a:pt x="1649032" y="48891"/>
                          <a:pt x="1653015" y="46768"/>
                          <a:pt x="1657047" y="45962"/>
                        </a:cubicBezTo>
                        <a:cubicBezTo>
                          <a:pt x="1658660" y="44349"/>
                          <a:pt x="1660461" y="42905"/>
                          <a:pt x="1661886" y="41124"/>
                        </a:cubicBezTo>
                        <a:cubicBezTo>
                          <a:pt x="1664928" y="37322"/>
                          <a:pt x="1667070" y="31723"/>
                          <a:pt x="1671562" y="29028"/>
                        </a:cubicBezTo>
                        <a:cubicBezTo>
                          <a:pt x="1673748" y="27716"/>
                          <a:pt x="1676400" y="27415"/>
                          <a:pt x="1678819" y="26609"/>
                        </a:cubicBezTo>
                        <a:cubicBezTo>
                          <a:pt x="1680432" y="24190"/>
                          <a:pt x="1682357" y="21952"/>
                          <a:pt x="1683657" y="19352"/>
                        </a:cubicBezTo>
                        <a:cubicBezTo>
                          <a:pt x="1684797" y="17071"/>
                          <a:pt x="1684662" y="14217"/>
                          <a:pt x="1686076" y="12095"/>
                        </a:cubicBezTo>
                        <a:cubicBezTo>
                          <a:pt x="1689801" y="6507"/>
                          <a:pt x="1695235" y="3570"/>
                          <a:pt x="1700590" y="0"/>
                        </a:cubicBezTo>
                        <a:cubicBezTo>
                          <a:pt x="1710531" y="6627"/>
                          <a:pt x="1704940" y="4838"/>
                          <a:pt x="1717524" y="4838"/>
                        </a:cubicBezTo>
                      </a:path>
                    </a:pathLst>
                  </a:cu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8" name="Group 27"/>
              <p:cNvGrpSpPr/>
              <p:nvPr/>
            </p:nvGrpSpPr>
            <p:grpSpPr>
              <a:xfrm>
                <a:off x="5334000" y="914400"/>
                <a:ext cx="1948303" cy="959521"/>
                <a:chOff x="5334000" y="914400"/>
                <a:chExt cx="1948303" cy="959521"/>
              </a:xfrm>
            </p:grpSpPr>
            <p:cxnSp>
              <p:nvCxnSpPr>
                <p:cNvPr id="17" name="Straight Connector 16"/>
                <p:cNvCxnSpPr/>
                <p:nvPr/>
              </p:nvCxnSpPr>
              <p:spPr>
                <a:xfrm>
                  <a:off x="5334000" y="1396447"/>
                  <a:ext cx="1188720" cy="0"/>
                </a:xfrm>
                <a:prstGeom prst="line">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1" name="TextBox 20"/>
                <p:cNvSpPr txBox="1"/>
                <p:nvPr/>
              </p:nvSpPr>
              <p:spPr>
                <a:xfrm>
                  <a:off x="5562600" y="958334"/>
                  <a:ext cx="1571841" cy="369332"/>
                </a:xfrm>
                <a:prstGeom prst="rect">
                  <a:avLst/>
                </a:prstGeom>
                <a:noFill/>
              </p:spPr>
              <p:txBody>
                <a:bodyPr wrap="none" rtlCol="0">
                  <a:spAutoFit/>
                </a:bodyPr>
                <a:lstStyle/>
                <a:p>
                  <a:r>
                    <a:rPr lang="en-US" dirty="0"/>
                    <a:t>Lake Erie Basin</a:t>
                  </a:r>
                </a:p>
              </p:txBody>
            </p:sp>
            <p:sp>
              <p:nvSpPr>
                <p:cNvPr id="23" name="TextBox 22"/>
                <p:cNvSpPr txBox="1"/>
                <p:nvPr/>
              </p:nvSpPr>
              <p:spPr>
                <a:xfrm>
                  <a:off x="5567410" y="1415534"/>
                  <a:ext cx="1714893" cy="369332"/>
                </a:xfrm>
                <a:prstGeom prst="rect">
                  <a:avLst/>
                </a:prstGeom>
                <a:noFill/>
              </p:spPr>
              <p:txBody>
                <a:bodyPr wrap="none" rtlCol="0">
                  <a:spAutoFit/>
                </a:bodyPr>
                <a:lstStyle/>
                <a:p>
                  <a:r>
                    <a:rPr lang="en-US" dirty="0"/>
                    <a:t>Ohio River Basin</a:t>
                  </a:r>
                </a:p>
              </p:txBody>
            </p:sp>
            <p:cxnSp>
              <p:nvCxnSpPr>
                <p:cNvPr id="25" name="Straight Arrow Connector 24"/>
                <p:cNvCxnSpPr/>
                <p:nvPr/>
              </p:nvCxnSpPr>
              <p:spPr>
                <a:xfrm flipV="1">
                  <a:off x="5562600" y="914400"/>
                  <a:ext cx="0" cy="348734"/>
                </a:xfrm>
                <a:prstGeom prst="straightConnector1">
                  <a:avLst/>
                </a:prstGeom>
                <a:noFill/>
                <a:ln w="25400">
                  <a:solidFill>
                    <a:srgbClr val="C00000"/>
                  </a:solidFill>
                  <a:prstDash val="solid"/>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27" name="Straight Arrow Connector 26"/>
                <p:cNvCxnSpPr/>
                <p:nvPr/>
              </p:nvCxnSpPr>
              <p:spPr>
                <a:xfrm>
                  <a:off x="5562600" y="1525187"/>
                  <a:ext cx="0" cy="348734"/>
                </a:xfrm>
                <a:prstGeom prst="straightConnector1">
                  <a:avLst/>
                </a:prstGeom>
                <a:noFill/>
                <a:ln w="25400">
                  <a:solidFill>
                    <a:srgbClr val="C00000"/>
                  </a:solidFill>
                  <a:prstDash val="solid"/>
                  <a:tailEnd type="arrow"/>
                </a:ln>
              </p:spPr>
              <p:style>
                <a:lnRef idx="2">
                  <a:schemeClr val="accent1">
                    <a:shade val="50000"/>
                  </a:schemeClr>
                </a:lnRef>
                <a:fillRef idx="1">
                  <a:schemeClr val="accent1"/>
                </a:fillRef>
                <a:effectRef idx="0">
                  <a:schemeClr val="accent1"/>
                </a:effectRef>
                <a:fontRef idx="minor">
                  <a:schemeClr val="lt1"/>
                </a:fontRef>
              </p:style>
            </p:cxnSp>
          </p:grpSp>
          <p:sp>
            <p:nvSpPr>
              <p:cNvPr id="29" name="TextBox 28"/>
              <p:cNvSpPr txBox="1"/>
              <p:nvPr/>
            </p:nvSpPr>
            <p:spPr>
              <a:xfrm>
                <a:off x="2138204" y="550567"/>
                <a:ext cx="1028743" cy="590931"/>
              </a:xfrm>
              <a:prstGeom prst="rect">
                <a:avLst/>
              </a:prstGeom>
              <a:noFill/>
            </p:spPr>
            <p:txBody>
              <a:bodyPr wrap="none" rtlCol="0">
                <a:spAutoFit/>
              </a:bodyPr>
              <a:lstStyle/>
              <a:p>
                <a:pPr>
                  <a:lnSpc>
                    <a:spcPct val="90000"/>
                  </a:lnSpc>
                </a:pPr>
                <a:r>
                  <a:rPr lang="en-US" dirty="0"/>
                  <a:t>Western </a:t>
                </a:r>
                <a:br>
                  <a:rPr lang="en-US" dirty="0"/>
                </a:br>
                <a:r>
                  <a:rPr lang="en-US" dirty="0"/>
                  <a:t>LE Basin</a:t>
                </a:r>
              </a:p>
            </p:txBody>
          </p:sp>
          <p:sp>
            <p:nvSpPr>
              <p:cNvPr id="30" name="TextBox 29"/>
              <p:cNvSpPr txBox="1"/>
              <p:nvPr/>
            </p:nvSpPr>
            <p:spPr>
              <a:xfrm>
                <a:off x="3460595" y="933069"/>
                <a:ext cx="947695" cy="590931"/>
              </a:xfrm>
              <a:prstGeom prst="rect">
                <a:avLst/>
              </a:prstGeom>
              <a:noFill/>
            </p:spPr>
            <p:txBody>
              <a:bodyPr wrap="none" rtlCol="0">
                <a:spAutoFit/>
              </a:bodyPr>
              <a:lstStyle/>
              <a:p>
                <a:pPr>
                  <a:lnSpc>
                    <a:spcPct val="90000"/>
                  </a:lnSpc>
                </a:pPr>
                <a:r>
                  <a:rPr lang="en-US" dirty="0"/>
                  <a:t>Central </a:t>
                </a:r>
                <a:br>
                  <a:rPr lang="en-US" dirty="0"/>
                </a:br>
                <a:r>
                  <a:rPr lang="en-US" dirty="0"/>
                  <a:t>LE Basin</a:t>
                </a:r>
              </a:p>
            </p:txBody>
          </p:sp>
          <p:sp>
            <p:nvSpPr>
              <p:cNvPr id="36" name="Freeform 35"/>
              <p:cNvSpPr/>
              <p:nvPr/>
            </p:nvSpPr>
            <p:spPr>
              <a:xfrm>
                <a:off x="3048000" y="838200"/>
                <a:ext cx="533400" cy="794266"/>
              </a:xfrm>
              <a:custGeom>
                <a:avLst/>
                <a:gdLst>
                  <a:gd name="connsiteX0" fmla="*/ 0 w 1148417"/>
                  <a:gd name="connsiteY0" fmla="*/ 1677122 h 1677122"/>
                  <a:gd name="connsiteX1" fmla="*/ 91007 w 1148417"/>
                  <a:gd name="connsiteY1" fmla="*/ 472368 h 1677122"/>
                  <a:gd name="connsiteX2" fmla="*/ 1148417 w 1148417"/>
                  <a:gd name="connsiteY2" fmla="*/ 0 h 1677122"/>
                  <a:gd name="connsiteX3" fmla="*/ 1148417 w 1148417"/>
                  <a:gd name="connsiteY3" fmla="*/ 0 h 1677122"/>
                  <a:gd name="connsiteX0" fmla="*/ 0 w 1148417"/>
                  <a:gd name="connsiteY0" fmla="*/ 1677122 h 1677122"/>
                  <a:gd name="connsiteX1" fmla="*/ 56144 w 1148417"/>
                  <a:gd name="connsiteY1" fmla="*/ 836192 h 1677122"/>
                  <a:gd name="connsiteX2" fmla="*/ 1148417 w 1148417"/>
                  <a:gd name="connsiteY2" fmla="*/ 0 h 1677122"/>
                  <a:gd name="connsiteX3" fmla="*/ 1148417 w 1148417"/>
                  <a:gd name="connsiteY3" fmla="*/ 0 h 1677122"/>
                  <a:gd name="connsiteX0" fmla="*/ 0 w 1196168"/>
                  <a:gd name="connsiteY0" fmla="*/ 1888376 h 1888376"/>
                  <a:gd name="connsiteX1" fmla="*/ 56144 w 1196168"/>
                  <a:gd name="connsiteY1" fmla="*/ 1047446 h 1888376"/>
                  <a:gd name="connsiteX2" fmla="*/ 1148417 w 1196168"/>
                  <a:gd name="connsiteY2" fmla="*/ 211254 h 1888376"/>
                  <a:gd name="connsiteX3" fmla="*/ 982820 w 1196168"/>
                  <a:gd name="connsiteY3" fmla="*/ 0 h 1888376"/>
                  <a:gd name="connsiteX0" fmla="*/ 0 w 1148417"/>
                  <a:gd name="connsiteY0" fmla="*/ 1677122 h 1677122"/>
                  <a:gd name="connsiteX1" fmla="*/ 56144 w 1148417"/>
                  <a:gd name="connsiteY1" fmla="*/ 836192 h 1677122"/>
                  <a:gd name="connsiteX2" fmla="*/ 1148417 w 1148417"/>
                  <a:gd name="connsiteY2" fmla="*/ 0 h 1677122"/>
                  <a:gd name="connsiteX0" fmla="*/ 0 w 930526"/>
                  <a:gd name="connsiteY0" fmla="*/ 1994002 h 1994002"/>
                  <a:gd name="connsiteX1" fmla="*/ 56144 w 930526"/>
                  <a:gd name="connsiteY1" fmla="*/ 1153072 h 1994002"/>
                  <a:gd name="connsiteX2" fmla="*/ 930526 w 930526"/>
                  <a:gd name="connsiteY2" fmla="*/ 0 h 1994002"/>
                  <a:gd name="connsiteX0" fmla="*/ 0 w 930526"/>
                  <a:gd name="connsiteY0" fmla="*/ 1994002 h 1994002"/>
                  <a:gd name="connsiteX1" fmla="*/ 56144 w 930526"/>
                  <a:gd name="connsiteY1" fmla="*/ 1153072 h 1994002"/>
                  <a:gd name="connsiteX2" fmla="*/ 930526 w 930526"/>
                  <a:gd name="connsiteY2" fmla="*/ 0 h 1994002"/>
                  <a:gd name="connsiteX0" fmla="*/ 0 w 1113555"/>
                  <a:gd name="connsiteY0" fmla="*/ 2287410 h 2287410"/>
                  <a:gd name="connsiteX1" fmla="*/ 56144 w 1113555"/>
                  <a:gd name="connsiteY1" fmla="*/ 1446480 h 2287410"/>
                  <a:gd name="connsiteX2" fmla="*/ 1113555 w 1113555"/>
                  <a:gd name="connsiteY2" fmla="*/ 0 h 2287410"/>
                  <a:gd name="connsiteX0" fmla="*/ 0 w 1078692"/>
                  <a:gd name="connsiteY0" fmla="*/ 2228728 h 2228728"/>
                  <a:gd name="connsiteX1" fmla="*/ 56144 w 1078692"/>
                  <a:gd name="connsiteY1" fmla="*/ 1387798 h 2228728"/>
                  <a:gd name="connsiteX2" fmla="*/ 1078692 w 1078692"/>
                  <a:gd name="connsiteY2" fmla="*/ 0 h 2228728"/>
                </a:gdLst>
                <a:ahLst/>
                <a:cxnLst>
                  <a:cxn ang="0">
                    <a:pos x="connsiteX0" y="connsiteY0"/>
                  </a:cxn>
                  <a:cxn ang="0">
                    <a:pos x="connsiteX1" y="connsiteY1"/>
                  </a:cxn>
                  <a:cxn ang="0">
                    <a:pos x="connsiteX2" y="connsiteY2"/>
                  </a:cxn>
                </a:cxnLst>
                <a:rect l="l" t="t" r="r" b="b"/>
                <a:pathLst>
                  <a:path w="1078692" h="2228728">
                    <a:moveTo>
                      <a:pt x="0" y="2228728"/>
                    </a:moveTo>
                    <a:lnTo>
                      <a:pt x="56144" y="1387798"/>
                    </a:lnTo>
                    <a:cubicBezTo>
                      <a:pt x="394087" y="991703"/>
                      <a:pt x="924246" y="174574"/>
                      <a:pt x="1078692" y="0"/>
                    </a:cubicBezTo>
                  </a:path>
                </a:pathLst>
              </a:custGeom>
              <a:noFill/>
              <a:ln w="38100">
                <a:solidFill>
                  <a:srgbClr val="9933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217515" y="3429000"/>
                <a:ext cx="916085" cy="215444"/>
              </a:xfrm>
              <a:prstGeom prst="rect">
                <a:avLst/>
              </a:prstGeom>
              <a:solidFill>
                <a:srgbClr val="D5F9CF"/>
              </a:solidFill>
            </p:spPr>
            <p:txBody>
              <a:bodyPr wrap="none" lIns="0" tIns="0" rIns="0" bIns="0" rtlCol="0">
                <a:spAutoFit/>
              </a:bodyPr>
              <a:lstStyle/>
              <a:p>
                <a:r>
                  <a:rPr lang="en-US" sz="1400" dirty="0"/>
                  <a:t>Great Miami</a:t>
                </a:r>
              </a:p>
            </p:txBody>
          </p:sp>
          <p:sp>
            <p:nvSpPr>
              <p:cNvPr id="20" name="TextBox 19"/>
              <p:cNvSpPr txBox="1"/>
              <p:nvPr/>
            </p:nvSpPr>
            <p:spPr>
              <a:xfrm>
                <a:off x="1273098" y="2339898"/>
                <a:ext cx="657231" cy="215444"/>
              </a:xfrm>
              <a:prstGeom prst="rect">
                <a:avLst/>
              </a:prstGeom>
              <a:solidFill>
                <a:srgbClr val="D5F9CF"/>
              </a:solidFill>
            </p:spPr>
            <p:txBody>
              <a:bodyPr wrap="none" lIns="0" tIns="0" rIns="0" bIns="0" rtlCol="0">
                <a:spAutoFit/>
              </a:bodyPr>
              <a:lstStyle/>
              <a:p>
                <a:r>
                  <a:rPr lang="en-US" sz="1400" dirty="0"/>
                  <a:t>Maumee</a:t>
                </a:r>
              </a:p>
            </p:txBody>
          </p:sp>
          <p:sp>
            <p:nvSpPr>
              <p:cNvPr id="24" name="TextBox 23"/>
              <p:cNvSpPr txBox="1"/>
              <p:nvPr/>
            </p:nvSpPr>
            <p:spPr>
              <a:xfrm>
                <a:off x="2376489" y="3702278"/>
                <a:ext cx="447110" cy="215444"/>
              </a:xfrm>
              <a:prstGeom prst="rect">
                <a:avLst/>
              </a:prstGeom>
              <a:solidFill>
                <a:srgbClr val="D5F9CF"/>
              </a:solidFill>
            </p:spPr>
            <p:txBody>
              <a:bodyPr wrap="none" lIns="0" tIns="0" rIns="0" bIns="0" rtlCol="0">
                <a:spAutoFit/>
              </a:bodyPr>
              <a:lstStyle/>
              <a:p>
                <a:r>
                  <a:rPr lang="en-US" sz="1400" dirty="0"/>
                  <a:t>Scioto</a:t>
                </a:r>
              </a:p>
            </p:txBody>
          </p:sp>
          <p:sp>
            <p:nvSpPr>
              <p:cNvPr id="26" name="TextBox 25"/>
              <p:cNvSpPr txBox="1"/>
              <p:nvPr/>
            </p:nvSpPr>
            <p:spPr>
              <a:xfrm>
                <a:off x="3606800" y="2854336"/>
                <a:ext cx="859210" cy="215444"/>
              </a:xfrm>
              <a:prstGeom prst="rect">
                <a:avLst/>
              </a:prstGeom>
              <a:solidFill>
                <a:srgbClr val="D5F9CF"/>
              </a:solidFill>
            </p:spPr>
            <p:txBody>
              <a:bodyPr wrap="none" lIns="0" tIns="0" rIns="0" bIns="0" rtlCol="0">
                <a:spAutoFit/>
              </a:bodyPr>
              <a:lstStyle/>
              <a:p>
                <a:r>
                  <a:rPr lang="en-US" sz="1400" dirty="0"/>
                  <a:t>Muskingum</a:t>
                </a:r>
              </a:p>
            </p:txBody>
          </p:sp>
          <p:sp>
            <p:nvSpPr>
              <p:cNvPr id="31" name="TextBox 30"/>
              <p:cNvSpPr txBox="1"/>
              <p:nvPr/>
            </p:nvSpPr>
            <p:spPr>
              <a:xfrm>
                <a:off x="2468190" y="2361628"/>
                <a:ext cx="637995" cy="200055"/>
              </a:xfrm>
              <a:prstGeom prst="rect">
                <a:avLst/>
              </a:prstGeom>
              <a:solidFill>
                <a:srgbClr val="D5F9CF"/>
              </a:solidFill>
              <a:effectLst>
                <a:softEdge rad="31750"/>
              </a:effectLst>
            </p:spPr>
            <p:txBody>
              <a:bodyPr wrap="none" lIns="0" tIns="0" rIns="0" bIns="0" rtlCol="0">
                <a:spAutoFit/>
              </a:bodyPr>
              <a:lstStyle/>
              <a:p>
                <a:r>
                  <a:rPr lang="en-US" sz="1300" dirty="0"/>
                  <a:t>Sandusky</a:t>
                </a:r>
              </a:p>
            </p:txBody>
          </p:sp>
          <p:grpSp>
            <p:nvGrpSpPr>
              <p:cNvPr id="7" name="Group 6"/>
              <p:cNvGrpSpPr/>
              <p:nvPr/>
            </p:nvGrpSpPr>
            <p:grpSpPr>
              <a:xfrm>
                <a:off x="3804529" y="1921131"/>
                <a:ext cx="661481" cy="200055"/>
                <a:chOff x="3804529" y="1898650"/>
                <a:chExt cx="661481" cy="200055"/>
              </a:xfrm>
            </p:grpSpPr>
            <p:sp>
              <p:nvSpPr>
                <p:cNvPr id="32" name="TextBox 31"/>
                <p:cNvSpPr txBox="1"/>
                <p:nvPr/>
              </p:nvSpPr>
              <p:spPr>
                <a:xfrm>
                  <a:off x="3804739" y="1898650"/>
                  <a:ext cx="661271" cy="200055"/>
                </a:xfrm>
                <a:prstGeom prst="rect">
                  <a:avLst/>
                </a:prstGeom>
                <a:solidFill>
                  <a:srgbClr val="D5F9CF"/>
                </a:solidFill>
              </p:spPr>
              <p:txBody>
                <a:bodyPr wrap="none" lIns="0" tIns="0" rIns="0" bIns="0" rtlCol="0">
                  <a:spAutoFit/>
                </a:bodyPr>
                <a:lstStyle/>
                <a:p>
                  <a:r>
                    <a:rPr lang="en-US" sz="1300" dirty="0"/>
                    <a:t>Cuyahoga</a:t>
                  </a:r>
                </a:p>
              </p:txBody>
            </p:sp>
            <p:sp>
              <p:nvSpPr>
                <p:cNvPr id="33" name="TextBox 32"/>
                <p:cNvSpPr txBox="1"/>
                <p:nvPr/>
              </p:nvSpPr>
              <p:spPr>
                <a:xfrm>
                  <a:off x="3804529" y="1898650"/>
                  <a:ext cx="329321" cy="200055"/>
                </a:xfrm>
                <a:prstGeom prst="rect">
                  <a:avLst/>
                </a:prstGeom>
                <a:solidFill>
                  <a:srgbClr val="E2E2E2"/>
                </a:solidFill>
              </p:spPr>
              <p:txBody>
                <a:bodyPr wrap="none" lIns="0" tIns="0" rIns="0" bIns="0" rtlCol="0">
                  <a:spAutoFit/>
                </a:bodyPr>
                <a:lstStyle/>
                <a:p>
                  <a:r>
                    <a:rPr lang="en-US" sz="1300" dirty="0" err="1"/>
                    <a:t>Cuya</a:t>
                  </a:r>
                  <a:endParaRPr lang="en-US" sz="1300" dirty="0"/>
                </a:p>
              </p:txBody>
            </p:sp>
          </p:grpSp>
        </p:grpSp>
        <p:sp>
          <p:nvSpPr>
            <p:cNvPr id="35" name="Rectangle 34"/>
            <p:cNvSpPr/>
            <p:nvPr/>
          </p:nvSpPr>
          <p:spPr>
            <a:xfrm>
              <a:off x="468489" y="0"/>
              <a:ext cx="152400" cy="1295400"/>
            </a:xfrm>
            <a:prstGeom prst="rect">
              <a:avLst/>
            </a:prstGeom>
            <a:gradFill>
              <a:gsLst>
                <a:gs pos="0">
                  <a:schemeClr val="accent1">
                    <a:tint val="66000"/>
                    <a:satMod val="160000"/>
                  </a:schemeClr>
                </a:gs>
                <a:gs pos="50000">
                  <a:schemeClr val="accent1">
                    <a:tint val="44500"/>
                    <a:satMod val="16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125324" y="1923906"/>
              <a:ext cx="482696" cy="184666"/>
            </a:xfrm>
            <a:prstGeom prst="rect">
              <a:avLst/>
            </a:prstGeom>
            <a:solidFill>
              <a:srgbClr val="D5F9CF"/>
            </a:solidFill>
            <a:effectLst>
              <a:softEdge rad="12700"/>
            </a:effectLst>
          </p:spPr>
          <p:txBody>
            <a:bodyPr wrap="none" lIns="0" tIns="0" rIns="0" bIns="0" rtlCol="0">
              <a:noAutofit/>
            </a:bodyPr>
            <a:lstStyle/>
            <a:p>
              <a:endParaRPr lang="en-US" sz="1200" dirty="0"/>
            </a:p>
          </p:txBody>
        </p:sp>
        <p:sp>
          <p:nvSpPr>
            <p:cNvPr id="5" name="Freeform 4"/>
            <p:cNvSpPr/>
            <p:nvPr/>
          </p:nvSpPr>
          <p:spPr>
            <a:xfrm>
              <a:off x="2464904" y="1927704"/>
              <a:ext cx="55659" cy="190832"/>
            </a:xfrm>
            <a:custGeom>
              <a:avLst/>
              <a:gdLst>
                <a:gd name="connsiteX0" fmla="*/ 55659 w 55659"/>
                <a:gd name="connsiteY0" fmla="*/ 0 h 190832"/>
                <a:gd name="connsiteX1" fmla="*/ 47708 w 55659"/>
                <a:gd name="connsiteY1" fmla="*/ 19879 h 190832"/>
                <a:gd name="connsiteX2" fmla="*/ 43733 w 55659"/>
                <a:gd name="connsiteY2" fmla="*/ 31805 h 190832"/>
                <a:gd name="connsiteX3" fmla="*/ 35781 w 55659"/>
                <a:gd name="connsiteY3" fmla="*/ 43732 h 190832"/>
                <a:gd name="connsiteX4" fmla="*/ 39757 w 55659"/>
                <a:gd name="connsiteY4" fmla="*/ 67586 h 190832"/>
                <a:gd name="connsiteX5" fmla="*/ 47708 w 55659"/>
                <a:gd name="connsiteY5" fmla="*/ 91440 h 190832"/>
                <a:gd name="connsiteX6" fmla="*/ 35781 w 55659"/>
                <a:gd name="connsiteY6" fmla="*/ 111319 h 190832"/>
                <a:gd name="connsiteX7" fmla="*/ 23854 w 55659"/>
                <a:gd name="connsiteY7" fmla="*/ 131197 h 190832"/>
                <a:gd name="connsiteX8" fmla="*/ 11927 w 55659"/>
                <a:gd name="connsiteY8" fmla="*/ 174929 h 190832"/>
                <a:gd name="connsiteX9" fmla="*/ 7952 w 55659"/>
                <a:gd name="connsiteY9" fmla="*/ 186856 h 190832"/>
                <a:gd name="connsiteX10" fmla="*/ 0 w 55659"/>
                <a:gd name="connsiteY10" fmla="*/ 190832 h 19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659" h="190832">
                  <a:moveTo>
                    <a:pt x="55659" y="0"/>
                  </a:moveTo>
                  <a:cubicBezTo>
                    <a:pt x="53009" y="6626"/>
                    <a:pt x="50214" y="13197"/>
                    <a:pt x="47708" y="19879"/>
                  </a:cubicBezTo>
                  <a:cubicBezTo>
                    <a:pt x="46237" y="23803"/>
                    <a:pt x="45607" y="28057"/>
                    <a:pt x="43733" y="31805"/>
                  </a:cubicBezTo>
                  <a:cubicBezTo>
                    <a:pt x="41596" y="36079"/>
                    <a:pt x="38432" y="39756"/>
                    <a:pt x="35781" y="43732"/>
                  </a:cubicBezTo>
                  <a:cubicBezTo>
                    <a:pt x="37106" y="51683"/>
                    <a:pt x="37802" y="59766"/>
                    <a:pt x="39757" y="67586"/>
                  </a:cubicBezTo>
                  <a:cubicBezTo>
                    <a:pt x="41790" y="75717"/>
                    <a:pt x="47708" y="91440"/>
                    <a:pt x="47708" y="91440"/>
                  </a:cubicBezTo>
                  <a:cubicBezTo>
                    <a:pt x="36449" y="125222"/>
                    <a:pt x="52151" y="84035"/>
                    <a:pt x="35781" y="111319"/>
                  </a:cubicBezTo>
                  <a:cubicBezTo>
                    <a:pt x="20297" y="137125"/>
                    <a:pt x="44004" y="111047"/>
                    <a:pt x="23854" y="131197"/>
                  </a:cubicBezTo>
                  <a:cubicBezTo>
                    <a:pt x="6800" y="182361"/>
                    <a:pt x="23163" y="129983"/>
                    <a:pt x="11927" y="174929"/>
                  </a:cubicBezTo>
                  <a:cubicBezTo>
                    <a:pt x="10911" y="178995"/>
                    <a:pt x="10466" y="183503"/>
                    <a:pt x="7952" y="186856"/>
                  </a:cubicBezTo>
                  <a:cubicBezTo>
                    <a:pt x="6174" y="189227"/>
                    <a:pt x="2651" y="189507"/>
                    <a:pt x="0" y="190832"/>
                  </a:cubicBezTo>
                </a:path>
              </a:pathLst>
            </a:cu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2125324" y="1923906"/>
              <a:ext cx="482696" cy="184666"/>
            </a:xfrm>
            <a:prstGeom prst="rect">
              <a:avLst/>
            </a:prstGeom>
            <a:noFill/>
            <a:effectLst>
              <a:softEdge rad="12700"/>
            </a:effectLst>
          </p:spPr>
          <p:txBody>
            <a:bodyPr wrap="none" lIns="0" tIns="0" rIns="0" bIns="0" rtlCol="0">
              <a:spAutoFit/>
            </a:bodyPr>
            <a:lstStyle/>
            <a:p>
              <a:r>
                <a:rPr lang="en-US" sz="1200" dirty="0"/>
                <a:t>Portage</a:t>
              </a:r>
            </a:p>
          </p:txBody>
        </p:sp>
      </p:grpSp>
    </p:spTree>
    <p:extLst>
      <p:ext uri="{BB962C8B-B14F-4D97-AF65-F5344CB8AC3E}">
        <p14:creationId xmlns:p14="http://schemas.microsoft.com/office/powerpoint/2010/main" val="1867895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Time Period</a:t>
            </a:r>
          </a:p>
        </p:txBody>
      </p:sp>
      <p:sp>
        <p:nvSpPr>
          <p:cNvPr id="3" name="Content Placeholder 2"/>
          <p:cNvSpPr>
            <a:spLocks noGrp="1"/>
          </p:cNvSpPr>
          <p:nvPr>
            <p:ph idx="1"/>
          </p:nvPr>
        </p:nvSpPr>
        <p:spPr>
          <a:xfrm>
            <a:off x="457200" y="1600200"/>
            <a:ext cx="8610600" cy="5257800"/>
          </a:xfrm>
        </p:spPr>
        <p:txBody>
          <a:bodyPr>
            <a:normAutofit/>
          </a:bodyPr>
          <a:lstStyle/>
          <a:p>
            <a:pPr>
              <a:spcBef>
                <a:spcPts val="0"/>
              </a:spcBef>
              <a:spcAft>
                <a:spcPts val="1200"/>
              </a:spcAft>
            </a:pPr>
            <a:r>
              <a:rPr lang="en-US" dirty="0"/>
              <a:t>Loads calculated for ‘</a:t>
            </a:r>
            <a:r>
              <a:rPr lang="en-US" b="1" dirty="0"/>
              <a:t>water years</a:t>
            </a:r>
            <a:r>
              <a:rPr lang="en-US" dirty="0"/>
              <a:t>’ </a:t>
            </a:r>
            <a:br>
              <a:rPr lang="en-US" dirty="0"/>
            </a:br>
            <a:r>
              <a:rPr lang="en-US" dirty="0"/>
              <a:t>(Oct 1 to Sept 30 basis)</a:t>
            </a:r>
          </a:p>
          <a:p>
            <a:pPr lvl="1">
              <a:spcBef>
                <a:spcPts val="0"/>
              </a:spcBef>
              <a:spcAft>
                <a:spcPts val="1200"/>
              </a:spcAft>
            </a:pPr>
            <a:r>
              <a:rPr lang="en-US" dirty="0"/>
              <a:t>Most recent complete data available for 2013 and 2014</a:t>
            </a:r>
            <a:br>
              <a:rPr lang="en-US" dirty="0"/>
            </a:br>
            <a:r>
              <a:rPr lang="en-US" dirty="0"/>
              <a:t>(when study started)</a:t>
            </a:r>
          </a:p>
          <a:p>
            <a:pPr lvl="1">
              <a:spcBef>
                <a:spcPts val="0"/>
              </a:spcBef>
              <a:spcAft>
                <a:spcPts val="1200"/>
              </a:spcAft>
            </a:pPr>
            <a:r>
              <a:rPr lang="en-US" dirty="0"/>
              <a:t>Designated “wy13” and “wy14”</a:t>
            </a:r>
          </a:p>
          <a:p>
            <a:pPr lvl="1">
              <a:spcBef>
                <a:spcPts val="0"/>
              </a:spcBef>
              <a:spcAft>
                <a:spcPts val="1200"/>
              </a:spcAft>
            </a:pPr>
            <a:r>
              <a:rPr lang="en-US" dirty="0"/>
              <a:t>Matches related efforts in reporting </a:t>
            </a:r>
            <a:br>
              <a:rPr lang="en-US" dirty="0"/>
            </a:br>
            <a:r>
              <a:rPr lang="en-US" dirty="0"/>
              <a:t>e.g.,  GLWQA</a:t>
            </a:r>
            <a:r>
              <a:rPr lang="en-US" sz="800" dirty="0"/>
              <a:t> </a:t>
            </a:r>
            <a:r>
              <a:rPr lang="en-US" dirty="0"/>
              <a:t>-</a:t>
            </a:r>
            <a:r>
              <a:rPr lang="en-US" sz="800" dirty="0"/>
              <a:t> </a:t>
            </a:r>
            <a:r>
              <a:rPr lang="en-US" dirty="0"/>
              <a:t>Annex 4,  NCWQR,  USGS</a:t>
            </a:r>
          </a:p>
        </p:txBody>
      </p:sp>
      <p:sp>
        <p:nvSpPr>
          <p:cNvPr id="4" name="Slide Number Placeholder 3"/>
          <p:cNvSpPr>
            <a:spLocks noGrp="1"/>
          </p:cNvSpPr>
          <p:nvPr>
            <p:ph type="sldNum" sz="quarter" idx="12"/>
          </p:nvPr>
        </p:nvSpPr>
        <p:spPr/>
        <p:txBody>
          <a:bodyPr/>
          <a:lstStyle/>
          <a:p>
            <a:fld id="{70B34420-8437-4703-9B95-C0E66889F188}" type="slidenum">
              <a:rPr lang="en-US" smtClean="0"/>
              <a:t>6</a:t>
            </a:fld>
            <a:endParaRPr lang="en-US" dirty="0"/>
          </a:p>
        </p:txBody>
      </p:sp>
    </p:spTree>
    <p:extLst>
      <p:ext uri="{BB962C8B-B14F-4D97-AF65-F5344CB8AC3E}">
        <p14:creationId xmlns:p14="http://schemas.microsoft.com/office/powerpoint/2010/main" val="665365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Calculation Methodology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686800" cy="4800600"/>
              </a:xfrm>
            </p:spPr>
            <p:txBody>
              <a:bodyPr>
                <a:normAutofit lnSpcReduction="10000"/>
              </a:bodyPr>
              <a:lstStyle/>
              <a:p>
                <a:pPr marL="0" indent="0">
                  <a:buNone/>
                </a:pPr>
                <a:r>
                  <a:rPr lang="en-US" dirty="0"/>
                  <a:t>Mass balance loading calculation:</a:t>
                </a:r>
                <a:br>
                  <a:rPr lang="en-US" dirty="0"/>
                </a:br>
                <a:endParaRPr lang="en-US" sz="1600" dirty="0"/>
              </a:p>
              <a:p>
                <a:pPr marL="0" indent="0">
                  <a:buNone/>
                </a:pPr>
                <a14:m>
                  <m:oMathPara xmlns:m="http://schemas.openxmlformats.org/officeDocument/2006/math">
                    <m:oMathParaPr>
                      <m:jc m:val="centerGroup"/>
                    </m:oMathParaPr>
                    <m:oMath xmlns:m="http://schemas.openxmlformats.org/officeDocument/2006/math">
                      <m:r>
                        <a:rPr lang="en-US" b="1" i="1">
                          <a:latin typeface="Cambria Math"/>
                        </a:rPr>
                        <m:t>𝑻𝒐𝒕𝒂𝒍</m:t>
                      </m:r>
                      <m:r>
                        <a:rPr lang="en-US" b="1" i="1">
                          <a:latin typeface="Cambria Math"/>
                        </a:rPr>
                        <m:t> </m:t>
                      </m:r>
                    </m:oMath>
                    <m:oMath xmlns:m="http://schemas.openxmlformats.org/officeDocument/2006/math">
                      <m:r>
                        <a:rPr lang="en-US" b="1" i="1">
                          <a:latin typeface="Cambria Math"/>
                        </a:rPr>
                        <m:t>𝑳𝒐𝒂𝒅</m:t>
                      </m:r>
                      <m:r>
                        <a:rPr lang="en-US" b="1" i="1">
                          <a:latin typeface="Cambria Math"/>
                        </a:rPr>
                        <m:t>=</m:t>
                      </m:r>
                      <m:r>
                        <a:rPr lang="en-US" b="1" i="1">
                          <a:latin typeface="Cambria Math"/>
                        </a:rPr>
                        <m:t>𝑵𝑷𝑫𝑬𝑺</m:t>
                      </m:r>
                      <m:r>
                        <a:rPr lang="en-US" b="1" i="1">
                          <a:latin typeface="Cambria Math"/>
                        </a:rPr>
                        <m:t>+</m:t>
                      </m:r>
                      <m:r>
                        <a:rPr lang="en-US" b="1" i="1">
                          <a:latin typeface="Cambria Math"/>
                        </a:rPr>
                        <m:t>𝑯𝑺𝑻𝑺</m:t>
                      </m:r>
                      <m:r>
                        <a:rPr lang="en-US" b="1" i="1">
                          <a:latin typeface="Cambria Math"/>
                        </a:rPr>
                        <m:t>+</m:t>
                      </m:r>
                      <m:sSub>
                        <m:sSubPr>
                          <m:ctrlPr>
                            <a:rPr lang="en-US" b="1" i="1">
                              <a:latin typeface="Cambria Math"/>
                            </a:rPr>
                          </m:ctrlPr>
                        </m:sSubPr>
                        <m:e>
                          <m:sSub>
                            <m:sSubPr>
                              <m:ctrlPr>
                                <a:rPr lang="en-US" b="1" i="1">
                                  <a:latin typeface="Cambria Math"/>
                                </a:rPr>
                              </m:ctrlPr>
                            </m:sSubPr>
                            <m:e>
                              <m:r>
                                <a:rPr lang="en-US" b="1" i="1">
                                  <a:latin typeface="Cambria Math"/>
                                </a:rPr>
                                <m:t>𝑵𝑷𝑺</m:t>
                              </m:r>
                            </m:e>
                            <m:sub>
                              <m:r>
                                <a:rPr lang="en-US" b="1" i="1">
                                  <a:latin typeface="Cambria Math"/>
                                </a:rPr>
                                <m:t>𝒖𝒑𝒔𝒕</m:t>
                              </m:r>
                            </m:sub>
                          </m:sSub>
                          <m:r>
                            <a:rPr lang="en-US" b="1" i="1">
                              <a:latin typeface="Cambria Math"/>
                            </a:rPr>
                            <m:t>+</m:t>
                          </m:r>
                          <m:r>
                            <a:rPr lang="en-US" b="1" i="1">
                              <a:latin typeface="Cambria Math"/>
                            </a:rPr>
                            <m:t>𝑵𝑷𝑺</m:t>
                          </m:r>
                        </m:e>
                        <m:sub>
                          <m:r>
                            <a:rPr lang="en-US" b="1" i="1">
                              <a:latin typeface="Cambria Math"/>
                            </a:rPr>
                            <m:t>𝒅𝒔𝒕</m:t>
                          </m:r>
                        </m:sub>
                      </m:sSub>
                    </m:oMath>
                  </m:oMathPara>
                </a14:m>
                <a:endParaRPr lang="en-US" b="1" dirty="0"/>
              </a:p>
              <a:p>
                <a:endParaRPr lang="en-US" dirty="0"/>
              </a:p>
              <a:p>
                <a:pPr marL="336550" lvl="1" indent="0">
                  <a:buNone/>
                </a:pPr>
                <a:r>
                  <a:rPr lang="en-US" dirty="0"/>
                  <a:t>NPDES   = sum of all NPDES loads</a:t>
                </a:r>
              </a:p>
              <a:p>
                <a:pPr marL="336550" lvl="1" indent="0">
                  <a:buNone/>
                </a:pPr>
                <a:r>
                  <a:rPr lang="en-US" dirty="0"/>
                  <a:t>HSTS     </a:t>
                </a:r>
                <a:r>
                  <a:rPr lang="en-US" sz="2000" dirty="0"/>
                  <a:t> </a:t>
                </a:r>
                <a:r>
                  <a:rPr lang="en-US" sz="1200" dirty="0"/>
                  <a:t> </a:t>
                </a:r>
                <a:r>
                  <a:rPr lang="en-US" dirty="0"/>
                  <a:t>= estimate of total HSTS load</a:t>
                </a:r>
              </a:p>
              <a:p>
                <a:pPr marL="336550" lvl="1" indent="0">
                  <a:buNone/>
                </a:pPr>
                <a:r>
                  <a:rPr lang="en-US" dirty="0" err="1"/>
                  <a:t>NPS</a:t>
                </a:r>
                <a:r>
                  <a:rPr lang="en-US" sz="3600" i="1" baseline="-25000" dirty="0" err="1"/>
                  <a:t>upst</a:t>
                </a:r>
                <a:r>
                  <a:rPr lang="en-US" dirty="0"/>
                  <a:t> = calculated ‘Pour Point’ load </a:t>
                </a:r>
                <a:r>
                  <a:rPr lang="en-US" i="1" dirty="0"/>
                  <a:t>minus</a:t>
                </a:r>
                <a:r>
                  <a:rPr lang="en-US" dirty="0"/>
                  <a:t> (NPDES + HSTS)</a:t>
                </a:r>
              </a:p>
              <a:p>
                <a:pPr marL="336550" lvl="1" indent="0">
                  <a:buNone/>
                </a:pPr>
                <a:r>
                  <a:rPr lang="en-US" dirty="0" err="1"/>
                  <a:t>NPS</a:t>
                </a:r>
                <a:r>
                  <a:rPr lang="en-US" sz="3200" i="1" baseline="-25000" dirty="0" err="1"/>
                  <a:t>dst</a:t>
                </a:r>
                <a:r>
                  <a:rPr lang="en-US" dirty="0"/>
                  <a:t>    = est. from </a:t>
                </a:r>
                <a:r>
                  <a:rPr lang="en-US" dirty="0" err="1"/>
                  <a:t>NPS</a:t>
                </a:r>
                <a:r>
                  <a:rPr lang="en-US" sz="3200" i="1" baseline="-25000" dirty="0" err="1"/>
                  <a:t>upst</a:t>
                </a:r>
                <a:r>
                  <a:rPr lang="en-US" dirty="0"/>
                  <a:t>  relative to downstream area</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686800" cy="4800600"/>
              </a:xfrm>
              <a:blipFill>
                <a:blip r:embed="rId3"/>
                <a:stretch>
                  <a:fillRect l="-1754" t="-2668" r="-1263"/>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70B34420-8437-4703-9B95-C0E66889F188}" type="slidenum">
              <a:rPr lang="en-US" smtClean="0"/>
              <a:t>7</a:t>
            </a:fld>
            <a:endParaRPr lang="en-US" dirty="0"/>
          </a:p>
        </p:txBody>
      </p:sp>
    </p:spTree>
    <p:extLst>
      <p:ext uri="{BB962C8B-B14F-4D97-AF65-F5344CB8AC3E}">
        <p14:creationId xmlns:p14="http://schemas.microsoft.com/office/powerpoint/2010/main" val="3009028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Watershed Schematic for Calculation</a:t>
            </a:r>
          </a:p>
        </p:txBody>
      </p:sp>
      <p:grpSp>
        <p:nvGrpSpPr>
          <p:cNvPr id="11" name="Group 10"/>
          <p:cNvGrpSpPr/>
          <p:nvPr/>
        </p:nvGrpSpPr>
        <p:grpSpPr>
          <a:xfrm>
            <a:off x="678364" y="1260980"/>
            <a:ext cx="8160836" cy="4315224"/>
            <a:chOff x="678364" y="1427818"/>
            <a:chExt cx="8160836" cy="4843311"/>
          </a:xfrm>
        </p:grpSpPr>
        <p:sp>
          <p:nvSpPr>
            <p:cNvPr id="15" name="Freeform 14"/>
            <p:cNvSpPr/>
            <p:nvPr/>
          </p:nvSpPr>
          <p:spPr>
            <a:xfrm>
              <a:off x="2897458" y="2012761"/>
              <a:ext cx="4561834" cy="3877149"/>
            </a:xfrm>
            <a:custGeom>
              <a:avLst/>
              <a:gdLst>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224585 w 3954509"/>
                <a:gd name="connsiteY217" fmla="*/ 3398293 h 3821374"/>
                <a:gd name="connsiteX218" fmla="*/ 2245057 w 3954509"/>
                <a:gd name="connsiteY218" fmla="*/ 3384645 h 3821374"/>
                <a:gd name="connsiteX219" fmla="*/ 2265529 w 3954509"/>
                <a:gd name="connsiteY219" fmla="*/ 3377821 h 3821374"/>
                <a:gd name="connsiteX220" fmla="*/ 2306472 w 3954509"/>
                <a:gd name="connsiteY220" fmla="*/ 3357350 h 3821374"/>
                <a:gd name="connsiteX221" fmla="*/ 2326944 w 3954509"/>
                <a:gd name="connsiteY221" fmla="*/ 3343702 h 3821374"/>
                <a:gd name="connsiteX222" fmla="*/ 2388359 w 3954509"/>
                <a:gd name="connsiteY222" fmla="*/ 3330054 h 3821374"/>
                <a:gd name="connsiteX223" fmla="*/ 2593075 w 3954509"/>
                <a:gd name="connsiteY223" fmla="*/ 3330054 h 3821374"/>
                <a:gd name="connsiteX224" fmla="*/ 2995684 w 3954509"/>
                <a:gd name="connsiteY224" fmla="*/ 3336878 h 3821374"/>
                <a:gd name="connsiteX225" fmla="*/ 3043451 w 3954509"/>
                <a:gd name="connsiteY225" fmla="*/ 3350526 h 3821374"/>
                <a:gd name="connsiteX226" fmla="*/ 3084394 w 3954509"/>
                <a:gd name="connsiteY226" fmla="*/ 3364174 h 3821374"/>
                <a:gd name="connsiteX227" fmla="*/ 3254991 w 3954509"/>
                <a:gd name="connsiteY227" fmla="*/ 3377821 h 3821374"/>
                <a:gd name="connsiteX228" fmla="*/ 3487003 w 3954509"/>
                <a:gd name="connsiteY228" fmla="*/ 3398293 h 3821374"/>
                <a:gd name="connsiteX229" fmla="*/ 3643953 w 3954509"/>
                <a:gd name="connsiteY229" fmla="*/ 3405117 h 3821374"/>
                <a:gd name="connsiteX230" fmla="*/ 3691720 w 3954509"/>
                <a:gd name="connsiteY230" fmla="*/ 3411941 h 3821374"/>
                <a:gd name="connsiteX231" fmla="*/ 3719015 w 3954509"/>
                <a:gd name="connsiteY231" fmla="*/ 3418765 h 3821374"/>
                <a:gd name="connsiteX232" fmla="*/ 3753135 w 3954509"/>
                <a:gd name="connsiteY232" fmla="*/ 3425588 h 3821374"/>
                <a:gd name="connsiteX233" fmla="*/ 3903260 w 3954509"/>
                <a:gd name="connsiteY233" fmla="*/ 3418765 h 3821374"/>
                <a:gd name="connsiteX234" fmla="*/ 3923732 w 3954509"/>
                <a:gd name="connsiteY234" fmla="*/ 3411941 h 3821374"/>
                <a:gd name="connsiteX235" fmla="*/ 3944203 w 3954509"/>
                <a:gd name="connsiteY235" fmla="*/ 3398293 h 3821374"/>
                <a:gd name="connsiteX236" fmla="*/ 3951027 w 3954509"/>
                <a:gd name="connsiteY236"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245057 w 3954509"/>
                <a:gd name="connsiteY217" fmla="*/ 3384645 h 3821374"/>
                <a:gd name="connsiteX218" fmla="*/ 2265529 w 3954509"/>
                <a:gd name="connsiteY218" fmla="*/ 3377821 h 3821374"/>
                <a:gd name="connsiteX219" fmla="*/ 2306472 w 3954509"/>
                <a:gd name="connsiteY219" fmla="*/ 3357350 h 3821374"/>
                <a:gd name="connsiteX220" fmla="*/ 2326944 w 3954509"/>
                <a:gd name="connsiteY220" fmla="*/ 3343702 h 3821374"/>
                <a:gd name="connsiteX221" fmla="*/ 2388359 w 3954509"/>
                <a:gd name="connsiteY221" fmla="*/ 3330054 h 3821374"/>
                <a:gd name="connsiteX222" fmla="*/ 2593075 w 3954509"/>
                <a:gd name="connsiteY222" fmla="*/ 3330054 h 3821374"/>
                <a:gd name="connsiteX223" fmla="*/ 2995684 w 3954509"/>
                <a:gd name="connsiteY223" fmla="*/ 3336878 h 3821374"/>
                <a:gd name="connsiteX224" fmla="*/ 3043451 w 3954509"/>
                <a:gd name="connsiteY224" fmla="*/ 3350526 h 3821374"/>
                <a:gd name="connsiteX225" fmla="*/ 3084394 w 3954509"/>
                <a:gd name="connsiteY225" fmla="*/ 3364174 h 3821374"/>
                <a:gd name="connsiteX226" fmla="*/ 3254991 w 3954509"/>
                <a:gd name="connsiteY226" fmla="*/ 3377821 h 3821374"/>
                <a:gd name="connsiteX227" fmla="*/ 3487003 w 3954509"/>
                <a:gd name="connsiteY227" fmla="*/ 3398293 h 3821374"/>
                <a:gd name="connsiteX228" fmla="*/ 3643953 w 3954509"/>
                <a:gd name="connsiteY228" fmla="*/ 3405117 h 3821374"/>
                <a:gd name="connsiteX229" fmla="*/ 3691720 w 3954509"/>
                <a:gd name="connsiteY229" fmla="*/ 3411941 h 3821374"/>
                <a:gd name="connsiteX230" fmla="*/ 3719015 w 3954509"/>
                <a:gd name="connsiteY230" fmla="*/ 3418765 h 3821374"/>
                <a:gd name="connsiteX231" fmla="*/ 3753135 w 3954509"/>
                <a:gd name="connsiteY231" fmla="*/ 3425588 h 3821374"/>
                <a:gd name="connsiteX232" fmla="*/ 3903260 w 3954509"/>
                <a:gd name="connsiteY232" fmla="*/ 3418765 h 3821374"/>
                <a:gd name="connsiteX233" fmla="*/ 3923732 w 3954509"/>
                <a:gd name="connsiteY233" fmla="*/ 3411941 h 3821374"/>
                <a:gd name="connsiteX234" fmla="*/ 3944203 w 3954509"/>
                <a:gd name="connsiteY234" fmla="*/ 3398293 h 3821374"/>
                <a:gd name="connsiteX235" fmla="*/ 3951027 w 3954509"/>
                <a:gd name="connsiteY235"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245057 w 3954509"/>
                <a:gd name="connsiteY217" fmla="*/ 3384645 h 3821374"/>
                <a:gd name="connsiteX218" fmla="*/ 2265529 w 3954509"/>
                <a:gd name="connsiteY218" fmla="*/ 3377821 h 3821374"/>
                <a:gd name="connsiteX219" fmla="*/ 2306472 w 3954509"/>
                <a:gd name="connsiteY219" fmla="*/ 3357350 h 3821374"/>
                <a:gd name="connsiteX220" fmla="*/ 2388359 w 3954509"/>
                <a:gd name="connsiteY220" fmla="*/ 3330054 h 3821374"/>
                <a:gd name="connsiteX221" fmla="*/ 2593075 w 3954509"/>
                <a:gd name="connsiteY221" fmla="*/ 3330054 h 3821374"/>
                <a:gd name="connsiteX222" fmla="*/ 2995684 w 3954509"/>
                <a:gd name="connsiteY222" fmla="*/ 3336878 h 3821374"/>
                <a:gd name="connsiteX223" fmla="*/ 3043451 w 3954509"/>
                <a:gd name="connsiteY223" fmla="*/ 3350526 h 3821374"/>
                <a:gd name="connsiteX224" fmla="*/ 3084394 w 3954509"/>
                <a:gd name="connsiteY224" fmla="*/ 3364174 h 3821374"/>
                <a:gd name="connsiteX225" fmla="*/ 3254991 w 3954509"/>
                <a:gd name="connsiteY225" fmla="*/ 3377821 h 3821374"/>
                <a:gd name="connsiteX226" fmla="*/ 3487003 w 3954509"/>
                <a:gd name="connsiteY226" fmla="*/ 3398293 h 3821374"/>
                <a:gd name="connsiteX227" fmla="*/ 3643953 w 3954509"/>
                <a:gd name="connsiteY227" fmla="*/ 3405117 h 3821374"/>
                <a:gd name="connsiteX228" fmla="*/ 3691720 w 3954509"/>
                <a:gd name="connsiteY228" fmla="*/ 3411941 h 3821374"/>
                <a:gd name="connsiteX229" fmla="*/ 3719015 w 3954509"/>
                <a:gd name="connsiteY229" fmla="*/ 3418765 h 3821374"/>
                <a:gd name="connsiteX230" fmla="*/ 3753135 w 3954509"/>
                <a:gd name="connsiteY230" fmla="*/ 3425588 h 3821374"/>
                <a:gd name="connsiteX231" fmla="*/ 3903260 w 3954509"/>
                <a:gd name="connsiteY231" fmla="*/ 3418765 h 3821374"/>
                <a:gd name="connsiteX232" fmla="*/ 3923732 w 3954509"/>
                <a:gd name="connsiteY232" fmla="*/ 3411941 h 3821374"/>
                <a:gd name="connsiteX233" fmla="*/ 3944203 w 3954509"/>
                <a:gd name="connsiteY233" fmla="*/ 3398293 h 3821374"/>
                <a:gd name="connsiteX234" fmla="*/ 3951027 w 3954509"/>
                <a:gd name="connsiteY234"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265529 w 3954509"/>
                <a:gd name="connsiteY218" fmla="*/ 3377821 h 3821374"/>
                <a:gd name="connsiteX219" fmla="*/ 2306472 w 3954509"/>
                <a:gd name="connsiteY219" fmla="*/ 3357350 h 3821374"/>
                <a:gd name="connsiteX220" fmla="*/ 2388359 w 3954509"/>
                <a:gd name="connsiteY220" fmla="*/ 3330054 h 3821374"/>
                <a:gd name="connsiteX221" fmla="*/ 2593075 w 3954509"/>
                <a:gd name="connsiteY221" fmla="*/ 3330054 h 3821374"/>
                <a:gd name="connsiteX222" fmla="*/ 2995684 w 3954509"/>
                <a:gd name="connsiteY222" fmla="*/ 3336878 h 3821374"/>
                <a:gd name="connsiteX223" fmla="*/ 3043451 w 3954509"/>
                <a:gd name="connsiteY223" fmla="*/ 3350526 h 3821374"/>
                <a:gd name="connsiteX224" fmla="*/ 3084394 w 3954509"/>
                <a:gd name="connsiteY224" fmla="*/ 3364174 h 3821374"/>
                <a:gd name="connsiteX225" fmla="*/ 3254991 w 3954509"/>
                <a:gd name="connsiteY225" fmla="*/ 3377821 h 3821374"/>
                <a:gd name="connsiteX226" fmla="*/ 3487003 w 3954509"/>
                <a:gd name="connsiteY226" fmla="*/ 3398293 h 3821374"/>
                <a:gd name="connsiteX227" fmla="*/ 3643953 w 3954509"/>
                <a:gd name="connsiteY227" fmla="*/ 3405117 h 3821374"/>
                <a:gd name="connsiteX228" fmla="*/ 3691720 w 3954509"/>
                <a:gd name="connsiteY228" fmla="*/ 3411941 h 3821374"/>
                <a:gd name="connsiteX229" fmla="*/ 3719015 w 3954509"/>
                <a:gd name="connsiteY229" fmla="*/ 3418765 h 3821374"/>
                <a:gd name="connsiteX230" fmla="*/ 3753135 w 3954509"/>
                <a:gd name="connsiteY230" fmla="*/ 3425588 h 3821374"/>
                <a:gd name="connsiteX231" fmla="*/ 3903260 w 3954509"/>
                <a:gd name="connsiteY231" fmla="*/ 3418765 h 3821374"/>
                <a:gd name="connsiteX232" fmla="*/ 3923732 w 3954509"/>
                <a:gd name="connsiteY232" fmla="*/ 3411941 h 3821374"/>
                <a:gd name="connsiteX233" fmla="*/ 3944203 w 3954509"/>
                <a:gd name="connsiteY233" fmla="*/ 3398293 h 3821374"/>
                <a:gd name="connsiteX234" fmla="*/ 3951027 w 3954509"/>
                <a:gd name="connsiteY234"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06472 w 3954509"/>
                <a:gd name="connsiteY218" fmla="*/ 3357350 h 3821374"/>
                <a:gd name="connsiteX219" fmla="*/ 2388359 w 3954509"/>
                <a:gd name="connsiteY219" fmla="*/ 3330054 h 3821374"/>
                <a:gd name="connsiteX220" fmla="*/ 2593075 w 3954509"/>
                <a:gd name="connsiteY220" fmla="*/ 3330054 h 3821374"/>
                <a:gd name="connsiteX221" fmla="*/ 2995684 w 3954509"/>
                <a:gd name="connsiteY221" fmla="*/ 3336878 h 3821374"/>
                <a:gd name="connsiteX222" fmla="*/ 3043451 w 3954509"/>
                <a:gd name="connsiteY222" fmla="*/ 3350526 h 3821374"/>
                <a:gd name="connsiteX223" fmla="*/ 3084394 w 3954509"/>
                <a:gd name="connsiteY223" fmla="*/ 3364174 h 3821374"/>
                <a:gd name="connsiteX224" fmla="*/ 3254991 w 3954509"/>
                <a:gd name="connsiteY224" fmla="*/ 3377821 h 3821374"/>
                <a:gd name="connsiteX225" fmla="*/ 3487003 w 3954509"/>
                <a:gd name="connsiteY225" fmla="*/ 3398293 h 3821374"/>
                <a:gd name="connsiteX226" fmla="*/ 3643953 w 3954509"/>
                <a:gd name="connsiteY226" fmla="*/ 3405117 h 3821374"/>
                <a:gd name="connsiteX227" fmla="*/ 3691720 w 3954509"/>
                <a:gd name="connsiteY227" fmla="*/ 3411941 h 3821374"/>
                <a:gd name="connsiteX228" fmla="*/ 3719015 w 3954509"/>
                <a:gd name="connsiteY228" fmla="*/ 3418765 h 3821374"/>
                <a:gd name="connsiteX229" fmla="*/ 3753135 w 3954509"/>
                <a:gd name="connsiteY229" fmla="*/ 3425588 h 3821374"/>
                <a:gd name="connsiteX230" fmla="*/ 3903260 w 3954509"/>
                <a:gd name="connsiteY230" fmla="*/ 3418765 h 3821374"/>
                <a:gd name="connsiteX231" fmla="*/ 3923732 w 3954509"/>
                <a:gd name="connsiteY231" fmla="*/ 3411941 h 3821374"/>
                <a:gd name="connsiteX232" fmla="*/ 3944203 w 3954509"/>
                <a:gd name="connsiteY232" fmla="*/ 3398293 h 3821374"/>
                <a:gd name="connsiteX233" fmla="*/ 3951027 w 3954509"/>
                <a:gd name="connsiteY233"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84868 w 3954509"/>
                <a:gd name="connsiteY218" fmla="*/ 3377447 h 3821374"/>
                <a:gd name="connsiteX219" fmla="*/ 2388359 w 3954509"/>
                <a:gd name="connsiteY219" fmla="*/ 3330054 h 3821374"/>
                <a:gd name="connsiteX220" fmla="*/ 2593075 w 3954509"/>
                <a:gd name="connsiteY220" fmla="*/ 3330054 h 3821374"/>
                <a:gd name="connsiteX221" fmla="*/ 2995684 w 3954509"/>
                <a:gd name="connsiteY221" fmla="*/ 3336878 h 3821374"/>
                <a:gd name="connsiteX222" fmla="*/ 3043451 w 3954509"/>
                <a:gd name="connsiteY222" fmla="*/ 3350526 h 3821374"/>
                <a:gd name="connsiteX223" fmla="*/ 3084394 w 3954509"/>
                <a:gd name="connsiteY223" fmla="*/ 3364174 h 3821374"/>
                <a:gd name="connsiteX224" fmla="*/ 3254991 w 3954509"/>
                <a:gd name="connsiteY224" fmla="*/ 3377821 h 3821374"/>
                <a:gd name="connsiteX225" fmla="*/ 3487003 w 3954509"/>
                <a:gd name="connsiteY225" fmla="*/ 3398293 h 3821374"/>
                <a:gd name="connsiteX226" fmla="*/ 3643953 w 3954509"/>
                <a:gd name="connsiteY226" fmla="*/ 3405117 h 3821374"/>
                <a:gd name="connsiteX227" fmla="*/ 3691720 w 3954509"/>
                <a:gd name="connsiteY227" fmla="*/ 3411941 h 3821374"/>
                <a:gd name="connsiteX228" fmla="*/ 3719015 w 3954509"/>
                <a:gd name="connsiteY228" fmla="*/ 3418765 h 3821374"/>
                <a:gd name="connsiteX229" fmla="*/ 3753135 w 3954509"/>
                <a:gd name="connsiteY229" fmla="*/ 3425588 h 3821374"/>
                <a:gd name="connsiteX230" fmla="*/ 3903260 w 3954509"/>
                <a:gd name="connsiteY230" fmla="*/ 3418765 h 3821374"/>
                <a:gd name="connsiteX231" fmla="*/ 3923732 w 3954509"/>
                <a:gd name="connsiteY231" fmla="*/ 3411941 h 3821374"/>
                <a:gd name="connsiteX232" fmla="*/ 3944203 w 3954509"/>
                <a:gd name="connsiteY232" fmla="*/ 3398293 h 3821374"/>
                <a:gd name="connsiteX233" fmla="*/ 3951027 w 3954509"/>
                <a:gd name="connsiteY233"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84868 w 3954509"/>
                <a:gd name="connsiteY218" fmla="*/ 3377447 h 3821374"/>
                <a:gd name="connsiteX219" fmla="*/ 2484176 w 3954509"/>
                <a:gd name="connsiteY219" fmla="*/ 3390345 h 3821374"/>
                <a:gd name="connsiteX220" fmla="*/ 2593075 w 3954509"/>
                <a:gd name="connsiteY220" fmla="*/ 3330054 h 3821374"/>
                <a:gd name="connsiteX221" fmla="*/ 2995684 w 3954509"/>
                <a:gd name="connsiteY221" fmla="*/ 3336878 h 3821374"/>
                <a:gd name="connsiteX222" fmla="*/ 3043451 w 3954509"/>
                <a:gd name="connsiteY222" fmla="*/ 3350526 h 3821374"/>
                <a:gd name="connsiteX223" fmla="*/ 3084394 w 3954509"/>
                <a:gd name="connsiteY223" fmla="*/ 3364174 h 3821374"/>
                <a:gd name="connsiteX224" fmla="*/ 3254991 w 3954509"/>
                <a:gd name="connsiteY224" fmla="*/ 3377821 h 3821374"/>
                <a:gd name="connsiteX225" fmla="*/ 3487003 w 3954509"/>
                <a:gd name="connsiteY225" fmla="*/ 3398293 h 3821374"/>
                <a:gd name="connsiteX226" fmla="*/ 3643953 w 3954509"/>
                <a:gd name="connsiteY226" fmla="*/ 3405117 h 3821374"/>
                <a:gd name="connsiteX227" fmla="*/ 3691720 w 3954509"/>
                <a:gd name="connsiteY227" fmla="*/ 3411941 h 3821374"/>
                <a:gd name="connsiteX228" fmla="*/ 3719015 w 3954509"/>
                <a:gd name="connsiteY228" fmla="*/ 3418765 h 3821374"/>
                <a:gd name="connsiteX229" fmla="*/ 3753135 w 3954509"/>
                <a:gd name="connsiteY229" fmla="*/ 3425588 h 3821374"/>
                <a:gd name="connsiteX230" fmla="*/ 3903260 w 3954509"/>
                <a:gd name="connsiteY230" fmla="*/ 3418765 h 3821374"/>
                <a:gd name="connsiteX231" fmla="*/ 3923732 w 3954509"/>
                <a:gd name="connsiteY231" fmla="*/ 3411941 h 3821374"/>
                <a:gd name="connsiteX232" fmla="*/ 3944203 w 3954509"/>
                <a:gd name="connsiteY232" fmla="*/ 3398293 h 3821374"/>
                <a:gd name="connsiteX233" fmla="*/ 3951027 w 3954509"/>
                <a:gd name="connsiteY233"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84868 w 3954509"/>
                <a:gd name="connsiteY218" fmla="*/ 3377447 h 3821374"/>
                <a:gd name="connsiteX219" fmla="*/ 2484176 w 3954509"/>
                <a:gd name="connsiteY219" fmla="*/ 3390345 h 3821374"/>
                <a:gd name="connsiteX220" fmla="*/ 2639310 w 3954509"/>
                <a:gd name="connsiteY220" fmla="*/ 3377071 h 3821374"/>
                <a:gd name="connsiteX221" fmla="*/ 2593075 w 3954509"/>
                <a:gd name="connsiteY221" fmla="*/ 3330054 h 3821374"/>
                <a:gd name="connsiteX222" fmla="*/ 2995684 w 3954509"/>
                <a:gd name="connsiteY222" fmla="*/ 3336878 h 3821374"/>
                <a:gd name="connsiteX223" fmla="*/ 3043451 w 3954509"/>
                <a:gd name="connsiteY223" fmla="*/ 3350526 h 3821374"/>
                <a:gd name="connsiteX224" fmla="*/ 3084394 w 3954509"/>
                <a:gd name="connsiteY224" fmla="*/ 3364174 h 3821374"/>
                <a:gd name="connsiteX225" fmla="*/ 3254991 w 3954509"/>
                <a:gd name="connsiteY225" fmla="*/ 3377821 h 3821374"/>
                <a:gd name="connsiteX226" fmla="*/ 3487003 w 3954509"/>
                <a:gd name="connsiteY226" fmla="*/ 3398293 h 3821374"/>
                <a:gd name="connsiteX227" fmla="*/ 3643953 w 3954509"/>
                <a:gd name="connsiteY227" fmla="*/ 3405117 h 3821374"/>
                <a:gd name="connsiteX228" fmla="*/ 3691720 w 3954509"/>
                <a:gd name="connsiteY228" fmla="*/ 3411941 h 3821374"/>
                <a:gd name="connsiteX229" fmla="*/ 3719015 w 3954509"/>
                <a:gd name="connsiteY229" fmla="*/ 3418765 h 3821374"/>
                <a:gd name="connsiteX230" fmla="*/ 3753135 w 3954509"/>
                <a:gd name="connsiteY230" fmla="*/ 3425588 h 3821374"/>
                <a:gd name="connsiteX231" fmla="*/ 3903260 w 3954509"/>
                <a:gd name="connsiteY231" fmla="*/ 3418765 h 3821374"/>
                <a:gd name="connsiteX232" fmla="*/ 3923732 w 3954509"/>
                <a:gd name="connsiteY232" fmla="*/ 3411941 h 3821374"/>
                <a:gd name="connsiteX233" fmla="*/ 3944203 w 3954509"/>
                <a:gd name="connsiteY233" fmla="*/ 3398293 h 3821374"/>
                <a:gd name="connsiteX234" fmla="*/ 3951027 w 3954509"/>
                <a:gd name="connsiteY234"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84868 w 3954509"/>
                <a:gd name="connsiteY218" fmla="*/ 3377447 h 3821374"/>
                <a:gd name="connsiteX219" fmla="*/ 2484176 w 3954509"/>
                <a:gd name="connsiteY219" fmla="*/ 3390345 h 3821374"/>
                <a:gd name="connsiteX220" fmla="*/ 2639310 w 3954509"/>
                <a:gd name="connsiteY220" fmla="*/ 3377071 h 3821374"/>
                <a:gd name="connsiteX221" fmla="*/ 2688892 w 3954509"/>
                <a:gd name="connsiteY221" fmla="*/ 3370247 h 3821374"/>
                <a:gd name="connsiteX222" fmla="*/ 2995684 w 3954509"/>
                <a:gd name="connsiteY222" fmla="*/ 3336878 h 3821374"/>
                <a:gd name="connsiteX223" fmla="*/ 3043451 w 3954509"/>
                <a:gd name="connsiteY223" fmla="*/ 3350526 h 3821374"/>
                <a:gd name="connsiteX224" fmla="*/ 3084394 w 3954509"/>
                <a:gd name="connsiteY224" fmla="*/ 3364174 h 3821374"/>
                <a:gd name="connsiteX225" fmla="*/ 3254991 w 3954509"/>
                <a:gd name="connsiteY225" fmla="*/ 3377821 h 3821374"/>
                <a:gd name="connsiteX226" fmla="*/ 3487003 w 3954509"/>
                <a:gd name="connsiteY226" fmla="*/ 3398293 h 3821374"/>
                <a:gd name="connsiteX227" fmla="*/ 3643953 w 3954509"/>
                <a:gd name="connsiteY227" fmla="*/ 3405117 h 3821374"/>
                <a:gd name="connsiteX228" fmla="*/ 3691720 w 3954509"/>
                <a:gd name="connsiteY228" fmla="*/ 3411941 h 3821374"/>
                <a:gd name="connsiteX229" fmla="*/ 3719015 w 3954509"/>
                <a:gd name="connsiteY229" fmla="*/ 3418765 h 3821374"/>
                <a:gd name="connsiteX230" fmla="*/ 3753135 w 3954509"/>
                <a:gd name="connsiteY230" fmla="*/ 3425588 h 3821374"/>
                <a:gd name="connsiteX231" fmla="*/ 3903260 w 3954509"/>
                <a:gd name="connsiteY231" fmla="*/ 3418765 h 3821374"/>
                <a:gd name="connsiteX232" fmla="*/ 3923732 w 3954509"/>
                <a:gd name="connsiteY232" fmla="*/ 3411941 h 3821374"/>
                <a:gd name="connsiteX233" fmla="*/ 3944203 w 3954509"/>
                <a:gd name="connsiteY233" fmla="*/ 3398293 h 3821374"/>
                <a:gd name="connsiteX234" fmla="*/ 3951027 w 3954509"/>
                <a:gd name="connsiteY234"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84868 w 3954509"/>
                <a:gd name="connsiteY218" fmla="*/ 3377447 h 3821374"/>
                <a:gd name="connsiteX219" fmla="*/ 2484176 w 3954509"/>
                <a:gd name="connsiteY219" fmla="*/ 3390345 h 3821374"/>
                <a:gd name="connsiteX220" fmla="*/ 2639310 w 3954509"/>
                <a:gd name="connsiteY220" fmla="*/ 3377071 h 3821374"/>
                <a:gd name="connsiteX221" fmla="*/ 2688892 w 3954509"/>
                <a:gd name="connsiteY221" fmla="*/ 3370247 h 3821374"/>
                <a:gd name="connsiteX222" fmla="*/ 2978263 w 3954509"/>
                <a:gd name="connsiteY222" fmla="*/ 3407216 h 3821374"/>
                <a:gd name="connsiteX223" fmla="*/ 3043451 w 3954509"/>
                <a:gd name="connsiteY223" fmla="*/ 3350526 h 3821374"/>
                <a:gd name="connsiteX224" fmla="*/ 3084394 w 3954509"/>
                <a:gd name="connsiteY224" fmla="*/ 3364174 h 3821374"/>
                <a:gd name="connsiteX225" fmla="*/ 3254991 w 3954509"/>
                <a:gd name="connsiteY225" fmla="*/ 3377821 h 3821374"/>
                <a:gd name="connsiteX226" fmla="*/ 3487003 w 3954509"/>
                <a:gd name="connsiteY226" fmla="*/ 3398293 h 3821374"/>
                <a:gd name="connsiteX227" fmla="*/ 3643953 w 3954509"/>
                <a:gd name="connsiteY227" fmla="*/ 3405117 h 3821374"/>
                <a:gd name="connsiteX228" fmla="*/ 3691720 w 3954509"/>
                <a:gd name="connsiteY228" fmla="*/ 3411941 h 3821374"/>
                <a:gd name="connsiteX229" fmla="*/ 3719015 w 3954509"/>
                <a:gd name="connsiteY229" fmla="*/ 3418765 h 3821374"/>
                <a:gd name="connsiteX230" fmla="*/ 3753135 w 3954509"/>
                <a:gd name="connsiteY230" fmla="*/ 3425588 h 3821374"/>
                <a:gd name="connsiteX231" fmla="*/ 3903260 w 3954509"/>
                <a:gd name="connsiteY231" fmla="*/ 3418765 h 3821374"/>
                <a:gd name="connsiteX232" fmla="*/ 3923732 w 3954509"/>
                <a:gd name="connsiteY232" fmla="*/ 3411941 h 3821374"/>
                <a:gd name="connsiteX233" fmla="*/ 3944203 w 3954509"/>
                <a:gd name="connsiteY233" fmla="*/ 3398293 h 3821374"/>
                <a:gd name="connsiteX234" fmla="*/ 3951027 w 3954509"/>
                <a:gd name="connsiteY234"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84868 w 3954509"/>
                <a:gd name="connsiteY218" fmla="*/ 3377447 h 3821374"/>
                <a:gd name="connsiteX219" fmla="*/ 2484176 w 3954509"/>
                <a:gd name="connsiteY219" fmla="*/ 3390345 h 3821374"/>
                <a:gd name="connsiteX220" fmla="*/ 2639310 w 3954509"/>
                <a:gd name="connsiteY220" fmla="*/ 3377071 h 3821374"/>
                <a:gd name="connsiteX221" fmla="*/ 2688892 w 3954509"/>
                <a:gd name="connsiteY221" fmla="*/ 3370247 h 3821374"/>
                <a:gd name="connsiteX222" fmla="*/ 2978263 w 3954509"/>
                <a:gd name="connsiteY222" fmla="*/ 3407216 h 3821374"/>
                <a:gd name="connsiteX223" fmla="*/ 3073938 w 3954509"/>
                <a:gd name="connsiteY223" fmla="*/ 3385695 h 3821374"/>
                <a:gd name="connsiteX224" fmla="*/ 3084394 w 3954509"/>
                <a:gd name="connsiteY224" fmla="*/ 3364174 h 3821374"/>
                <a:gd name="connsiteX225" fmla="*/ 3254991 w 3954509"/>
                <a:gd name="connsiteY225" fmla="*/ 3377821 h 3821374"/>
                <a:gd name="connsiteX226" fmla="*/ 3487003 w 3954509"/>
                <a:gd name="connsiteY226" fmla="*/ 3398293 h 3821374"/>
                <a:gd name="connsiteX227" fmla="*/ 3643953 w 3954509"/>
                <a:gd name="connsiteY227" fmla="*/ 3405117 h 3821374"/>
                <a:gd name="connsiteX228" fmla="*/ 3691720 w 3954509"/>
                <a:gd name="connsiteY228" fmla="*/ 3411941 h 3821374"/>
                <a:gd name="connsiteX229" fmla="*/ 3719015 w 3954509"/>
                <a:gd name="connsiteY229" fmla="*/ 3418765 h 3821374"/>
                <a:gd name="connsiteX230" fmla="*/ 3753135 w 3954509"/>
                <a:gd name="connsiteY230" fmla="*/ 3425588 h 3821374"/>
                <a:gd name="connsiteX231" fmla="*/ 3903260 w 3954509"/>
                <a:gd name="connsiteY231" fmla="*/ 3418765 h 3821374"/>
                <a:gd name="connsiteX232" fmla="*/ 3923732 w 3954509"/>
                <a:gd name="connsiteY232" fmla="*/ 3411941 h 3821374"/>
                <a:gd name="connsiteX233" fmla="*/ 3944203 w 3954509"/>
                <a:gd name="connsiteY233" fmla="*/ 3398293 h 3821374"/>
                <a:gd name="connsiteX234" fmla="*/ 3951027 w 3954509"/>
                <a:gd name="connsiteY234"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84868 w 3954509"/>
                <a:gd name="connsiteY218" fmla="*/ 3377447 h 3821374"/>
                <a:gd name="connsiteX219" fmla="*/ 2484176 w 3954509"/>
                <a:gd name="connsiteY219" fmla="*/ 3390345 h 3821374"/>
                <a:gd name="connsiteX220" fmla="*/ 2639310 w 3954509"/>
                <a:gd name="connsiteY220" fmla="*/ 3377071 h 3821374"/>
                <a:gd name="connsiteX221" fmla="*/ 2688892 w 3954509"/>
                <a:gd name="connsiteY221" fmla="*/ 3370247 h 3821374"/>
                <a:gd name="connsiteX222" fmla="*/ 2978263 w 3954509"/>
                <a:gd name="connsiteY222" fmla="*/ 3407216 h 3821374"/>
                <a:gd name="connsiteX223" fmla="*/ 3073938 w 3954509"/>
                <a:gd name="connsiteY223" fmla="*/ 3385695 h 3821374"/>
                <a:gd name="connsiteX224" fmla="*/ 3149724 w 3954509"/>
                <a:gd name="connsiteY224" fmla="*/ 3379246 h 3821374"/>
                <a:gd name="connsiteX225" fmla="*/ 3254991 w 3954509"/>
                <a:gd name="connsiteY225" fmla="*/ 3377821 h 3821374"/>
                <a:gd name="connsiteX226" fmla="*/ 3487003 w 3954509"/>
                <a:gd name="connsiteY226" fmla="*/ 3398293 h 3821374"/>
                <a:gd name="connsiteX227" fmla="*/ 3643953 w 3954509"/>
                <a:gd name="connsiteY227" fmla="*/ 3405117 h 3821374"/>
                <a:gd name="connsiteX228" fmla="*/ 3691720 w 3954509"/>
                <a:gd name="connsiteY228" fmla="*/ 3411941 h 3821374"/>
                <a:gd name="connsiteX229" fmla="*/ 3719015 w 3954509"/>
                <a:gd name="connsiteY229" fmla="*/ 3418765 h 3821374"/>
                <a:gd name="connsiteX230" fmla="*/ 3753135 w 3954509"/>
                <a:gd name="connsiteY230" fmla="*/ 3425588 h 3821374"/>
                <a:gd name="connsiteX231" fmla="*/ 3903260 w 3954509"/>
                <a:gd name="connsiteY231" fmla="*/ 3418765 h 3821374"/>
                <a:gd name="connsiteX232" fmla="*/ 3923732 w 3954509"/>
                <a:gd name="connsiteY232" fmla="*/ 3411941 h 3821374"/>
                <a:gd name="connsiteX233" fmla="*/ 3944203 w 3954509"/>
                <a:gd name="connsiteY233" fmla="*/ 3398293 h 3821374"/>
                <a:gd name="connsiteX234" fmla="*/ 3951027 w 3954509"/>
                <a:gd name="connsiteY234"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84868 w 3954509"/>
                <a:gd name="connsiteY218" fmla="*/ 3377447 h 3821374"/>
                <a:gd name="connsiteX219" fmla="*/ 2484176 w 3954509"/>
                <a:gd name="connsiteY219" fmla="*/ 3390345 h 3821374"/>
                <a:gd name="connsiteX220" fmla="*/ 2639310 w 3954509"/>
                <a:gd name="connsiteY220" fmla="*/ 3377071 h 3821374"/>
                <a:gd name="connsiteX221" fmla="*/ 2693247 w 3954509"/>
                <a:gd name="connsiteY221" fmla="*/ 3395368 h 3821374"/>
                <a:gd name="connsiteX222" fmla="*/ 2978263 w 3954509"/>
                <a:gd name="connsiteY222" fmla="*/ 3407216 h 3821374"/>
                <a:gd name="connsiteX223" fmla="*/ 3073938 w 3954509"/>
                <a:gd name="connsiteY223" fmla="*/ 3385695 h 3821374"/>
                <a:gd name="connsiteX224" fmla="*/ 3149724 w 3954509"/>
                <a:gd name="connsiteY224" fmla="*/ 3379246 h 3821374"/>
                <a:gd name="connsiteX225" fmla="*/ 3254991 w 3954509"/>
                <a:gd name="connsiteY225" fmla="*/ 3377821 h 3821374"/>
                <a:gd name="connsiteX226" fmla="*/ 3487003 w 3954509"/>
                <a:gd name="connsiteY226" fmla="*/ 3398293 h 3821374"/>
                <a:gd name="connsiteX227" fmla="*/ 3643953 w 3954509"/>
                <a:gd name="connsiteY227" fmla="*/ 3405117 h 3821374"/>
                <a:gd name="connsiteX228" fmla="*/ 3691720 w 3954509"/>
                <a:gd name="connsiteY228" fmla="*/ 3411941 h 3821374"/>
                <a:gd name="connsiteX229" fmla="*/ 3719015 w 3954509"/>
                <a:gd name="connsiteY229" fmla="*/ 3418765 h 3821374"/>
                <a:gd name="connsiteX230" fmla="*/ 3753135 w 3954509"/>
                <a:gd name="connsiteY230" fmla="*/ 3425588 h 3821374"/>
                <a:gd name="connsiteX231" fmla="*/ 3903260 w 3954509"/>
                <a:gd name="connsiteY231" fmla="*/ 3418765 h 3821374"/>
                <a:gd name="connsiteX232" fmla="*/ 3923732 w 3954509"/>
                <a:gd name="connsiteY232" fmla="*/ 3411941 h 3821374"/>
                <a:gd name="connsiteX233" fmla="*/ 3944203 w 3954509"/>
                <a:gd name="connsiteY233" fmla="*/ 3398293 h 3821374"/>
                <a:gd name="connsiteX234" fmla="*/ 3951027 w 3954509"/>
                <a:gd name="connsiteY234"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84868 w 3954509"/>
                <a:gd name="connsiteY218" fmla="*/ 3377447 h 3821374"/>
                <a:gd name="connsiteX219" fmla="*/ 2484176 w 3954509"/>
                <a:gd name="connsiteY219" fmla="*/ 3390345 h 3821374"/>
                <a:gd name="connsiteX220" fmla="*/ 2626244 w 3954509"/>
                <a:gd name="connsiteY220" fmla="*/ 3407216 h 3821374"/>
                <a:gd name="connsiteX221" fmla="*/ 2693247 w 3954509"/>
                <a:gd name="connsiteY221" fmla="*/ 3395368 h 3821374"/>
                <a:gd name="connsiteX222" fmla="*/ 2978263 w 3954509"/>
                <a:gd name="connsiteY222" fmla="*/ 3407216 h 3821374"/>
                <a:gd name="connsiteX223" fmla="*/ 3073938 w 3954509"/>
                <a:gd name="connsiteY223" fmla="*/ 3385695 h 3821374"/>
                <a:gd name="connsiteX224" fmla="*/ 3149724 w 3954509"/>
                <a:gd name="connsiteY224" fmla="*/ 3379246 h 3821374"/>
                <a:gd name="connsiteX225" fmla="*/ 3254991 w 3954509"/>
                <a:gd name="connsiteY225" fmla="*/ 3377821 h 3821374"/>
                <a:gd name="connsiteX226" fmla="*/ 3487003 w 3954509"/>
                <a:gd name="connsiteY226" fmla="*/ 3398293 h 3821374"/>
                <a:gd name="connsiteX227" fmla="*/ 3643953 w 3954509"/>
                <a:gd name="connsiteY227" fmla="*/ 3405117 h 3821374"/>
                <a:gd name="connsiteX228" fmla="*/ 3691720 w 3954509"/>
                <a:gd name="connsiteY228" fmla="*/ 3411941 h 3821374"/>
                <a:gd name="connsiteX229" fmla="*/ 3719015 w 3954509"/>
                <a:gd name="connsiteY229" fmla="*/ 3418765 h 3821374"/>
                <a:gd name="connsiteX230" fmla="*/ 3753135 w 3954509"/>
                <a:gd name="connsiteY230" fmla="*/ 3425588 h 3821374"/>
                <a:gd name="connsiteX231" fmla="*/ 3903260 w 3954509"/>
                <a:gd name="connsiteY231" fmla="*/ 3418765 h 3821374"/>
                <a:gd name="connsiteX232" fmla="*/ 3923732 w 3954509"/>
                <a:gd name="connsiteY232" fmla="*/ 3411941 h 3821374"/>
                <a:gd name="connsiteX233" fmla="*/ 3944203 w 3954509"/>
                <a:gd name="connsiteY233" fmla="*/ 3398293 h 3821374"/>
                <a:gd name="connsiteX234" fmla="*/ 3951027 w 3954509"/>
                <a:gd name="connsiteY234"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84868 w 3954509"/>
                <a:gd name="connsiteY218" fmla="*/ 3377447 h 3821374"/>
                <a:gd name="connsiteX219" fmla="*/ 2484176 w 3954509"/>
                <a:gd name="connsiteY219" fmla="*/ 3415465 h 3821374"/>
                <a:gd name="connsiteX220" fmla="*/ 2626244 w 3954509"/>
                <a:gd name="connsiteY220" fmla="*/ 3407216 h 3821374"/>
                <a:gd name="connsiteX221" fmla="*/ 2693247 w 3954509"/>
                <a:gd name="connsiteY221" fmla="*/ 3395368 h 3821374"/>
                <a:gd name="connsiteX222" fmla="*/ 2978263 w 3954509"/>
                <a:gd name="connsiteY222" fmla="*/ 3407216 h 3821374"/>
                <a:gd name="connsiteX223" fmla="*/ 3073938 w 3954509"/>
                <a:gd name="connsiteY223" fmla="*/ 3385695 h 3821374"/>
                <a:gd name="connsiteX224" fmla="*/ 3149724 w 3954509"/>
                <a:gd name="connsiteY224" fmla="*/ 3379246 h 3821374"/>
                <a:gd name="connsiteX225" fmla="*/ 3254991 w 3954509"/>
                <a:gd name="connsiteY225" fmla="*/ 3377821 h 3821374"/>
                <a:gd name="connsiteX226" fmla="*/ 3487003 w 3954509"/>
                <a:gd name="connsiteY226" fmla="*/ 3398293 h 3821374"/>
                <a:gd name="connsiteX227" fmla="*/ 3643953 w 3954509"/>
                <a:gd name="connsiteY227" fmla="*/ 3405117 h 3821374"/>
                <a:gd name="connsiteX228" fmla="*/ 3691720 w 3954509"/>
                <a:gd name="connsiteY228" fmla="*/ 3411941 h 3821374"/>
                <a:gd name="connsiteX229" fmla="*/ 3719015 w 3954509"/>
                <a:gd name="connsiteY229" fmla="*/ 3418765 h 3821374"/>
                <a:gd name="connsiteX230" fmla="*/ 3753135 w 3954509"/>
                <a:gd name="connsiteY230" fmla="*/ 3425588 h 3821374"/>
                <a:gd name="connsiteX231" fmla="*/ 3903260 w 3954509"/>
                <a:gd name="connsiteY231" fmla="*/ 3418765 h 3821374"/>
                <a:gd name="connsiteX232" fmla="*/ 3923732 w 3954509"/>
                <a:gd name="connsiteY232" fmla="*/ 3411941 h 3821374"/>
                <a:gd name="connsiteX233" fmla="*/ 3944203 w 3954509"/>
                <a:gd name="connsiteY233" fmla="*/ 3398293 h 3821374"/>
                <a:gd name="connsiteX234" fmla="*/ 3951027 w 3954509"/>
                <a:gd name="connsiteY234" fmla="*/ 3370997 h 3821374"/>
                <a:gd name="connsiteX0" fmla="*/ 3951027 w 3954509"/>
                <a:gd name="connsiteY0" fmla="*/ 3370997 h 3821374"/>
                <a:gd name="connsiteX1" fmla="*/ 3923732 w 3954509"/>
                <a:gd name="connsiteY1" fmla="*/ 3336878 h 3821374"/>
                <a:gd name="connsiteX2" fmla="*/ 3903260 w 3954509"/>
                <a:gd name="connsiteY2" fmla="*/ 3323230 h 3821374"/>
                <a:gd name="connsiteX3" fmla="*/ 3869141 w 3954509"/>
                <a:gd name="connsiteY3" fmla="*/ 3289111 h 3821374"/>
                <a:gd name="connsiteX4" fmla="*/ 3855493 w 3954509"/>
                <a:gd name="connsiteY4" fmla="*/ 3268639 h 3821374"/>
                <a:gd name="connsiteX5" fmla="*/ 3835021 w 3954509"/>
                <a:gd name="connsiteY5" fmla="*/ 3261815 h 3821374"/>
                <a:gd name="connsiteX6" fmla="*/ 3814550 w 3954509"/>
                <a:gd name="connsiteY6" fmla="*/ 3248168 h 3821374"/>
                <a:gd name="connsiteX7" fmla="*/ 3759959 w 3954509"/>
                <a:gd name="connsiteY7" fmla="*/ 3200400 h 3821374"/>
                <a:gd name="connsiteX8" fmla="*/ 3739487 w 3954509"/>
                <a:gd name="connsiteY8" fmla="*/ 3186753 h 3821374"/>
                <a:gd name="connsiteX9" fmla="*/ 3698544 w 3954509"/>
                <a:gd name="connsiteY9" fmla="*/ 3173105 h 3821374"/>
                <a:gd name="connsiteX10" fmla="*/ 3678072 w 3954509"/>
                <a:gd name="connsiteY10" fmla="*/ 3166281 h 3821374"/>
                <a:gd name="connsiteX11" fmla="*/ 3650776 w 3954509"/>
                <a:gd name="connsiteY11" fmla="*/ 3145809 h 3821374"/>
                <a:gd name="connsiteX12" fmla="*/ 3630305 w 3954509"/>
                <a:gd name="connsiteY12" fmla="*/ 3132162 h 3821374"/>
                <a:gd name="connsiteX13" fmla="*/ 3589362 w 3954509"/>
                <a:gd name="connsiteY13" fmla="*/ 3098042 h 3821374"/>
                <a:gd name="connsiteX14" fmla="*/ 3568890 w 3954509"/>
                <a:gd name="connsiteY14" fmla="*/ 3091218 h 3821374"/>
                <a:gd name="connsiteX15" fmla="*/ 3527947 w 3954509"/>
                <a:gd name="connsiteY15" fmla="*/ 3063923 h 3821374"/>
                <a:gd name="connsiteX16" fmla="*/ 3493827 w 3954509"/>
                <a:gd name="connsiteY16" fmla="*/ 3036627 h 3821374"/>
                <a:gd name="connsiteX17" fmla="*/ 3473356 w 3954509"/>
                <a:gd name="connsiteY17" fmla="*/ 3016156 h 3821374"/>
                <a:gd name="connsiteX18" fmla="*/ 3432412 w 3954509"/>
                <a:gd name="connsiteY18" fmla="*/ 2995684 h 3821374"/>
                <a:gd name="connsiteX19" fmla="*/ 3370997 w 3954509"/>
                <a:gd name="connsiteY19" fmla="*/ 2941093 h 3821374"/>
                <a:gd name="connsiteX20" fmla="*/ 3357350 w 3954509"/>
                <a:gd name="connsiteY20" fmla="*/ 2920621 h 3821374"/>
                <a:gd name="connsiteX21" fmla="*/ 3295935 w 3954509"/>
                <a:gd name="connsiteY21" fmla="*/ 2872854 h 3821374"/>
                <a:gd name="connsiteX22" fmla="*/ 3268639 w 3954509"/>
                <a:gd name="connsiteY22" fmla="*/ 2831911 h 3821374"/>
                <a:gd name="connsiteX23" fmla="*/ 3220872 w 3954509"/>
                <a:gd name="connsiteY23" fmla="*/ 2770496 h 3821374"/>
                <a:gd name="connsiteX24" fmla="*/ 3166281 w 3954509"/>
                <a:gd name="connsiteY24" fmla="*/ 2688609 h 3821374"/>
                <a:gd name="connsiteX25" fmla="*/ 3152633 w 3954509"/>
                <a:gd name="connsiteY25" fmla="*/ 2661314 h 3821374"/>
                <a:gd name="connsiteX26" fmla="*/ 3125338 w 3954509"/>
                <a:gd name="connsiteY26" fmla="*/ 2620371 h 3821374"/>
                <a:gd name="connsiteX27" fmla="*/ 3084394 w 3954509"/>
                <a:gd name="connsiteY27" fmla="*/ 2552132 h 3821374"/>
                <a:gd name="connsiteX28" fmla="*/ 3057099 w 3954509"/>
                <a:gd name="connsiteY28" fmla="*/ 2511188 h 3821374"/>
                <a:gd name="connsiteX29" fmla="*/ 3043451 w 3954509"/>
                <a:gd name="connsiteY29" fmla="*/ 2490717 h 3821374"/>
                <a:gd name="connsiteX30" fmla="*/ 3029803 w 3954509"/>
                <a:gd name="connsiteY30" fmla="*/ 2449774 h 3821374"/>
                <a:gd name="connsiteX31" fmla="*/ 3016156 w 3954509"/>
                <a:gd name="connsiteY31" fmla="*/ 2429302 h 3821374"/>
                <a:gd name="connsiteX32" fmla="*/ 2995684 w 3954509"/>
                <a:gd name="connsiteY32" fmla="*/ 2388359 h 3821374"/>
                <a:gd name="connsiteX33" fmla="*/ 2988860 w 3954509"/>
                <a:gd name="connsiteY33" fmla="*/ 2361063 h 3821374"/>
                <a:gd name="connsiteX34" fmla="*/ 2975212 w 3954509"/>
                <a:gd name="connsiteY34" fmla="*/ 2320120 h 3821374"/>
                <a:gd name="connsiteX35" fmla="*/ 2968388 w 3954509"/>
                <a:gd name="connsiteY35" fmla="*/ 2299648 h 3821374"/>
                <a:gd name="connsiteX36" fmla="*/ 2954741 w 3954509"/>
                <a:gd name="connsiteY36" fmla="*/ 2279177 h 3821374"/>
                <a:gd name="connsiteX37" fmla="*/ 2947917 w 3954509"/>
                <a:gd name="connsiteY37" fmla="*/ 2258705 h 3821374"/>
                <a:gd name="connsiteX38" fmla="*/ 2934269 w 3954509"/>
                <a:gd name="connsiteY38" fmla="*/ 2238233 h 3821374"/>
                <a:gd name="connsiteX39" fmla="*/ 2913797 w 3954509"/>
                <a:gd name="connsiteY39" fmla="*/ 2197290 h 3821374"/>
                <a:gd name="connsiteX40" fmla="*/ 2906974 w 3954509"/>
                <a:gd name="connsiteY40" fmla="*/ 2176818 h 3821374"/>
                <a:gd name="connsiteX41" fmla="*/ 2879678 w 3954509"/>
                <a:gd name="connsiteY41" fmla="*/ 2135875 h 3821374"/>
                <a:gd name="connsiteX42" fmla="*/ 2866030 w 3954509"/>
                <a:gd name="connsiteY42" fmla="*/ 2115403 h 3821374"/>
                <a:gd name="connsiteX43" fmla="*/ 2845559 w 3954509"/>
                <a:gd name="connsiteY43" fmla="*/ 2074460 h 3821374"/>
                <a:gd name="connsiteX44" fmla="*/ 2804615 w 3954509"/>
                <a:gd name="connsiteY44" fmla="*/ 2047165 h 3821374"/>
                <a:gd name="connsiteX45" fmla="*/ 2763672 w 3954509"/>
                <a:gd name="connsiteY45" fmla="*/ 2026693 h 3821374"/>
                <a:gd name="connsiteX46" fmla="*/ 2750024 w 3954509"/>
                <a:gd name="connsiteY46" fmla="*/ 2006221 h 3821374"/>
                <a:gd name="connsiteX47" fmla="*/ 2709081 w 3954509"/>
                <a:gd name="connsiteY47" fmla="*/ 1985750 h 3821374"/>
                <a:gd name="connsiteX48" fmla="*/ 2668138 w 3954509"/>
                <a:gd name="connsiteY48" fmla="*/ 1965278 h 3821374"/>
                <a:gd name="connsiteX49" fmla="*/ 2647666 w 3954509"/>
                <a:gd name="connsiteY49" fmla="*/ 1951630 h 3821374"/>
                <a:gd name="connsiteX50" fmla="*/ 2627194 w 3954509"/>
                <a:gd name="connsiteY50" fmla="*/ 1944806 h 3821374"/>
                <a:gd name="connsiteX51" fmla="*/ 2606723 w 3954509"/>
                <a:gd name="connsiteY51" fmla="*/ 1931159 h 3821374"/>
                <a:gd name="connsiteX52" fmla="*/ 2565779 w 3954509"/>
                <a:gd name="connsiteY52" fmla="*/ 1917511 h 3821374"/>
                <a:gd name="connsiteX53" fmla="*/ 2545308 w 3954509"/>
                <a:gd name="connsiteY53" fmla="*/ 1910687 h 3821374"/>
                <a:gd name="connsiteX54" fmla="*/ 2524836 w 3954509"/>
                <a:gd name="connsiteY54" fmla="*/ 1903863 h 3821374"/>
                <a:gd name="connsiteX55" fmla="*/ 2449774 w 3954509"/>
                <a:gd name="connsiteY55" fmla="*/ 1862920 h 3821374"/>
                <a:gd name="connsiteX56" fmla="*/ 2402006 w 3954509"/>
                <a:gd name="connsiteY56" fmla="*/ 1842448 h 3821374"/>
                <a:gd name="connsiteX57" fmla="*/ 2340591 w 3954509"/>
                <a:gd name="connsiteY57" fmla="*/ 1808329 h 3821374"/>
                <a:gd name="connsiteX58" fmla="*/ 2320120 w 3954509"/>
                <a:gd name="connsiteY58" fmla="*/ 1794681 h 3821374"/>
                <a:gd name="connsiteX59" fmla="*/ 2299648 w 3954509"/>
                <a:gd name="connsiteY59" fmla="*/ 1787857 h 3821374"/>
                <a:gd name="connsiteX60" fmla="*/ 2258705 w 3954509"/>
                <a:gd name="connsiteY60" fmla="*/ 1760562 h 3821374"/>
                <a:gd name="connsiteX61" fmla="*/ 2245057 w 3954509"/>
                <a:gd name="connsiteY61" fmla="*/ 1740090 h 3821374"/>
                <a:gd name="connsiteX62" fmla="*/ 2183642 w 3954509"/>
                <a:gd name="connsiteY62" fmla="*/ 1678675 h 3821374"/>
                <a:gd name="connsiteX63" fmla="*/ 2156347 w 3954509"/>
                <a:gd name="connsiteY63" fmla="*/ 1637732 h 3821374"/>
                <a:gd name="connsiteX64" fmla="*/ 2135875 w 3954509"/>
                <a:gd name="connsiteY64" fmla="*/ 1617260 h 3821374"/>
                <a:gd name="connsiteX65" fmla="*/ 2101756 w 3954509"/>
                <a:gd name="connsiteY65" fmla="*/ 1569493 h 3821374"/>
                <a:gd name="connsiteX66" fmla="*/ 2094932 w 3954509"/>
                <a:gd name="connsiteY66" fmla="*/ 1542197 h 3821374"/>
                <a:gd name="connsiteX67" fmla="*/ 2060812 w 3954509"/>
                <a:gd name="connsiteY67" fmla="*/ 1494430 h 3821374"/>
                <a:gd name="connsiteX68" fmla="*/ 2040341 w 3954509"/>
                <a:gd name="connsiteY68" fmla="*/ 1460311 h 3821374"/>
                <a:gd name="connsiteX69" fmla="*/ 2013045 w 3954509"/>
                <a:gd name="connsiteY69" fmla="*/ 1405720 h 3821374"/>
                <a:gd name="connsiteX70" fmla="*/ 1999397 w 3954509"/>
                <a:gd name="connsiteY70" fmla="*/ 1378424 h 3821374"/>
                <a:gd name="connsiteX71" fmla="*/ 1985750 w 3954509"/>
                <a:gd name="connsiteY71" fmla="*/ 1344305 h 3821374"/>
                <a:gd name="connsiteX72" fmla="*/ 1965278 w 3954509"/>
                <a:gd name="connsiteY72" fmla="*/ 1323833 h 3821374"/>
                <a:gd name="connsiteX73" fmla="*/ 1958454 w 3954509"/>
                <a:gd name="connsiteY73" fmla="*/ 1303362 h 3821374"/>
                <a:gd name="connsiteX74" fmla="*/ 1931159 w 3954509"/>
                <a:gd name="connsiteY74" fmla="*/ 1255594 h 3821374"/>
                <a:gd name="connsiteX75" fmla="*/ 1924335 w 3954509"/>
                <a:gd name="connsiteY75" fmla="*/ 1235123 h 3821374"/>
                <a:gd name="connsiteX76" fmla="*/ 1883391 w 3954509"/>
                <a:gd name="connsiteY76" fmla="*/ 1173708 h 3821374"/>
                <a:gd name="connsiteX77" fmla="*/ 1869744 w 3954509"/>
                <a:gd name="connsiteY77" fmla="*/ 1153236 h 3821374"/>
                <a:gd name="connsiteX78" fmla="*/ 1862920 w 3954509"/>
                <a:gd name="connsiteY78" fmla="*/ 1132765 h 3821374"/>
                <a:gd name="connsiteX79" fmla="*/ 1842448 w 3954509"/>
                <a:gd name="connsiteY79" fmla="*/ 1112293 h 3821374"/>
                <a:gd name="connsiteX80" fmla="*/ 1828800 w 3954509"/>
                <a:gd name="connsiteY80" fmla="*/ 1084997 h 3821374"/>
                <a:gd name="connsiteX81" fmla="*/ 1808329 w 3954509"/>
                <a:gd name="connsiteY81" fmla="*/ 1057702 h 3821374"/>
                <a:gd name="connsiteX82" fmla="*/ 1760562 w 3954509"/>
                <a:gd name="connsiteY82" fmla="*/ 989463 h 3821374"/>
                <a:gd name="connsiteX83" fmla="*/ 1740090 w 3954509"/>
                <a:gd name="connsiteY83" fmla="*/ 968991 h 3821374"/>
                <a:gd name="connsiteX84" fmla="*/ 1705971 w 3954509"/>
                <a:gd name="connsiteY84" fmla="*/ 934872 h 3821374"/>
                <a:gd name="connsiteX85" fmla="*/ 1678675 w 3954509"/>
                <a:gd name="connsiteY85" fmla="*/ 900753 h 3821374"/>
                <a:gd name="connsiteX86" fmla="*/ 1665027 w 3954509"/>
                <a:gd name="connsiteY86" fmla="*/ 880281 h 3821374"/>
                <a:gd name="connsiteX87" fmla="*/ 1624084 w 3954509"/>
                <a:gd name="connsiteY87" fmla="*/ 839338 h 3821374"/>
                <a:gd name="connsiteX88" fmla="*/ 1596788 w 3954509"/>
                <a:gd name="connsiteY88" fmla="*/ 798394 h 3821374"/>
                <a:gd name="connsiteX89" fmla="*/ 1576317 w 3954509"/>
                <a:gd name="connsiteY89" fmla="*/ 777923 h 3821374"/>
                <a:gd name="connsiteX90" fmla="*/ 1542197 w 3954509"/>
                <a:gd name="connsiteY90" fmla="*/ 743803 h 3821374"/>
                <a:gd name="connsiteX91" fmla="*/ 1528550 w 3954509"/>
                <a:gd name="connsiteY91" fmla="*/ 723332 h 3821374"/>
                <a:gd name="connsiteX92" fmla="*/ 1508078 w 3954509"/>
                <a:gd name="connsiteY92" fmla="*/ 702860 h 3821374"/>
                <a:gd name="connsiteX93" fmla="*/ 1501254 w 3954509"/>
                <a:gd name="connsiteY93" fmla="*/ 682388 h 3821374"/>
                <a:gd name="connsiteX94" fmla="*/ 1480782 w 3954509"/>
                <a:gd name="connsiteY94" fmla="*/ 661917 h 3821374"/>
                <a:gd name="connsiteX95" fmla="*/ 1467135 w 3954509"/>
                <a:gd name="connsiteY95" fmla="*/ 641445 h 3821374"/>
                <a:gd name="connsiteX96" fmla="*/ 1426191 w 3954509"/>
                <a:gd name="connsiteY96" fmla="*/ 607326 h 3821374"/>
                <a:gd name="connsiteX97" fmla="*/ 1378424 w 3954509"/>
                <a:gd name="connsiteY97" fmla="*/ 552735 h 3821374"/>
                <a:gd name="connsiteX98" fmla="*/ 1364776 w 3954509"/>
                <a:gd name="connsiteY98" fmla="*/ 525439 h 3821374"/>
                <a:gd name="connsiteX99" fmla="*/ 1323833 w 3954509"/>
                <a:gd name="connsiteY99" fmla="*/ 491320 h 3821374"/>
                <a:gd name="connsiteX100" fmla="*/ 1289714 w 3954509"/>
                <a:gd name="connsiteY100" fmla="*/ 450377 h 3821374"/>
                <a:gd name="connsiteX101" fmla="*/ 1276066 w 3954509"/>
                <a:gd name="connsiteY101" fmla="*/ 429905 h 3821374"/>
                <a:gd name="connsiteX102" fmla="*/ 1255594 w 3954509"/>
                <a:gd name="connsiteY102" fmla="*/ 409433 h 3821374"/>
                <a:gd name="connsiteX103" fmla="*/ 1235123 w 3954509"/>
                <a:gd name="connsiteY103" fmla="*/ 382138 h 3821374"/>
                <a:gd name="connsiteX104" fmla="*/ 1207827 w 3954509"/>
                <a:gd name="connsiteY104" fmla="*/ 361666 h 3821374"/>
                <a:gd name="connsiteX105" fmla="*/ 1194179 w 3954509"/>
                <a:gd name="connsiteY105" fmla="*/ 341194 h 3821374"/>
                <a:gd name="connsiteX106" fmla="*/ 1173708 w 3954509"/>
                <a:gd name="connsiteY106" fmla="*/ 320723 h 3821374"/>
                <a:gd name="connsiteX107" fmla="*/ 1160060 w 3954509"/>
                <a:gd name="connsiteY107" fmla="*/ 300251 h 3821374"/>
                <a:gd name="connsiteX108" fmla="*/ 1139588 w 3954509"/>
                <a:gd name="connsiteY108" fmla="*/ 286603 h 3821374"/>
                <a:gd name="connsiteX109" fmla="*/ 1091821 w 3954509"/>
                <a:gd name="connsiteY109" fmla="*/ 245660 h 3821374"/>
                <a:gd name="connsiteX110" fmla="*/ 1071350 w 3954509"/>
                <a:gd name="connsiteY110" fmla="*/ 238836 h 3821374"/>
                <a:gd name="connsiteX111" fmla="*/ 1030406 w 3954509"/>
                <a:gd name="connsiteY111" fmla="*/ 204717 h 3821374"/>
                <a:gd name="connsiteX112" fmla="*/ 1009935 w 3954509"/>
                <a:gd name="connsiteY112" fmla="*/ 197893 h 3821374"/>
                <a:gd name="connsiteX113" fmla="*/ 996287 w 3954509"/>
                <a:gd name="connsiteY113" fmla="*/ 177421 h 3821374"/>
                <a:gd name="connsiteX114" fmla="*/ 941696 w 3954509"/>
                <a:gd name="connsiteY114" fmla="*/ 163774 h 3821374"/>
                <a:gd name="connsiteX115" fmla="*/ 893929 w 3954509"/>
                <a:gd name="connsiteY115" fmla="*/ 136478 h 3821374"/>
                <a:gd name="connsiteX116" fmla="*/ 852985 w 3954509"/>
                <a:gd name="connsiteY116" fmla="*/ 122830 h 3821374"/>
                <a:gd name="connsiteX117" fmla="*/ 812042 w 3954509"/>
                <a:gd name="connsiteY117" fmla="*/ 109182 h 3821374"/>
                <a:gd name="connsiteX118" fmla="*/ 791571 w 3954509"/>
                <a:gd name="connsiteY118" fmla="*/ 95535 h 3821374"/>
                <a:gd name="connsiteX119" fmla="*/ 736979 w 3954509"/>
                <a:gd name="connsiteY119" fmla="*/ 81887 h 3821374"/>
                <a:gd name="connsiteX120" fmla="*/ 696036 w 3954509"/>
                <a:gd name="connsiteY120" fmla="*/ 68239 h 3821374"/>
                <a:gd name="connsiteX121" fmla="*/ 661917 w 3954509"/>
                <a:gd name="connsiteY121" fmla="*/ 61415 h 3821374"/>
                <a:gd name="connsiteX122" fmla="*/ 593678 w 3954509"/>
                <a:gd name="connsiteY122" fmla="*/ 40944 h 3821374"/>
                <a:gd name="connsiteX123" fmla="*/ 518615 w 3954509"/>
                <a:gd name="connsiteY123" fmla="*/ 34120 h 3821374"/>
                <a:gd name="connsiteX124" fmla="*/ 450376 w 3954509"/>
                <a:gd name="connsiteY124" fmla="*/ 20472 h 3821374"/>
                <a:gd name="connsiteX125" fmla="*/ 375314 w 3954509"/>
                <a:gd name="connsiteY125" fmla="*/ 0 h 3821374"/>
                <a:gd name="connsiteX126" fmla="*/ 348018 w 3954509"/>
                <a:gd name="connsiteY126" fmla="*/ 129654 h 3821374"/>
                <a:gd name="connsiteX127" fmla="*/ 341194 w 3954509"/>
                <a:gd name="connsiteY127" fmla="*/ 197893 h 3821374"/>
                <a:gd name="connsiteX128" fmla="*/ 334371 w 3954509"/>
                <a:gd name="connsiteY128" fmla="*/ 320723 h 3821374"/>
                <a:gd name="connsiteX129" fmla="*/ 327547 w 3954509"/>
                <a:gd name="connsiteY129" fmla="*/ 361666 h 3821374"/>
                <a:gd name="connsiteX130" fmla="*/ 313899 w 3954509"/>
                <a:gd name="connsiteY130" fmla="*/ 504968 h 3821374"/>
                <a:gd name="connsiteX131" fmla="*/ 307075 w 3954509"/>
                <a:gd name="connsiteY131" fmla="*/ 675565 h 3821374"/>
                <a:gd name="connsiteX132" fmla="*/ 300251 w 3954509"/>
                <a:gd name="connsiteY132" fmla="*/ 696036 h 3821374"/>
                <a:gd name="connsiteX133" fmla="*/ 293427 w 3954509"/>
                <a:gd name="connsiteY133" fmla="*/ 743803 h 3821374"/>
                <a:gd name="connsiteX134" fmla="*/ 279779 w 3954509"/>
                <a:gd name="connsiteY134" fmla="*/ 839338 h 3821374"/>
                <a:gd name="connsiteX135" fmla="*/ 272956 w 3954509"/>
                <a:gd name="connsiteY135" fmla="*/ 968991 h 3821374"/>
                <a:gd name="connsiteX136" fmla="*/ 266132 w 3954509"/>
                <a:gd name="connsiteY136" fmla="*/ 1016759 h 3821374"/>
                <a:gd name="connsiteX137" fmla="*/ 252484 w 3954509"/>
                <a:gd name="connsiteY137" fmla="*/ 1214651 h 3821374"/>
                <a:gd name="connsiteX138" fmla="*/ 245660 w 3954509"/>
                <a:gd name="connsiteY138" fmla="*/ 1555845 h 3821374"/>
                <a:gd name="connsiteX139" fmla="*/ 232012 w 3954509"/>
                <a:gd name="connsiteY139" fmla="*/ 1678675 h 3821374"/>
                <a:gd name="connsiteX140" fmla="*/ 218365 w 3954509"/>
                <a:gd name="connsiteY140" fmla="*/ 1924335 h 3821374"/>
                <a:gd name="connsiteX141" fmla="*/ 204717 w 3954509"/>
                <a:gd name="connsiteY141" fmla="*/ 1992574 h 3821374"/>
                <a:gd name="connsiteX142" fmla="*/ 197893 w 3954509"/>
                <a:gd name="connsiteY142" fmla="*/ 2135875 h 3821374"/>
                <a:gd name="connsiteX143" fmla="*/ 191069 w 3954509"/>
                <a:gd name="connsiteY143" fmla="*/ 2176818 h 3821374"/>
                <a:gd name="connsiteX144" fmla="*/ 184245 w 3954509"/>
                <a:gd name="connsiteY144" fmla="*/ 2231409 h 3821374"/>
                <a:gd name="connsiteX145" fmla="*/ 170597 w 3954509"/>
                <a:gd name="connsiteY145" fmla="*/ 2367887 h 3821374"/>
                <a:gd name="connsiteX146" fmla="*/ 163774 w 3954509"/>
                <a:gd name="connsiteY146" fmla="*/ 2422478 h 3821374"/>
                <a:gd name="connsiteX147" fmla="*/ 156950 w 3954509"/>
                <a:gd name="connsiteY147" fmla="*/ 2442950 h 3821374"/>
                <a:gd name="connsiteX148" fmla="*/ 150126 w 3954509"/>
                <a:gd name="connsiteY148" fmla="*/ 2518012 h 3821374"/>
                <a:gd name="connsiteX149" fmla="*/ 136478 w 3954509"/>
                <a:gd name="connsiteY149" fmla="*/ 2599899 h 3821374"/>
                <a:gd name="connsiteX150" fmla="*/ 129654 w 3954509"/>
                <a:gd name="connsiteY150" fmla="*/ 2654490 h 3821374"/>
                <a:gd name="connsiteX151" fmla="*/ 116006 w 3954509"/>
                <a:gd name="connsiteY151" fmla="*/ 2695433 h 3821374"/>
                <a:gd name="connsiteX152" fmla="*/ 109182 w 3954509"/>
                <a:gd name="connsiteY152" fmla="*/ 2743200 h 3821374"/>
                <a:gd name="connsiteX153" fmla="*/ 102359 w 3954509"/>
                <a:gd name="connsiteY153" fmla="*/ 2763672 h 3821374"/>
                <a:gd name="connsiteX154" fmla="*/ 95535 w 3954509"/>
                <a:gd name="connsiteY154" fmla="*/ 2790968 h 3821374"/>
                <a:gd name="connsiteX155" fmla="*/ 88711 w 3954509"/>
                <a:gd name="connsiteY155" fmla="*/ 2811439 h 3821374"/>
                <a:gd name="connsiteX156" fmla="*/ 75063 w 3954509"/>
                <a:gd name="connsiteY156" fmla="*/ 2866030 h 3821374"/>
                <a:gd name="connsiteX157" fmla="*/ 54591 w 3954509"/>
                <a:gd name="connsiteY157" fmla="*/ 2941093 h 3821374"/>
                <a:gd name="connsiteX158" fmla="*/ 40944 w 3954509"/>
                <a:gd name="connsiteY158" fmla="*/ 2982036 h 3821374"/>
                <a:gd name="connsiteX159" fmla="*/ 34120 w 3954509"/>
                <a:gd name="connsiteY159" fmla="*/ 3009332 h 3821374"/>
                <a:gd name="connsiteX160" fmla="*/ 13648 w 3954509"/>
                <a:gd name="connsiteY160" fmla="*/ 3070747 h 3821374"/>
                <a:gd name="connsiteX161" fmla="*/ 6824 w 3954509"/>
                <a:gd name="connsiteY161" fmla="*/ 3091218 h 3821374"/>
                <a:gd name="connsiteX162" fmla="*/ 0 w 3954509"/>
                <a:gd name="connsiteY162" fmla="*/ 3111690 h 3821374"/>
                <a:gd name="connsiteX163" fmla="*/ 6824 w 3954509"/>
                <a:gd name="connsiteY163" fmla="*/ 3173105 h 3821374"/>
                <a:gd name="connsiteX164" fmla="*/ 47768 w 3954509"/>
                <a:gd name="connsiteY164" fmla="*/ 3200400 h 3821374"/>
                <a:gd name="connsiteX165" fmla="*/ 88711 w 3954509"/>
                <a:gd name="connsiteY165" fmla="*/ 3241344 h 3821374"/>
                <a:gd name="connsiteX166" fmla="*/ 109182 w 3954509"/>
                <a:gd name="connsiteY166" fmla="*/ 3261815 h 3821374"/>
                <a:gd name="connsiteX167" fmla="*/ 150126 w 3954509"/>
                <a:gd name="connsiteY167" fmla="*/ 3289111 h 3821374"/>
                <a:gd name="connsiteX168" fmla="*/ 204717 w 3954509"/>
                <a:gd name="connsiteY168" fmla="*/ 3336878 h 3821374"/>
                <a:gd name="connsiteX169" fmla="*/ 245660 w 3954509"/>
                <a:gd name="connsiteY169" fmla="*/ 3364174 h 3821374"/>
                <a:gd name="connsiteX170" fmla="*/ 293427 w 3954509"/>
                <a:gd name="connsiteY170" fmla="*/ 3377821 h 3821374"/>
                <a:gd name="connsiteX171" fmla="*/ 354842 w 3954509"/>
                <a:gd name="connsiteY171" fmla="*/ 3398293 h 3821374"/>
                <a:gd name="connsiteX172" fmla="*/ 416257 w 3954509"/>
                <a:gd name="connsiteY172" fmla="*/ 3452884 h 3821374"/>
                <a:gd name="connsiteX173" fmla="*/ 443553 w 3954509"/>
                <a:gd name="connsiteY173" fmla="*/ 3466532 h 3821374"/>
                <a:gd name="connsiteX174" fmla="*/ 484496 w 3954509"/>
                <a:gd name="connsiteY174" fmla="*/ 3493827 h 3821374"/>
                <a:gd name="connsiteX175" fmla="*/ 504968 w 3954509"/>
                <a:gd name="connsiteY175" fmla="*/ 3514299 h 3821374"/>
                <a:gd name="connsiteX176" fmla="*/ 525439 w 3954509"/>
                <a:gd name="connsiteY176" fmla="*/ 3527947 h 3821374"/>
                <a:gd name="connsiteX177" fmla="*/ 552735 w 3954509"/>
                <a:gd name="connsiteY177" fmla="*/ 3568890 h 3821374"/>
                <a:gd name="connsiteX178" fmla="*/ 580030 w 3954509"/>
                <a:gd name="connsiteY178" fmla="*/ 3609833 h 3821374"/>
                <a:gd name="connsiteX179" fmla="*/ 593678 w 3954509"/>
                <a:gd name="connsiteY179" fmla="*/ 3630305 h 3821374"/>
                <a:gd name="connsiteX180" fmla="*/ 614150 w 3954509"/>
                <a:gd name="connsiteY180" fmla="*/ 3643953 h 3821374"/>
                <a:gd name="connsiteX181" fmla="*/ 641445 w 3954509"/>
                <a:gd name="connsiteY181" fmla="*/ 3678072 h 3821374"/>
                <a:gd name="connsiteX182" fmla="*/ 682388 w 3954509"/>
                <a:gd name="connsiteY182" fmla="*/ 3719015 h 3821374"/>
                <a:gd name="connsiteX183" fmla="*/ 702860 w 3954509"/>
                <a:gd name="connsiteY183" fmla="*/ 3732663 h 3821374"/>
                <a:gd name="connsiteX184" fmla="*/ 723332 w 3954509"/>
                <a:gd name="connsiteY184" fmla="*/ 3753135 h 3821374"/>
                <a:gd name="connsiteX185" fmla="*/ 784747 w 3954509"/>
                <a:gd name="connsiteY185" fmla="*/ 3787254 h 3821374"/>
                <a:gd name="connsiteX186" fmla="*/ 805218 w 3954509"/>
                <a:gd name="connsiteY186" fmla="*/ 3800902 h 3821374"/>
                <a:gd name="connsiteX187" fmla="*/ 873457 w 3954509"/>
                <a:gd name="connsiteY187" fmla="*/ 3821374 h 3821374"/>
                <a:gd name="connsiteX188" fmla="*/ 1235123 w 3954509"/>
                <a:gd name="connsiteY188" fmla="*/ 3807726 h 3821374"/>
                <a:gd name="connsiteX189" fmla="*/ 1282890 w 3954509"/>
                <a:gd name="connsiteY189" fmla="*/ 3794078 h 3821374"/>
                <a:gd name="connsiteX190" fmla="*/ 1317009 w 3954509"/>
                <a:gd name="connsiteY190" fmla="*/ 3787254 h 3821374"/>
                <a:gd name="connsiteX191" fmla="*/ 1337481 w 3954509"/>
                <a:gd name="connsiteY191" fmla="*/ 3780430 h 3821374"/>
                <a:gd name="connsiteX192" fmla="*/ 1392072 w 3954509"/>
                <a:gd name="connsiteY192" fmla="*/ 3766782 h 3821374"/>
                <a:gd name="connsiteX193" fmla="*/ 1419368 w 3954509"/>
                <a:gd name="connsiteY193" fmla="*/ 3759959 h 3821374"/>
                <a:gd name="connsiteX194" fmla="*/ 1460311 w 3954509"/>
                <a:gd name="connsiteY194" fmla="*/ 3732663 h 3821374"/>
                <a:gd name="connsiteX195" fmla="*/ 1480782 w 3954509"/>
                <a:gd name="connsiteY195" fmla="*/ 3725839 h 3821374"/>
                <a:gd name="connsiteX196" fmla="*/ 1521726 w 3954509"/>
                <a:gd name="connsiteY196" fmla="*/ 3698544 h 3821374"/>
                <a:gd name="connsiteX197" fmla="*/ 1535374 w 3954509"/>
                <a:gd name="connsiteY197" fmla="*/ 3678072 h 3821374"/>
                <a:gd name="connsiteX198" fmla="*/ 1596788 w 3954509"/>
                <a:gd name="connsiteY198" fmla="*/ 3643953 h 3821374"/>
                <a:gd name="connsiteX199" fmla="*/ 1637732 w 3954509"/>
                <a:gd name="connsiteY199" fmla="*/ 3609833 h 3821374"/>
                <a:gd name="connsiteX200" fmla="*/ 1658203 w 3954509"/>
                <a:gd name="connsiteY200" fmla="*/ 3603009 h 3821374"/>
                <a:gd name="connsiteX201" fmla="*/ 1678675 w 3954509"/>
                <a:gd name="connsiteY201" fmla="*/ 3589362 h 3821374"/>
                <a:gd name="connsiteX202" fmla="*/ 1705971 w 3954509"/>
                <a:gd name="connsiteY202" fmla="*/ 3582538 h 3821374"/>
                <a:gd name="connsiteX203" fmla="*/ 1746914 w 3954509"/>
                <a:gd name="connsiteY203" fmla="*/ 3568890 h 3821374"/>
                <a:gd name="connsiteX204" fmla="*/ 1774209 w 3954509"/>
                <a:gd name="connsiteY204" fmla="*/ 3562066 h 3821374"/>
                <a:gd name="connsiteX205" fmla="*/ 1815153 w 3954509"/>
                <a:gd name="connsiteY205" fmla="*/ 3548418 h 3821374"/>
                <a:gd name="connsiteX206" fmla="*/ 1835624 w 3954509"/>
                <a:gd name="connsiteY206" fmla="*/ 3541594 h 3821374"/>
                <a:gd name="connsiteX207" fmla="*/ 1869744 w 3954509"/>
                <a:gd name="connsiteY207" fmla="*/ 3534771 h 3821374"/>
                <a:gd name="connsiteX208" fmla="*/ 1910687 w 3954509"/>
                <a:gd name="connsiteY208" fmla="*/ 3521123 h 3821374"/>
                <a:gd name="connsiteX209" fmla="*/ 1931159 w 3954509"/>
                <a:gd name="connsiteY209" fmla="*/ 3507475 h 3821374"/>
                <a:gd name="connsiteX210" fmla="*/ 1965278 w 3954509"/>
                <a:gd name="connsiteY210" fmla="*/ 3500651 h 3821374"/>
                <a:gd name="connsiteX211" fmla="*/ 1985750 w 3954509"/>
                <a:gd name="connsiteY211" fmla="*/ 3493827 h 3821374"/>
                <a:gd name="connsiteX212" fmla="*/ 2040341 w 3954509"/>
                <a:gd name="connsiteY212" fmla="*/ 3480179 h 3821374"/>
                <a:gd name="connsiteX213" fmla="*/ 2060812 w 3954509"/>
                <a:gd name="connsiteY213" fmla="*/ 3466532 h 3821374"/>
                <a:gd name="connsiteX214" fmla="*/ 2115403 w 3954509"/>
                <a:gd name="connsiteY214" fmla="*/ 3452884 h 3821374"/>
                <a:gd name="connsiteX215" fmla="*/ 2163171 w 3954509"/>
                <a:gd name="connsiteY215" fmla="*/ 3425588 h 3821374"/>
                <a:gd name="connsiteX216" fmla="*/ 2183642 w 3954509"/>
                <a:gd name="connsiteY216" fmla="*/ 3418765 h 3821374"/>
                <a:gd name="connsiteX217" fmla="*/ 2319097 w 3954509"/>
                <a:gd name="connsiteY217" fmla="*/ 3414790 h 3821374"/>
                <a:gd name="connsiteX218" fmla="*/ 2389223 w 3954509"/>
                <a:gd name="connsiteY218" fmla="*/ 3407592 h 3821374"/>
                <a:gd name="connsiteX219" fmla="*/ 2484176 w 3954509"/>
                <a:gd name="connsiteY219" fmla="*/ 3415465 h 3821374"/>
                <a:gd name="connsiteX220" fmla="*/ 2626244 w 3954509"/>
                <a:gd name="connsiteY220" fmla="*/ 3407216 h 3821374"/>
                <a:gd name="connsiteX221" fmla="*/ 2693247 w 3954509"/>
                <a:gd name="connsiteY221" fmla="*/ 3395368 h 3821374"/>
                <a:gd name="connsiteX222" fmla="*/ 2978263 w 3954509"/>
                <a:gd name="connsiteY222" fmla="*/ 3407216 h 3821374"/>
                <a:gd name="connsiteX223" fmla="*/ 3073938 w 3954509"/>
                <a:gd name="connsiteY223" fmla="*/ 3385695 h 3821374"/>
                <a:gd name="connsiteX224" fmla="*/ 3149724 w 3954509"/>
                <a:gd name="connsiteY224" fmla="*/ 3379246 h 3821374"/>
                <a:gd name="connsiteX225" fmla="*/ 3254991 w 3954509"/>
                <a:gd name="connsiteY225" fmla="*/ 3377821 h 3821374"/>
                <a:gd name="connsiteX226" fmla="*/ 3487003 w 3954509"/>
                <a:gd name="connsiteY226" fmla="*/ 3398293 h 3821374"/>
                <a:gd name="connsiteX227" fmla="*/ 3643953 w 3954509"/>
                <a:gd name="connsiteY227" fmla="*/ 3405117 h 3821374"/>
                <a:gd name="connsiteX228" fmla="*/ 3691720 w 3954509"/>
                <a:gd name="connsiteY228" fmla="*/ 3411941 h 3821374"/>
                <a:gd name="connsiteX229" fmla="*/ 3719015 w 3954509"/>
                <a:gd name="connsiteY229" fmla="*/ 3418765 h 3821374"/>
                <a:gd name="connsiteX230" fmla="*/ 3753135 w 3954509"/>
                <a:gd name="connsiteY230" fmla="*/ 3425588 h 3821374"/>
                <a:gd name="connsiteX231" fmla="*/ 3903260 w 3954509"/>
                <a:gd name="connsiteY231" fmla="*/ 3418765 h 3821374"/>
                <a:gd name="connsiteX232" fmla="*/ 3923732 w 3954509"/>
                <a:gd name="connsiteY232" fmla="*/ 3411941 h 3821374"/>
                <a:gd name="connsiteX233" fmla="*/ 3944203 w 3954509"/>
                <a:gd name="connsiteY233" fmla="*/ 3398293 h 3821374"/>
                <a:gd name="connsiteX234" fmla="*/ 3951027 w 3954509"/>
                <a:gd name="connsiteY234" fmla="*/ 3370997 h 3821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Lst>
              <a:rect l="l" t="t" r="r" b="b"/>
              <a:pathLst>
                <a:path w="3954509" h="3821374">
                  <a:moveTo>
                    <a:pt x="3951027" y="3370997"/>
                  </a:moveTo>
                  <a:cubicBezTo>
                    <a:pt x="3947615" y="3360761"/>
                    <a:pt x="3934031" y="3347177"/>
                    <a:pt x="3923732" y="3336878"/>
                  </a:cubicBezTo>
                  <a:cubicBezTo>
                    <a:pt x="3917933" y="3331079"/>
                    <a:pt x="3909059" y="3329029"/>
                    <a:pt x="3903260" y="3323230"/>
                  </a:cubicBezTo>
                  <a:cubicBezTo>
                    <a:pt x="3857764" y="3277735"/>
                    <a:pt x="3923734" y="3325508"/>
                    <a:pt x="3869141" y="3289111"/>
                  </a:cubicBezTo>
                  <a:cubicBezTo>
                    <a:pt x="3864592" y="3282287"/>
                    <a:pt x="3861897" y="3273762"/>
                    <a:pt x="3855493" y="3268639"/>
                  </a:cubicBezTo>
                  <a:cubicBezTo>
                    <a:pt x="3849876" y="3264145"/>
                    <a:pt x="3841455" y="3265032"/>
                    <a:pt x="3835021" y="3261815"/>
                  </a:cubicBezTo>
                  <a:cubicBezTo>
                    <a:pt x="3827686" y="3258147"/>
                    <a:pt x="3821374" y="3252717"/>
                    <a:pt x="3814550" y="3248168"/>
                  </a:cubicBezTo>
                  <a:cubicBezTo>
                    <a:pt x="3791804" y="3214049"/>
                    <a:pt x="3807725" y="3232244"/>
                    <a:pt x="3759959" y="3200400"/>
                  </a:cubicBezTo>
                  <a:cubicBezTo>
                    <a:pt x="3753135" y="3195851"/>
                    <a:pt x="3747267" y="3189347"/>
                    <a:pt x="3739487" y="3186753"/>
                  </a:cubicBezTo>
                  <a:lnTo>
                    <a:pt x="3698544" y="3173105"/>
                  </a:lnTo>
                  <a:lnTo>
                    <a:pt x="3678072" y="3166281"/>
                  </a:lnTo>
                  <a:cubicBezTo>
                    <a:pt x="3668973" y="3159457"/>
                    <a:pt x="3660031" y="3152420"/>
                    <a:pt x="3650776" y="3145809"/>
                  </a:cubicBezTo>
                  <a:cubicBezTo>
                    <a:pt x="3644103" y="3141042"/>
                    <a:pt x="3636605" y="3137412"/>
                    <a:pt x="3630305" y="3132162"/>
                  </a:cubicBezTo>
                  <a:cubicBezTo>
                    <a:pt x="3607669" y="3113299"/>
                    <a:pt x="3614773" y="3110748"/>
                    <a:pt x="3589362" y="3098042"/>
                  </a:cubicBezTo>
                  <a:cubicBezTo>
                    <a:pt x="3582928" y="3094825"/>
                    <a:pt x="3575178" y="3094711"/>
                    <a:pt x="3568890" y="3091218"/>
                  </a:cubicBezTo>
                  <a:cubicBezTo>
                    <a:pt x="3554552" y="3083252"/>
                    <a:pt x="3527947" y="3063923"/>
                    <a:pt x="3527947" y="3063923"/>
                  </a:cubicBezTo>
                  <a:cubicBezTo>
                    <a:pt x="3497424" y="3018139"/>
                    <a:pt x="3533380" y="3062995"/>
                    <a:pt x="3493827" y="3036627"/>
                  </a:cubicBezTo>
                  <a:cubicBezTo>
                    <a:pt x="3485798" y="3031274"/>
                    <a:pt x="3480769" y="3022334"/>
                    <a:pt x="3473356" y="3016156"/>
                  </a:cubicBezTo>
                  <a:cubicBezTo>
                    <a:pt x="3455718" y="3001458"/>
                    <a:pt x="3452930" y="3002523"/>
                    <a:pt x="3432412" y="2995684"/>
                  </a:cubicBezTo>
                  <a:cubicBezTo>
                    <a:pt x="3385670" y="2948942"/>
                    <a:pt x="3407528" y="2965447"/>
                    <a:pt x="3370997" y="2941093"/>
                  </a:cubicBezTo>
                  <a:cubicBezTo>
                    <a:pt x="3366448" y="2934269"/>
                    <a:pt x="3363522" y="2926022"/>
                    <a:pt x="3357350" y="2920621"/>
                  </a:cubicBezTo>
                  <a:cubicBezTo>
                    <a:pt x="3321444" y="2889204"/>
                    <a:pt x="3320316" y="2904201"/>
                    <a:pt x="3295935" y="2872854"/>
                  </a:cubicBezTo>
                  <a:cubicBezTo>
                    <a:pt x="3285865" y="2859907"/>
                    <a:pt x="3280237" y="2843510"/>
                    <a:pt x="3268639" y="2831911"/>
                  </a:cubicBezTo>
                  <a:cubicBezTo>
                    <a:pt x="3236570" y="2799841"/>
                    <a:pt x="3253520" y="2819468"/>
                    <a:pt x="3220872" y="2770496"/>
                  </a:cubicBezTo>
                  <a:lnTo>
                    <a:pt x="3166281" y="2688609"/>
                  </a:lnTo>
                  <a:cubicBezTo>
                    <a:pt x="3160638" y="2680145"/>
                    <a:pt x="3157867" y="2670037"/>
                    <a:pt x="3152633" y="2661314"/>
                  </a:cubicBezTo>
                  <a:cubicBezTo>
                    <a:pt x="3144194" y="2647249"/>
                    <a:pt x="3132673" y="2635042"/>
                    <a:pt x="3125338" y="2620371"/>
                  </a:cubicBezTo>
                  <a:cubicBezTo>
                    <a:pt x="3104353" y="2578400"/>
                    <a:pt x="3117336" y="2601546"/>
                    <a:pt x="3084394" y="2552132"/>
                  </a:cubicBezTo>
                  <a:lnTo>
                    <a:pt x="3057099" y="2511188"/>
                  </a:lnTo>
                  <a:lnTo>
                    <a:pt x="3043451" y="2490717"/>
                  </a:lnTo>
                  <a:cubicBezTo>
                    <a:pt x="3038902" y="2477069"/>
                    <a:pt x="3037782" y="2461744"/>
                    <a:pt x="3029803" y="2449774"/>
                  </a:cubicBezTo>
                  <a:cubicBezTo>
                    <a:pt x="3025254" y="2442950"/>
                    <a:pt x="3019824" y="2436637"/>
                    <a:pt x="3016156" y="2429302"/>
                  </a:cubicBezTo>
                  <a:cubicBezTo>
                    <a:pt x="2987912" y="2372811"/>
                    <a:pt x="3034787" y="2447011"/>
                    <a:pt x="2995684" y="2388359"/>
                  </a:cubicBezTo>
                  <a:cubicBezTo>
                    <a:pt x="2993409" y="2379260"/>
                    <a:pt x="2991555" y="2370046"/>
                    <a:pt x="2988860" y="2361063"/>
                  </a:cubicBezTo>
                  <a:cubicBezTo>
                    <a:pt x="2984726" y="2347284"/>
                    <a:pt x="2979761" y="2333768"/>
                    <a:pt x="2975212" y="2320120"/>
                  </a:cubicBezTo>
                  <a:lnTo>
                    <a:pt x="2968388" y="2299648"/>
                  </a:lnTo>
                  <a:cubicBezTo>
                    <a:pt x="2965795" y="2291868"/>
                    <a:pt x="2958409" y="2286512"/>
                    <a:pt x="2954741" y="2279177"/>
                  </a:cubicBezTo>
                  <a:cubicBezTo>
                    <a:pt x="2951524" y="2272743"/>
                    <a:pt x="2951134" y="2265139"/>
                    <a:pt x="2947917" y="2258705"/>
                  </a:cubicBezTo>
                  <a:cubicBezTo>
                    <a:pt x="2944249" y="2251369"/>
                    <a:pt x="2937937" y="2245569"/>
                    <a:pt x="2934269" y="2238233"/>
                  </a:cubicBezTo>
                  <a:cubicBezTo>
                    <a:pt x="2906016" y="2181729"/>
                    <a:pt x="2952911" y="2255961"/>
                    <a:pt x="2913797" y="2197290"/>
                  </a:cubicBezTo>
                  <a:cubicBezTo>
                    <a:pt x="2911523" y="2190466"/>
                    <a:pt x="2910467" y="2183106"/>
                    <a:pt x="2906974" y="2176818"/>
                  </a:cubicBezTo>
                  <a:cubicBezTo>
                    <a:pt x="2899008" y="2162480"/>
                    <a:pt x="2888777" y="2149523"/>
                    <a:pt x="2879678" y="2135875"/>
                  </a:cubicBezTo>
                  <a:lnTo>
                    <a:pt x="2866030" y="2115403"/>
                  </a:lnTo>
                  <a:cubicBezTo>
                    <a:pt x="2849483" y="2090583"/>
                    <a:pt x="2871324" y="2097005"/>
                    <a:pt x="2845559" y="2074460"/>
                  </a:cubicBezTo>
                  <a:cubicBezTo>
                    <a:pt x="2833215" y="2063659"/>
                    <a:pt x="2818263" y="2056264"/>
                    <a:pt x="2804615" y="2047165"/>
                  </a:cubicBezTo>
                  <a:cubicBezTo>
                    <a:pt x="2778156" y="2029526"/>
                    <a:pt x="2791927" y="2036111"/>
                    <a:pt x="2763672" y="2026693"/>
                  </a:cubicBezTo>
                  <a:cubicBezTo>
                    <a:pt x="2759123" y="2019869"/>
                    <a:pt x="2755823" y="2012020"/>
                    <a:pt x="2750024" y="2006221"/>
                  </a:cubicBezTo>
                  <a:cubicBezTo>
                    <a:pt x="2736797" y="1992994"/>
                    <a:pt x="2725730" y="1991300"/>
                    <a:pt x="2709081" y="1985750"/>
                  </a:cubicBezTo>
                  <a:cubicBezTo>
                    <a:pt x="2650410" y="1946636"/>
                    <a:pt x="2724642" y="1993531"/>
                    <a:pt x="2668138" y="1965278"/>
                  </a:cubicBezTo>
                  <a:cubicBezTo>
                    <a:pt x="2660802" y="1961610"/>
                    <a:pt x="2655002" y="1955298"/>
                    <a:pt x="2647666" y="1951630"/>
                  </a:cubicBezTo>
                  <a:cubicBezTo>
                    <a:pt x="2641232" y="1948413"/>
                    <a:pt x="2633628" y="1948023"/>
                    <a:pt x="2627194" y="1944806"/>
                  </a:cubicBezTo>
                  <a:cubicBezTo>
                    <a:pt x="2619859" y="1941138"/>
                    <a:pt x="2614217" y="1934490"/>
                    <a:pt x="2606723" y="1931159"/>
                  </a:cubicBezTo>
                  <a:cubicBezTo>
                    <a:pt x="2593577" y="1925316"/>
                    <a:pt x="2579427" y="1922060"/>
                    <a:pt x="2565779" y="1917511"/>
                  </a:cubicBezTo>
                  <a:lnTo>
                    <a:pt x="2545308" y="1910687"/>
                  </a:lnTo>
                  <a:lnTo>
                    <a:pt x="2524836" y="1903863"/>
                  </a:lnTo>
                  <a:cubicBezTo>
                    <a:pt x="2487437" y="1878929"/>
                    <a:pt x="2511701" y="1893883"/>
                    <a:pt x="2449774" y="1862920"/>
                  </a:cubicBezTo>
                  <a:cubicBezTo>
                    <a:pt x="2416043" y="1846055"/>
                    <a:pt x="2432129" y="1852489"/>
                    <a:pt x="2402006" y="1842448"/>
                  </a:cubicBezTo>
                  <a:cubicBezTo>
                    <a:pt x="2355078" y="1811163"/>
                    <a:pt x="2376624" y="1820340"/>
                    <a:pt x="2340591" y="1808329"/>
                  </a:cubicBezTo>
                  <a:cubicBezTo>
                    <a:pt x="2333767" y="1803780"/>
                    <a:pt x="2327455" y="1798349"/>
                    <a:pt x="2320120" y="1794681"/>
                  </a:cubicBezTo>
                  <a:cubicBezTo>
                    <a:pt x="2313686" y="1791464"/>
                    <a:pt x="2305936" y="1791350"/>
                    <a:pt x="2299648" y="1787857"/>
                  </a:cubicBezTo>
                  <a:cubicBezTo>
                    <a:pt x="2285310" y="1779891"/>
                    <a:pt x="2258705" y="1760562"/>
                    <a:pt x="2258705" y="1760562"/>
                  </a:cubicBezTo>
                  <a:cubicBezTo>
                    <a:pt x="2254156" y="1753738"/>
                    <a:pt x="2250506" y="1746220"/>
                    <a:pt x="2245057" y="1740090"/>
                  </a:cubicBezTo>
                  <a:lnTo>
                    <a:pt x="2183642" y="1678675"/>
                  </a:lnTo>
                  <a:cubicBezTo>
                    <a:pt x="2172044" y="1667077"/>
                    <a:pt x="2165445" y="1651380"/>
                    <a:pt x="2156347" y="1637732"/>
                  </a:cubicBezTo>
                  <a:cubicBezTo>
                    <a:pt x="2150994" y="1629702"/>
                    <a:pt x="2142156" y="1624587"/>
                    <a:pt x="2135875" y="1617260"/>
                  </a:cubicBezTo>
                  <a:cubicBezTo>
                    <a:pt x="2123172" y="1602440"/>
                    <a:pt x="2112561" y="1585701"/>
                    <a:pt x="2101756" y="1569493"/>
                  </a:cubicBezTo>
                  <a:cubicBezTo>
                    <a:pt x="2099481" y="1560394"/>
                    <a:pt x="2098627" y="1550817"/>
                    <a:pt x="2094932" y="1542197"/>
                  </a:cubicBezTo>
                  <a:cubicBezTo>
                    <a:pt x="2091271" y="1533656"/>
                    <a:pt x="2063605" y="1498619"/>
                    <a:pt x="2060812" y="1494430"/>
                  </a:cubicBezTo>
                  <a:cubicBezTo>
                    <a:pt x="2053455" y="1483394"/>
                    <a:pt x="2046629" y="1471989"/>
                    <a:pt x="2040341" y="1460311"/>
                  </a:cubicBezTo>
                  <a:cubicBezTo>
                    <a:pt x="2030695" y="1442398"/>
                    <a:pt x="2022144" y="1423917"/>
                    <a:pt x="2013045" y="1405720"/>
                  </a:cubicBezTo>
                  <a:cubicBezTo>
                    <a:pt x="2008496" y="1396621"/>
                    <a:pt x="2003175" y="1387869"/>
                    <a:pt x="1999397" y="1378424"/>
                  </a:cubicBezTo>
                  <a:cubicBezTo>
                    <a:pt x="1994848" y="1367051"/>
                    <a:pt x="1992242" y="1354692"/>
                    <a:pt x="1985750" y="1344305"/>
                  </a:cubicBezTo>
                  <a:cubicBezTo>
                    <a:pt x="1980635" y="1336121"/>
                    <a:pt x="1972102" y="1330657"/>
                    <a:pt x="1965278" y="1323833"/>
                  </a:cubicBezTo>
                  <a:cubicBezTo>
                    <a:pt x="1963003" y="1317009"/>
                    <a:pt x="1961671" y="1309795"/>
                    <a:pt x="1958454" y="1303362"/>
                  </a:cubicBezTo>
                  <a:cubicBezTo>
                    <a:pt x="1924192" y="1234839"/>
                    <a:pt x="1967044" y="1339327"/>
                    <a:pt x="1931159" y="1255594"/>
                  </a:cubicBezTo>
                  <a:cubicBezTo>
                    <a:pt x="1928326" y="1248983"/>
                    <a:pt x="1927828" y="1241411"/>
                    <a:pt x="1924335" y="1235123"/>
                  </a:cubicBezTo>
                  <a:cubicBezTo>
                    <a:pt x="1924323" y="1235101"/>
                    <a:pt x="1890222" y="1183954"/>
                    <a:pt x="1883391" y="1173708"/>
                  </a:cubicBezTo>
                  <a:cubicBezTo>
                    <a:pt x="1878842" y="1166884"/>
                    <a:pt x="1872338" y="1161016"/>
                    <a:pt x="1869744" y="1153236"/>
                  </a:cubicBezTo>
                  <a:cubicBezTo>
                    <a:pt x="1867469" y="1146412"/>
                    <a:pt x="1866910" y="1138750"/>
                    <a:pt x="1862920" y="1132765"/>
                  </a:cubicBezTo>
                  <a:cubicBezTo>
                    <a:pt x="1857567" y="1124735"/>
                    <a:pt x="1848057" y="1120146"/>
                    <a:pt x="1842448" y="1112293"/>
                  </a:cubicBezTo>
                  <a:cubicBezTo>
                    <a:pt x="1836535" y="1104015"/>
                    <a:pt x="1834191" y="1093623"/>
                    <a:pt x="1828800" y="1084997"/>
                  </a:cubicBezTo>
                  <a:cubicBezTo>
                    <a:pt x="1822772" y="1075353"/>
                    <a:pt x="1814851" y="1067019"/>
                    <a:pt x="1808329" y="1057702"/>
                  </a:cubicBezTo>
                  <a:cubicBezTo>
                    <a:pt x="1793391" y="1036363"/>
                    <a:pt x="1777931" y="1009727"/>
                    <a:pt x="1760562" y="989463"/>
                  </a:cubicBezTo>
                  <a:cubicBezTo>
                    <a:pt x="1754282" y="982136"/>
                    <a:pt x="1746268" y="976405"/>
                    <a:pt x="1740090" y="968991"/>
                  </a:cubicBezTo>
                  <a:cubicBezTo>
                    <a:pt x="1711657" y="934872"/>
                    <a:pt x="1743501" y="959893"/>
                    <a:pt x="1705971" y="934872"/>
                  </a:cubicBezTo>
                  <a:cubicBezTo>
                    <a:pt x="1692686" y="895017"/>
                    <a:pt x="1709542" y="931619"/>
                    <a:pt x="1678675" y="900753"/>
                  </a:cubicBezTo>
                  <a:cubicBezTo>
                    <a:pt x="1672876" y="894954"/>
                    <a:pt x="1670476" y="886411"/>
                    <a:pt x="1665027" y="880281"/>
                  </a:cubicBezTo>
                  <a:cubicBezTo>
                    <a:pt x="1652204" y="865855"/>
                    <a:pt x="1637732" y="852986"/>
                    <a:pt x="1624084" y="839338"/>
                  </a:cubicBezTo>
                  <a:cubicBezTo>
                    <a:pt x="1612485" y="827739"/>
                    <a:pt x="1605887" y="812042"/>
                    <a:pt x="1596788" y="798394"/>
                  </a:cubicBezTo>
                  <a:cubicBezTo>
                    <a:pt x="1591435" y="790365"/>
                    <a:pt x="1582495" y="785336"/>
                    <a:pt x="1576317" y="777923"/>
                  </a:cubicBezTo>
                  <a:cubicBezTo>
                    <a:pt x="1547884" y="743803"/>
                    <a:pt x="1579729" y="768824"/>
                    <a:pt x="1542197" y="743803"/>
                  </a:cubicBezTo>
                  <a:cubicBezTo>
                    <a:pt x="1537648" y="736979"/>
                    <a:pt x="1533800" y="729632"/>
                    <a:pt x="1528550" y="723332"/>
                  </a:cubicBezTo>
                  <a:cubicBezTo>
                    <a:pt x="1522372" y="715918"/>
                    <a:pt x="1513431" y="710890"/>
                    <a:pt x="1508078" y="702860"/>
                  </a:cubicBezTo>
                  <a:cubicBezTo>
                    <a:pt x="1504088" y="696875"/>
                    <a:pt x="1505244" y="688373"/>
                    <a:pt x="1501254" y="682388"/>
                  </a:cubicBezTo>
                  <a:cubicBezTo>
                    <a:pt x="1495901" y="674358"/>
                    <a:pt x="1486960" y="669331"/>
                    <a:pt x="1480782" y="661917"/>
                  </a:cubicBezTo>
                  <a:cubicBezTo>
                    <a:pt x="1475532" y="655617"/>
                    <a:pt x="1472385" y="647745"/>
                    <a:pt x="1467135" y="641445"/>
                  </a:cubicBezTo>
                  <a:cubicBezTo>
                    <a:pt x="1450718" y="621744"/>
                    <a:pt x="1446318" y="620744"/>
                    <a:pt x="1426191" y="607326"/>
                  </a:cubicBezTo>
                  <a:cubicBezTo>
                    <a:pt x="1394347" y="559558"/>
                    <a:pt x="1412544" y="575480"/>
                    <a:pt x="1378424" y="552735"/>
                  </a:cubicBezTo>
                  <a:cubicBezTo>
                    <a:pt x="1373875" y="543636"/>
                    <a:pt x="1370689" y="533717"/>
                    <a:pt x="1364776" y="525439"/>
                  </a:cubicBezTo>
                  <a:cubicBezTo>
                    <a:pt x="1352835" y="508722"/>
                    <a:pt x="1340156" y="502202"/>
                    <a:pt x="1323833" y="491320"/>
                  </a:cubicBezTo>
                  <a:cubicBezTo>
                    <a:pt x="1289947" y="440491"/>
                    <a:pt x="1333499" y="502919"/>
                    <a:pt x="1289714" y="450377"/>
                  </a:cubicBezTo>
                  <a:cubicBezTo>
                    <a:pt x="1284464" y="444076"/>
                    <a:pt x="1281316" y="436206"/>
                    <a:pt x="1276066" y="429905"/>
                  </a:cubicBezTo>
                  <a:cubicBezTo>
                    <a:pt x="1269888" y="422491"/>
                    <a:pt x="1261875" y="416760"/>
                    <a:pt x="1255594" y="409433"/>
                  </a:cubicBezTo>
                  <a:cubicBezTo>
                    <a:pt x="1248193" y="400798"/>
                    <a:pt x="1243165" y="390180"/>
                    <a:pt x="1235123" y="382138"/>
                  </a:cubicBezTo>
                  <a:cubicBezTo>
                    <a:pt x="1227081" y="374096"/>
                    <a:pt x="1215869" y="369708"/>
                    <a:pt x="1207827" y="361666"/>
                  </a:cubicBezTo>
                  <a:cubicBezTo>
                    <a:pt x="1202028" y="355867"/>
                    <a:pt x="1199429" y="347495"/>
                    <a:pt x="1194179" y="341194"/>
                  </a:cubicBezTo>
                  <a:cubicBezTo>
                    <a:pt x="1188001" y="333781"/>
                    <a:pt x="1179886" y="328136"/>
                    <a:pt x="1173708" y="320723"/>
                  </a:cubicBezTo>
                  <a:cubicBezTo>
                    <a:pt x="1168458" y="314422"/>
                    <a:pt x="1165859" y="306050"/>
                    <a:pt x="1160060" y="300251"/>
                  </a:cubicBezTo>
                  <a:cubicBezTo>
                    <a:pt x="1154261" y="294452"/>
                    <a:pt x="1145889" y="291853"/>
                    <a:pt x="1139588" y="286603"/>
                  </a:cubicBezTo>
                  <a:cubicBezTo>
                    <a:pt x="1113186" y="264601"/>
                    <a:pt x="1124349" y="264248"/>
                    <a:pt x="1091821" y="245660"/>
                  </a:cubicBezTo>
                  <a:cubicBezTo>
                    <a:pt x="1085576" y="242091"/>
                    <a:pt x="1078174" y="241111"/>
                    <a:pt x="1071350" y="238836"/>
                  </a:cubicBezTo>
                  <a:cubicBezTo>
                    <a:pt x="1056258" y="223745"/>
                    <a:pt x="1049407" y="214218"/>
                    <a:pt x="1030406" y="204717"/>
                  </a:cubicBezTo>
                  <a:cubicBezTo>
                    <a:pt x="1023973" y="201500"/>
                    <a:pt x="1016759" y="200168"/>
                    <a:pt x="1009935" y="197893"/>
                  </a:cubicBezTo>
                  <a:cubicBezTo>
                    <a:pt x="1005386" y="191069"/>
                    <a:pt x="1003623" y="181089"/>
                    <a:pt x="996287" y="177421"/>
                  </a:cubicBezTo>
                  <a:cubicBezTo>
                    <a:pt x="979510" y="169033"/>
                    <a:pt x="941696" y="163774"/>
                    <a:pt x="941696" y="163774"/>
                  </a:cubicBezTo>
                  <a:cubicBezTo>
                    <a:pt x="923232" y="151465"/>
                    <a:pt x="915571" y="145135"/>
                    <a:pt x="893929" y="136478"/>
                  </a:cubicBezTo>
                  <a:cubicBezTo>
                    <a:pt x="880572" y="131135"/>
                    <a:pt x="866633" y="127379"/>
                    <a:pt x="852985" y="122830"/>
                  </a:cubicBezTo>
                  <a:lnTo>
                    <a:pt x="812042" y="109182"/>
                  </a:lnTo>
                  <a:cubicBezTo>
                    <a:pt x="804262" y="106589"/>
                    <a:pt x="799278" y="98338"/>
                    <a:pt x="791571" y="95535"/>
                  </a:cubicBezTo>
                  <a:cubicBezTo>
                    <a:pt x="773943" y="89125"/>
                    <a:pt x="755176" y="86436"/>
                    <a:pt x="736979" y="81887"/>
                  </a:cubicBezTo>
                  <a:cubicBezTo>
                    <a:pt x="723023" y="78398"/>
                    <a:pt x="710143" y="71060"/>
                    <a:pt x="696036" y="68239"/>
                  </a:cubicBezTo>
                  <a:cubicBezTo>
                    <a:pt x="684663" y="65964"/>
                    <a:pt x="673107" y="64467"/>
                    <a:pt x="661917" y="61415"/>
                  </a:cubicBezTo>
                  <a:cubicBezTo>
                    <a:pt x="643371" y="56357"/>
                    <a:pt x="614528" y="43724"/>
                    <a:pt x="593678" y="40944"/>
                  </a:cubicBezTo>
                  <a:cubicBezTo>
                    <a:pt x="568774" y="37623"/>
                    <a:pt x="543636" y="36395"/>
                    <a:pt x="518615" y="34120"/>
                  </a:cubicBezTo>
                  <a:cubicBezTo>
                    <a:pt x="495869" y="29571"/>
                    <a:pt x="472382" y="27808"/>
                    <a:pt x="450376" y="20472"/>
                  </a:cubicBezTo>
                  <a:cubicBezTo>
                    <a:pt x="398430" y="3156"/>
                    <a:pt x="423540" y="9645"/>
                    <a:pt x="375314" y="0"/>
                  </a:cubicBezTo>
                  <a:cubicBezTo>
                    <a:pt x="315569" y="19915"/>
                    <a:pt x="357355" y="-1063"/>
                    <a:pt x="348018" y="129654"/>
                  </a:cubicBezTo>
                  <a:cubicBezTo>
                    <a:pt x="346389" y="152456"/>
                    <a:pt x="342823" y="175091"/>
                    <a:pt x="341194" y="197893"/>
                  </a:cubicBezTo>
                  <a:cubicBezTo>
                    <a:pt x="338273" y="238795"/>
                    <a:pt x="337776" y="279858"/>
                    <a:pt x="334371" y="320723"/>
                  </a:cubicBezTo>
                  <a:cubicBezTo>
                    <a:pt x="333222" y="334511"/>
                    <a:pt x="329263" y="347937"/>
                    <a:pt x="327547" y="361666"/>
                  </a:cubicBezTo>
                  <a:cubicBezTo>
                    <a:pt x="324439" y="386530"/>
                    <a:pt x="315961" y="482287"/>
                    <a:pt x="313899" y="504968"/>
                  </a:cubicBezTo>
                  <a:cubicBezTo>
                    <a:pt x="311624" y="561834"/>
                    <a:pt x="311130" y="618798"/>
                    <a:pt x="307075" y="675565"/>
                  </a:cubicBezTo>
                  <a:cubicBezTo>
                    <a:pt x="306563" y="682740"/>
                    <a:pt x="301662" y="688983"/>
                    <a:pt x="300251" y="696036"/>
                  </a:cubicBezTo>
                  <a:cubicBezTo>
                    <a:pt x="297097" y="711808"/>
                    <a:pt x="295873" y="727906"/>
                    <a:pt x="293427" y="743803"/>
                  </a:cubicBezTo>
                  <a:cubicBezTo>
                    <a:pt x="280309" y="829070"/>
                    <a:pt x="292666" y="736247"/>
                    <a:pt x="279779" y="839338"/>
                  </a:cubicBezTo>
                  <a:cubicBezTo>
                    <a:pt x="277505" y="882556"/>
                    <a:pt x="276275" y="925841"/>
                    <a:pt x="272956" y="968991"/>
                  </a:cubicBezTo>
                  <a:cubicBezTo>
                    <a:pt x="271722" y="985028"/>
                    <a:pt x="267908" y="1000773"/>
                    <a:pt x="266132" y="1016759"/>
                  </a:cubicBezTo>
                  <a:cubicBezTo>
                    <a:pt x="257937" y="1090516"/>
                    <a:pt x="256880" y="1135521"/>
                    <a:pt x="252484" y="1214651"/>
                  </a:cubicBezTo>
                  <a:cubicBezTo>
                    <a:pt x="250209" y="1328382"/>
                    <a:pt x="249388" y="1442152"/>
                    <a:pt x="245660" y="1555845"/>
                  </a:cubicBezTo>
                  <a:cubicBezTo>
                    <a:pt x="244251" y="1598831"/>
                    <a:pt x="237991" y="1636825"/>
                    <a:pt x="232012" y="1678675"/>
                  </a:cubicBezTo>
                  <a:cubicBezTo>
                    <a:pt x="231180" y="1695310"/>
                    <a:pt x="221774" y="1894790"/>
                    <a:pt x="218365" y="1924335"/>
                  </a:cubicBezTo>
                  <a:cubicBezTo>
                    <a:pt x="215706" y="1947379"/>
                    <a:pt x="204717" y="1992574"/>
                    <a:pt x="204717" y="1992574"/>
                  </a:cubicBezTo>
                  <a:cubicBezTo>
                    <a:pt x="202442" y="2040341"/>
                    <a:pt x="201426" y="2088185"/>
                    <a:pt x="197893" y="2135875"/>
                  </a:cubicBezTo>
                  <a:cubicBezTo>
                    <a:pt x="196871" y="2149673"/>
                    <a:pt x="193026" y="2163121"/>
                    <a:pt x="191069" y="2176818"/>
                  </a:cubicBezTo>
                  <a:cubicBezTo>
                    <a:pt x="188475" y="2194972"/>
                    <a:pt x="185768" y="2213134"/>
                    <a:pt x="184245" y="2231409"/>
                  </a:cubicBezTo>
                  <a:cubicBezTo>
                    <a:pt x="173131" y="2364770"/>
                    <a:pt x="187218" y="2301404"/>
                    <a:pt x="170597" y="2367887"/>
                  </a:cubicBezTo>
                  <a:cubicBezTo>
                    <a:pt x="168323" y="2386084"/>
                    <a:pt x="167054" y="2404435"/>
                    <a:pt x="163774" y="2422478"/>
                  </a:cubicBezTo>
                  <a:cubicBezTo>
                    <a:pt x="162487" y="2429555"/>
                    <a:pt x="157967" y="2435829"/>
                    <a:pt x="156950" y="2442950"/>
                  </a:cubicBezTo>
                  <a:cubicBezTo>
                    <a:pt x="153397" y="2467821"/>
                    <a:pt x="153376" y="2493099"/>
                    <a:pt x="150126" y="2518012"/>
                  </a:cubicBezTo>
                  <a:cubicBezTo>
                    <a:pt x="146547" y="2545452"/>
                    <a:pt x="139910" y="2572441"/>
                    <a:pt x="136478" y="2599899"/>
                  </a:cubicBezTo>
                  <a:cubicBezTo>
                    <a:pt x="134203" y="2618096"/>
                    <a:pt x="133497" y="2636558"/>
                    <a:pt x="129654" y="2654490"/>
                  </a:cubicBezTo>
                  <a:cubicBezTo>
                    <a:pt x="126640" y="2668557"/>
                    <a:pt x="116006" y="2695433"/>
                    <a:pt x="116006" y="2695433"/>
                  </a:cubicBezTo>
                  <a:cubicBezTo>
                    <a:pt x="113731" y="2711355"/>
                    <a:pt x="112336" y="2727428"/>
                    <a:pt x="109182" y="2743200"/>
                  </a:cubicBezTo>
                  <a:cubicBezTo>
                    <a:pt x="107771" y="2750253"/>
                    <a:pt x="104335" y="2756756"/>
                    <a:pt x="102359" y="2763672"/>
                  </a:cubicBezTo>
                  <a:cubicBezTo>
                    <a:pt x="99783" y="2772690"/>
                    <a:pt x="98112" y="2781950"/>
                    <a:pt x="95535" y="2790968"/>
                  </a:cubicBezTo>
                  <a:cubicBezTo>
                    <a:pt x="93559" y="2797884"/>
                    <a:pt x="90604" y="2804500"/>
                    <a:pt x="88711" y="2811439"/>
                  </a:cubicBezTo>
                  <a:cubicBezTo>
                    <a:pt x="83776" y="2829535"/>
                    <a:pt x="80995" y="2848235"/>
                    <a:pt x="75063" y="2866030"/>
                  </a:cubicBezTo>
                  <a:cubicBezTo>
                    <a:pt x="62307" y="2904297"/>
                    <a:pt x="69984" y="2879524"/>
                    <a:pt x="54591" y="2941093"/>
                  </a:cubicBezTo>
                  <a:cubicBezTo>
                    <a:pt x="51102" y="2955049"/>
                    <a:pt x="45493" y="2968388"/>
                    <a:pt x="40944" y="2982036"/>
                  </a:cubicBezTo>
                  <a:cubicBezTo>
                    <a:pt x="37978" y="2990933"/>
                    <a:pt x="36815" y="3000349"/>
                    <a:pt x="34120" y="3009332"/>
                  </a:cubicBezTo>
                  <a:cubicBezTo>
                    <a:pt x="27919" y="3030001"/>
                    <a:pt x="20472" y="3050275"/>
                    <a:pt x="13648" y="3070747"/>
                  </a:cubicBezTo>
                  <a:lnTo>
                    <a:pt x="6824" y="3091218"/>
                  </a:lnTo>
                  <a:lnTo>
                    <a:pt x="0" y="3111690"/>
                  </a:lnTo>
                  <a:cubicBezTo>
                    <a:pt x="2275" y="3132162"/>
                    <a:pt x="-2942" y="3154969"/>
                    <a:pt x="6824" y="3173105"/>
                  </a:cubicBezTo>
                  <a:cubicBezTo>
                    <a:pt x="14601" y="3187547"/>
                    <a:pt x="47768" y="3200400"/>
                    <a:pt x="47768" y="3200400"/>
                  </a:cubicBezTo>
                  <a:cubicBezTo>
                    <a:pt x="71792" y="3236438"/>
                    <a:pt x="49212" y="3207488"/>
                    <a:pt x="88711" y="3241344"/>
                  </a:cubicBezTo>
                  <a:cubicBezTo>
                    <a:pt x="96038" y="3247624"/>
                    <a:pt x="101565" y="3255890"/>
                    <a:pt x="109182" y="3261815"/>
                  </a:cubicBezTo>
                  <a:cubicBezTo>
                    <a:pt x="122130" y="3271885"/>
                    <a:pt x="150126" y="3289111"/>
                    <a:pt x="150126" y="3289111"/>
                  </a:cubicBezTo>
                  <a:cubicBezTo>
                    <a:pt x="172873" y="3323230"/>
                    <a:pt x="156950" y="3305032"/>
                    <a:pt x="204717" y="3336878"/>
                  </a:cubicBezTo>
                  <a:lnTo>
                    <a:pt x="245660" y="3364174"/>
                  </a:lnTo>
                  <a:cubicBezTo>
                    <a:pt x="251910" y="3368341"/>
                    <a:pt x="289297" y="3376582"/>
                    <a:pt x="293427" y="3377821"/>
                  </a:cubicBezTo>
                  <a:cubicBezTo>
                    <a:pt x="293450" y="3377828"/>
                    <a:pt x="344594" y="3394877"/>
                    <a:pt x="354842" y="3398293"/>
                  </a:cubicBezTo>
                  <a:cubicBezTo>
                    <a:pt x="373108" y="3404382"/>
                    <a:pt x="412499" y="3449126"/>
                    <a:pt x="416257" y="3452884"/>
                  </a:cubicBezTo>
                  <a:cubicBezTo>
                    <a:pt x="423450" y="3460077"/>
                    <a:pt x="434830" y="3461298"/>
                    <a:pt x="443553" y="3466532"/>
                  </a:cubicBezTo>
                  <a:cubicBezTo>
                    <a:pt x="457618" y="3474971"/>
                    <a:pt x="470848" y="3484729"/>
                    <a:pt x="484496" y="3493827"/>
                  </a:cubicBezTo>
                  <a:cubicBezTo>
                    <a:pt x="492526" y="3499180"/>
                    <a:pt x="497554" y="3508121"/>
                    <a:pt x="504968" y="3514299"/>
                  </a:cubicBezTo>
                  <a:cubicBezTo>
                    <a:pt x="511268" y="3519549"/>
                    <a:pt x="518615" y="3523398"/>
                    <a:pt x="525439" y="3527947"/>
                  </a:cubicBezTo>
                  <a:cubicBezTo>
                    <a:pt x="538490" y="3567098"/>
                    <a:pt x="522917" y="3530552"/>
                    <a:pt x="552735" y="3568890"/>
                  </a:cubicBezTo>
                  <a:cubicBezTo>
                    <a:pt x="562805" y="3581837"/>
                    <a:pt x="570932" y="3596185"/>
                    <a:pt x="580030" y="3609833"/>
                  </a:cubicBezTo>
                  <a:cubicBezTo>
                    <a:pt x="584579" y="3616657"/>
                    <a:pt x="586854" y="3625756"/>
                    <a:pt x="593678" y="3630305"/>
                  </a:cubicBezTo>
                  <a:lnTo>
                    <a:pt x="614150" y="3643953"/>
                  </a:lnTo>
                  <a:cubicBezTo>
                    <a:pt x="626010" y="3679531"/>
                    <a:pt x="612205" y="3652080"/>
                    <a:pt x="641445" y="3678072"/>
                  </a:cubicBezTo>
                  <a:cubicBezTo>
                    <a:pt x="655870" y="3690895"/>
                    <a:pt x="666329" y="3708309"/>
                    <a:pt x="682388" y="3719015"/>
                  </a:cubicBezTo>
                  <a:cubicBezTo>
                    <a:pt x="689212" y="3723564"/>
                    <a:pt x="696559" y="3727413"/>
                    <a:pt x="702860" y="3732663"/>
                  </a:cubicBezTo>
                  <a:cubicBezTo>
                    <a:pt x="710274" y="3738841"/>
                    <a:pt x="715714" y="3747210"/>
                    <a:pt x="723332" y="3753135"/>
                  </a:cubicBezTo>
                  <a:cubicBezTo>
                    <a:pt x="758527" y="3780509"/>
                    <a:pt x="753860" y="3776958"/>
                    <a:pt x="784747" y="3787254"/>
                  </a:cubicBezTo>
                  <a:cubicBezTo>
                    <a:pt x="791571" y="3791803"/>
                    <a:pt x="797724" y="3797571"/>
                    <a:pt x="805218" y="3800902"/>
                  </a:cubicBezTo>
                  <a:cubicBezTo>
                    <a:pt x="826576" y="3810395"/>
                    <a:pt x="850773" y="3815703"/>
                    <a:pt x="873457" y="3821374"/>
                  </a:cubicBezTo>
                  <a:cubicBezTo>
                    <a:pt x="934368" y="3819924"/>
                    <a:pt x="1130832" y="3821632"/>
                    <a:pt x="1235123" y="3807726"/>
                  </a:cubicBezTo>
                  <a:cubicBezTo>
                    <a:pt x="1262471" y="3804080"/>
                    <a:pt x="1258833" y="3800092"/>
                    <a:pt x="1282890" y="3794078"/>
                  </a:cubicBezTo>
                  <a:cubicBezTo>
                    <a:pt x="1294142" y="3791265"/>
                    <a:pt x="1305757" y="3790067"/>
                    <a:pt x="1317009" y="3787254"/>
                  </a:cubicBezTo>
                  <a:cubicBezTo>
                    <a:pt x="1323987" y="3785509"/>
                    <a:pt x="1330541" y="3782323"/>
                    <a:pt x="1337481" y="3780430"/>
                  </a:cubicBezTo>
                  <a:cubicBezTo>
                    <a:pt x="1355577" y="3775495"/>
                    <a:pt x="1373875" y="3771331"/>
                    <a:pt x="1392072" y="3766782"/>
                  </a:cubicBezTo>
                  <a:lnTo>
                    <a:pt x="1419368" y="3759959"/>
                  </a:lnTo>
                  <a:cubicBezTo>
                    <a:pt x="1433016" y="3750860"/>
                    <a:pt x="1444750" y="3737850"/>
                    <a:pt x="1460311" y="3732663"/>
                  </a:cubicBezTo>
                  <a:cubicBezTo>
                    <a:pt x="1467135" y="3730388"/>
                    <a:pt x="1474494" y="3729332"/>
                    <a:pt x="1480782" y="3725839"/>
                  </a:cubicBezTo>
                  <a:cubicBezTo>
                    <a:pt x="1495121" y="3717873"/>
                    <a:pt x="1521726" y="3698544"/>
                    <a:pt x="1521726" y="3698544"/>
                  </a:cubicBezTo>
                  <a:cubicBezTo>
                    <a:pt x="1526275" y="3691720"/>
                    <a:pt x="1529202" y="3683473"/>
                    <a:pt x="1535374" y="3678072"/>
                  </a:cubicBezTo>
                  <a:cubicBezTo>
                    <a:pt x="1592748" y="3627870"/>
                    <a:pt x="1556176" y="3664260"/>
                    <a:pt x="1596788" y="3643953"/>
                  </a:cubicBezTo>
                  <a:cubicBezTo>
                    <a:pt x="1641440" y="3621626"/>
                    <a:pt x="1592457" y="3640017"/>
                    <a:pt x="1637732" y="3609833"/>
                  </a:cubicBezTo>
                  <a:cubicBezTo>
                    <a:pt x="1643717" y="3605843"/>
                    <a:pt x="1651770" y="3606226"/>
                    <a:pt x="1658203" y="3603009"/>
                  </a:cubicBezTo>
                  <a:cubicBezTo>
                    <a:pt x="1665538" y="3599341"/>
                    <a:pt x="1671137" y="3592592"/>
                    <a:pt x="1678675" y="3589362"/>
                  </a:cubicBezTo>
                  <a:cubicBezTo>
                    <a:pt x="1687295" y="3585668"/>
                    <a:pt x="1696988" y="3585233"/>
                    <a:pt x="1705971" y="3582538"/>
                  </a:cubicBezTo>
                  <a:cubicBezTo>
                    <a:pt x="1719750" y="3578404"/>
                    <a:pt x="1733266" y="3573439"/>
                    <a:pt x="1746914" y="3568890"/>
                  </a:cubicBezTo>
                  <a:cubicBezTo>
                    <a:pt x="1755811" y="3565924"/>
                    <a:pt x="1765226" y="3564761"/>
                    <a:pt x="1774209" y="3562066"/>
                  </a:cubicBezTo>
                  <a:cubicBezTo>
                    <a:pt x="1787989" y="3557932"/>
                    <a:pt x="1801505" y="3552967"/>
                    <a:pt x="1815153" y="3548418"/>
                  </a:cubicBezTo>
                  <a:cubicBezTo>
                    <a:pt x="1821977" y="3546143"/>
                    <a:pt x="1828571" y="3543004"/>
                    <a:pt x="1835624" y="3541594"/>
                  </a:cubicBezTo>
                  <a:cubicBezTo>
                    <a:pt x="1846997" y="3539320"/>
                    <a:pt x="1858554" y="3537823"/>
                    <a:pt x="1869744" y="3534771"/>
                  </a:cubicBezTo>
                  <a:cubicBezTo>
                    <a:pt x="1883623" y="3530986"/>
                    <a:pt x="1910687" y="3521123"/>
                    <a:pt x="1910687" y="3521123"/>
                  </a:cubicBezTo>
                  <a:cubicBezTo>
                    <a:pt x="1917511" y="3516574"/>
                    <a:pt x="1923480" y="3510355"/>
                    <a:pt x="1931159" y="3507475"/>
                  </a:cubicBezTo>
                  <a:cubicBezTo>
                    <a:pt x="1942019" y="3503403"/>
                    <a:pt x="1954026" y="3503464"/>
                    <a:pt x="1965278" y="3500651"/>
                  </a:cubicBezTo>
                  <a:cubicBezTo>
                    <a:pt x="1972256" y="3498906"/>
                    <a:pt x="1978810" y="3495720"/>
                    <a:pt x="1985750" y="3493827"/>
                  </a:cubicBezTo>
                  <a:cubicBezTo>
                    <a:pt x="2003846" y="3488892"/>
                    <a:pt x="2040341" y="3480179"/>
                    <a:pt x="2040341" y="3480179"/>
                  </a:cubicBezTo>
                  <a:cubicBezTo>
                    <a:pt x="2047165" y="3475630"/>
                    <a:pt x="2053133" y="3469411"/>
                    <a:pt x="2060812" y="3466532"/>
                  </a:cubicBezTo>
                  <a:cubicBezTo>
                    <a:pt x="2146238" y="3434498"/>
                    <a:pt x="2056486" y="3478135"/>
                    <a:pt x="2115403" y="3452884"/>
                  </a:cubicBezTo>
                  <a:cubicBezTo>
                    <a:pt x="2199173" y="3416982"/>
                    <a:pt x="2094618" y="3459864"/>
                    <a:pt x="2163171" y="3425588"/>
                  </a:cubicBezTo>
                  <a:cubicBezTo>
                    <a:pt x="2169604" y="3422371"/>
                    <a:pt x="2176818" y="3421039"/>
                    <a:pt x="2183642" y="3418765"/>
                  </a:cubicBezTo>
                  <a:cubicBezTo>
                    <a:pt x="2197290" y="3411941"/>
                    <a:pt x="2284834" y="3416652"/>
                    <a:pt x="2319097" y="3414790"/>
                  </a:cubicBezTo>
                  <a:cubicBezTo>
                    <a:pt x="2353360" y="3412928"/>
                    <a:pt x="2377679" y="3421714"/>
                    <a:pt x="2389223" y="3407592"/>
                  </a:cubicBezTo>
                  <a:cubicBezTo>
                    <a:pt x="2409695" y="3399631"/>
                    <a:pt x="2436409" y="3420014"/>
                    <a:pt x="2484176" y="3415465"/>
                  </a:cubicBezTo>
                  <a:cubicBezTo>
                    <a:pt x="2515695" y="3408704"/>
                    <a:pt x="2608094" y="3417265"/>
                    <a:pt x="2626244" y="3407216"/>
                  </a:cubicBezTo>
                  <a:cubicBezTo>
                    <a:pt x="2644394" y="3397167"/>
                    <a:pt x="2634577" y="3395368"/>
                    <a:pt x="2693247" y="3395368"/>
                  </a:cubicBezTo>
                  <a:cubicBezTo>
                    <a:pt x="2751917" y="3395368"/>
                    <a:pt x="2844060" y="3404941"/>
                    <a:pt x="2978263" y="3407216"/>
                  </a:cubicBezTo>
                  <a:cubicBezTo>
                    <a:pt x="3047073" y="3430153"/>
                    <a:pt x="3045361" y="3390357"/>
                    <a:pt x="3073938" y="3385695"/>
                  </a:cubicBezTo>
                  <a:cubicBezTo>
                    <a:pt x="3102515" y="3381033"/>
                    <a:pt x="3119549" y="3380558"/>
                    <a:pt x="3149724" y="3379246"/>
                  </a:cubicBezTo>
                  <a:cubicBezTo>
                    <a:pt x="3179899" y="3377934"/>
                    <a:pt x="3198778" y="3374647"/>
                    <a:pt x="3254991" y="3377821"/>
                  </a:cubicBezTo>
                  <a:cubicBezTo>
                    <a:pt x="3311204" y="3380996"/>
                    <a:pt x="3282134" y="3383659"/>
                    <a:pt x="3487003" y="3398293"/>
                  </a:cubicBezTo>
                  <a:cubicBezTo>
                    <a:pt x="3539236" y="3402024"/>
                    <a:pt x="3591636" y="3402842"/>
                    <a:pt x="3643953" y="3405117"/>
                  </a:cubicBezTo>
                  <a:cubicBezTo>
                    <a:pt x="3659875" y="3407392"/>
                    <a:pt x="3675895" y="3409064"/>
                    <a:pt x="3691720" y="3411941"/>
                  </a:cubicBezTo>
                  <a:cubicBezTo>
                    <a:pt x="3700947" y="3413619"/>
                    <a:pt x="3709860" y="3416731"/>
                    <a:pt x="3719015" y="3418765"/>
                  </a:cubicBezTo>
                  <a:cubicBezTo>
                    <a:pt x="3730337" y="3421281"/>
                    <a:pt x="3741762" y="3423314"/>
                    <a:pt x="3753135" y="3425588"/>
                  </a:cubicBezTo>
                  <a:cubicBezTo>
                    <a:pt x="3803177" y="3423314"/>
                    <a:pt x="3853326" y="3422759"/>
                    <a:pt x="3903260" y="3418765"/>
                  </a:cubicBezTo>
                  <a:cubicBezTo>
                    <a:pt x="3910430" y="3418191"/>
                    <a:pt x="3917298" y="3415158"/>
                    <a:pt x="3923732" y="3411941"/>
                  </a:cubicBezTo>
                  <a:cubicBezTo>
                    <a:pt x="3931067" y="3408273"/>
                    <a:pt x="3937379" y="3402842"/>
                    <a:pt x="3944203" y="3398293"/>
                  </a:cubicBezTo>
                  <a:cubicBezTo>
                    <a:pt x="3959113" y="3375928"/>
                    <a:pt x="3954439" y="3381233"/>
                    <a:pt x="3951027" y="3370997"/>
                  </a:cubicBezTo>
                  <a:close/>
                </a:path>
              </a:pathLst>
            </a:custGeom>
            <a:solidFill>
              <a:srgbClr val="CCFFCC"/>
            </a:solidFill>
            <a:ln w="158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3" name="Freeform 12"/>
            <p:cNvSpPr/>
            <p:nvPr/>
          </p:nvSpPr>
          <p:spPr>
            <a:xfrm>
              <a:off x="678364" y="1480066"/>
              <a:ext cx="5185425" cy="3925330"/>
            </a:xfrm>
            <a:custGeom>
              <a:avLst/>
              <a:gdLst>
                <a:gd name="connsiteX0" fmla="*/ 5185317 w 5185393"/>
                <a:gd name="connsiteY0" fmla="*/ 3278559 h 3925330"/>
                <a:gd name="connsiteX1" fmla="*/ 5140713 w 5185393"/>
                <a:gd name="connsiteY1" fmla="*/ 3222803 h 3925330"/>
                <a:gd name="connsiteX2" fmla="*/ 5073805 w 5185393"/>
                <a:gd name="connsiteY2" fmla="*/ 3133594 h 3925330"/>
                <a:gd name="connsiteX3" fmla="*/ 5062654 w 5185393"/>
                <a:gd name="connsiteY3" fmla="*/ 3100140 h 3925330"/>
                <a:gd name="connsiteX4" fmla="*/ 4995747 w 5185393"/>
                <a:gd name="connsiteY4" fmla="*/ 3022081 h 3925330"/>
                <a:gd name="connsiteX5" fmla="*/ 4962293 w 5185393"/>
                <a:gd name="connsiteY5" fmla="*/ 2999779 h 3925330"/>
                <a:gd name="connsiteX6" fmla="*/ 4939991 w 5185393"/>
                <a:gd name="connsiteY6" fmla="*/ 2977476 h 3925330"/>
                <a:gd name="connsiteX7" fmla="*/ 4873083 w 5185393"/>
                <a:gd name="connsiteY7" fmla="*/ 2932872 h 3925330"/>
                <a:gd name="connsiteX8" fmla="*/ 4839630 w 5185393"/>
                <a:gd name="connsiteY8" fmla="*/ 2910569 h 3925330"/>
                <a:gd name="connsiteX9" fmla="*/ 4806176 w 5185393"/>
                <a:gd name="connsiteY9" fmla="*/ 2899418 h 3925330"/>
                <a:gd name="connsiteX10" fmla="*/ 4750420 w 5185393"/>
                <a:gd name="connsiteY10" fmla="*/ 2865964 h 3925330"/>
                <a:gd name="connsiteX11" fmla="*/ 4728117 w 5185393"/>
                <a:gd name="connsiteY11" fmla="*/ 2843662 h 3925330"/>
                <a:gd name="connsiteX12" fmla="*/ 4661210 w 5185393"/>
                <a:gd name="connsiteY12" fmla="*/ 2821359 h 3925330"/>
                <a:gd name="connsiteX13" fmla="*/ 4572000 w 5185393"/>
                <a:gd name="connsiteY13" fmla="*/ 2754452 h 3925330"/>
                <a:gd name="connsiteX14" fmla="*/ 4538547 w 5185393"/>
                <a:gd name="connsiteY14" fmla="*/ 2732150 h 3925330"/>
                <a:gd name="connsiteX15" fmla="*/ 4482791 w 5185393"/>
                <a:gd name="connsiteY15" fmla="*/ 2676394 h 3925330"/>
                <a:gd name="connsiteX16" fmla="*/ 4427034 w 5185393"/>
                <a:gd name="connsiteY16" fmla="*/ 2620637 h 3925330"/>
                <a:gd name="connsiteX17" fmla="*/ 4404732 w 5185393"/>
                <a:gd name="connsiteY17" fmla="*/ 2587184 h 3925330"/>
                <a:gd name="connsiteX18" fmla="*/ 4348976 w 5185393"/>
                <a:gd name="connsiteY18" fmla="*/ 2542579 h 3925330"/>
                <a:gd name="connsiteX19" fmla="*/ 4282069 w 5185393"/>
                <a:gd name="connsiteY19" fmla="*/ 2453369 h 3925330"/>
                <a:gd name="connsiteX20" fmla="*/ 4226313 w 5185393"/>
                <a:gd name="connsiteY20" fmla="*/ 2408764 h 3925330"/>
                <a:gd name="connsiteX21" fmla="*/ 4181708 w 5185393"/>
                <a:gd name="connsiteY21" fmla="*/ 2364159 h 3925330"/>
                <a:gd name="connsiteX22" fmla="*/ 4159405 w 5185393"/>
                <a:gd name="connsiteY22" fmla="*/ 2341857 h 3925330"/>
                <a:gd name="connsiteX23" fmla="*/ 4137103 w 5185393"/>
                <a:gd name="connsiteY23" fmla="*/ 2319554 h 3925330"/>
                <a:gd name="connsiteX24" fmla="*/ 4092498 w 5185393"/>
                <a:gd name="connsiteY24" fmla="*/ 2252647 h 3925330"/>
                <a:gd name="connsiteX25" fmla="*/ 4059044 w 5185393"/>
                <a:gd name="connsiteY25" fmla="*/ 2196891 h 3925330"/>
                <a:gd name="connsiteX26" fmla="*/ 4036742 w 5185393"/>
                <a:gd name="connsiteY26" fmla="*/ 2129984 h 3925330"/>
                <a:gd name="connsiteX27" fmla="*/ 4025591 w 5185393"/>
                <a:gd name="connsiteY27" fmla="*/ 2096530 h 3925330"/>
                <a:gd name="connsiteX28" fmla="*/ 4003288 w 5185393"/>
                <a:gd name="connsiteY28" fmla="*/ 2063076 h 3925330"/>
                <a:gd name="connsiteX29" fmla="*/ 3992137 w 5185393"/>
                <a:gd name="connsiteY29" fmla="*/ 2007320 h 3925330"/>
                <a:gd name="connsiteX30" fmla="*/ 3969834 w 5185393"/>
                <a:gd name="connsiteY30" fmla="*/ 1973867 h 3925330"/>
                <a:gd name="connsiteX31" fmla="*/ 3947532 w 5185393"/>
                <a:gd name="connsiteY31" fmla="*/ 1884657 h 3925330"/>
                <a:gd name="connsiteX32" fmla="*/ 3914078 w 5185393"/>
                <a:gd name="connsiteY32" fmla="*/ 1795447 h 3925330"/>
                <a:gd name="connsiteX33" fmla="*/ 3891776 w 5185393"/>
                <a:gd name="connsiteY33" fmla="*/ 1728540 h 3925330"/>
                <a:gd name="connsiteX34" fmla="*/ 3869473 w 5185393"/>
                <a:gd name="connsiteY34" fmla="*/ 1683935 h 3925330"/>
                <a:gd name="connsiteX35" fmla="*/ 3836020 w 5185393"/>
                <a:gd name="connsiteY35" fmla="*/ 1583574 h 3925330"/>
                <a:gd name="connsiteX36" fmla="*/ 3802566 w 5185393"/>
                <a:gd name="connsiteY36" fmla="*/ 1527818 h 3925330"/>
                <a:gd name="connsiteX37" fmla="*/ 3769113 w 5185393"/>
                <a:gd name="connsiteY37" fmla="*/ 1516667 h 3925330"/>
                <a:gd name="connsiteX38" fmla="*/ 3691054 w 5185393"/>
                <a:gd name="connsiteY38" fmla="*/ 1416306 h 3925330"/>
                <a:gd name="connsiteX39" fmla="*/ 3646449 w 5185393"/>
                <a:gd name="connsiteY39" fmla="*/ 1304794 h 3925330"/>
                <a:gd name="connsiteX40" fmla="*/ 3601844 w 5185393"/>
                <a:gd name="connsiteY40" fmla="*/ 1237886 h 3925330"/>
                <a:gd name="connsiteX41" fmla="*/ 3557239 w 5185393"/>
                <a:gd name="connsiteY41" fmla="*/ 1148676 h 3925330"/>
                <a:gd name="connsiteX42" fmla="*/ 3546088 w 5185393"/>
                <a:gd name="connsiteY42" fmla="*/ 1115223 h 3925330"/>
                <a:gd name="connsiteX43" fmla="*/ 3534937 w 5185393"/>
                <a:gd name="connsiteY43" fmla="*/ 1070618 h 3925330"/>
                <a:gd name="connsiteX44" fmla="*/ 3490332 w 5185393"/>
                <a:gd name="connsiteY44" fmla="*/ 1003711 h 3925330"/>
                <a:gd name="connsiteX45" fmla="*/ 3468030 w 5185393"/>
                <a:gd name="connsiteY45" fmla="*/ 925652 h 3925330"/>
                <a:gd name="connsiteX46" fmla="*/ 3445727 w 5185393"/>
                <a:gd name="connsiteY46" fmla="*/ 903350 h 3925330"/>
                <a:gd name="connsiteX47" fmla="*/ 3423425 w 5185393"/>
                <a:gd name="connsiteY47" fmla="*/ 869896 h 3925330"/>
                <a:gd name="connsiteX48" fmla="*/ 3401122 w 5185393"/>
                <a:gd name="connsiteY48" fmla="*/ 791837 h 3925330"/>
                <a:gd name="connsiteX49" fmla="*/ 3356517 w 5185393"/>
                <a:gd name="connsiteY49" fmla="*/ 724930 h 3925330"/>
                <a:gd name="connsiteX50" fmla="*/ 3334215 w 5185393"/>
                <a:gd name="connsiteY50" fmla="*/ 691476 h 3925330"/>
                <a:gd name="connsiteX51" fmla="*/ 3278459 w 5185393"/>
                <a:gd name="connsiteY51" fmla="*/ 635720 h 3925330"/>
                <a:gd name="connsiteX52" fmla="*/ 3256156 w 5185393"/>
                <a:gd name="connsiteY52" fmla="*/ 613418 h 3925330"/>
                <a:gd name="connsiteX53" fmla="*/ 3233854 w 5185393"/>
                <a:gd name="connsiteY53" fmla="*/ 591115 h 3925330"/>
                <a:gd name="connsiteX54" fmla="*/ 3200400 w 5185393"/>
                <a:gd name="connsiteY54" fmla="*/ 568813 h 3925330"/>
                <a:gd name="connsiteX55" fmla="*/ 3178098 w 5185393"/>
                <a:gd name="connsiteY55" fmla="*/ 535359 h 3925330"/>
                <a:gd name="connsiteX56" fmla="*/ 3077737 w 5185393"/>
                <a:gd name="connsiteY56" fmla="*/ 468452 h 3925330"/>
                <a:gd name="connsiteX57" fmla="*/ 3010830 w 5185393"/>
                <a:gd name="connsiteY57" fmla="*/ 446150 h 3925330"/>
                <a:gd name="connsiteX58" fmla="*/ 2943922 w 5185393"/>
                <a:gd name="connsiteY58" fmla="*/ 423847 h 3925330"/>
                <a:gd name="connsiteX59" fmla="*/ 2877015 w 5185393"/>
                <a:gd name="connsiteY59" fmla="*/ 390394 h 3925330"/>
                <a:gd name="connsiteX60" fmla="*/ 2810108 w 5185393"/>
                <a:gd name="connsiteY60" fmla="*/ 368091 h 3925330"/>
                <a:gd name="connsiteX61" fmla="*/ 2765503 w 5185393"/>
                <a:gd name="connsiteY61" fmla="*/ 323486 h 3925330"/>
                <a:gd name="connsiteX62" fmla="*/ 2698595 w 5185393"/>
                <a:gd name="connsiteY62" fmla="*/ 301184 h 3925330"/>
                <a:gd name="connsiteX63" fmla="*/ 2564781 w 5185393"/>
                <a:gd name="connsiteY63" fmla="*/ 256579 h 3925330"/>
                <a:gd name="connsiteX64" fmla="*/ 2497873 w 5185393"/>
                <a:gd name="connsiteY64" fmla="*/ 245428 h 3925330"/>
                <a:gd name="connsiteX65" fmla="*/ 2419815 w 5185393"/>
                <a:gd name="connsiteY65" fmla="*/ 223125 h 3925330"/>
                <a:gd name="connsiteX66" fmla="*/ 2352908 w 5185393"/>
                <a:gd name="connsiteY66" fmla="*/ 200823 h 3925330"/>
                <a:gd name="connsiteX67" fmla="*/ 2163337 w 5185393"/>
                <a:gd name="connsiteY67" fmla="*/ 178520 h 3925330"/>
                <a:gd name="connsiteX68" fmla="*/ 2051825 w 5185393"/>
                <a:gd name="connsiteY68" fmla="*/ 156218 h 3925330"/>
                <a:gd name="connsiteX69" fmla="*/ 2018371 w 5185393"/>
                <a:gd name="connsiteY69" fmla="*/ 145067 h 3925330"/>
                <a:gd name="connsiteX70" fmla="*/ 1940313 w 5185393"/>
                <a:gd name="connsiteY70" fmla="*/ 133915 h 3925330"/>
                <a:gd name="connsiteX71" fmla="*/ 1862254 w 5185393"/>
                <a:gd name="connsiteY71" fmla="*/ 111613 h 3925330"/>
                <a:gd name="connsiteX72" fmla="*/ 1795347 w 5185393"/>
                <a:gd name="connsiteY72" fmla="*/ 89311 h 3925330"/>
                <a:gd name="connsiteX73" fmla="*/ 1661532 w 5185393"/>
                <a:gd name="connsiteY73" fmla="*/ 44706 h 3925330"/>
                <a:gd name="connsiteX74" fmla="*/ 1494264 w 5185393"/>
                <a:gd name="connsiteY74" fmla="*/ 22403 h 3925330"/>
                <a:gd name="connsiteX75" fmla="*/ 1460810 w 5185393"/>
                <a:gd name="connsiteY75" fmla="*/ 11252 h 3925330"/>
                <a:gd name="connsiteX76" fmla="*/ 1059366 w 5185393"/>
                <a:gd name="connsiteY76" fmla="*/ 11252 h 3925330"/>
                <a:gd name="connsiteX77" fmla="*/ 936703 w 5185393"/>
                <a:gd name="connsiteY77" fmla="*/ 44706 h 3925330"/>
                <a:gd name="connsiteX78" fmla="*/ 880947 w 5185393"/>
                <a:gd name="connsiteY78" fmla="*/ 55857 h 3925330"/>
                <a:gd name="connsiteX79" fmla="*/ 814039 w 5185393"/>
                <a:gd name="connsiteY79" fmla="*/ 78159 h 3925330"/>
                <a:gd name="connsiteX80" fmla="*/ 780586 w 5185393"/>
                <a:gd name="connsiteY80" fmla="*/ 89311 h 3925330"/>
                <a:gd name="connsiteX81" fmla="*/ 702527 w 5185393"/>
                <a:gd name="connsiteY81" fmla="*/ 111613 h 3925330"/>
                <a:gd name="connsiteX82" fmla="*/ 669073 w 5185393"/>
                <a:gd name="connsiteY82" fmla="*/ 133915 h 3925330"/>
                <a:gd name="connsiteX83" fmla="*/ 646771 w 5185393"/>
                <a:gd name="connsiteY83" fmla="*/ 156218 h 3925330"/>
                <a:gd name="connsiteX84" fmla="*/ 613317 w 5185393"/>
                <a:gd name="connsiteY84" fmla="*/ 167369 h 3925330"/>
                <a:gd name="connsiteX85" fmla="*/ 557561 w 5185393"/>
                <a:gd name="connsiteY85" fmla="*/ 211974 h 3925330"/>
                <a:gd name="connsiteX86" fmla="*/ 524108 w 5185393"/>
                <a:gd name="connsiteY86" fmla="*/ 234276 h 3925330"/>
                <a:gd name="connsiteX87" fmla="*/ 468352 w 5185393"/>
                <a:gd name="connsiteY87" fmla="*/ 290033 h 3925330"/>
                <a:gd name="connsiteX88" fmla="*/ 446049 w 5185393"/>
                <a:gd name="connsiteY88" fmla="*/ 312335 h 3925330"/>
                <a:gd name="connsiteX89" fmla="*/ 390293 w 5185393"/>
                <a:gd name="connsiteY89" fmla="*/ 356940 h 3925330"/>
                <a:gd name="connsiteX90" fmla="*/ 356839 w 5185393"/>
                <a:gd name="connsiteY90" fmla="*/ 412696 h 3925330"/>
                <a:gd name="connsiteX91" fmla="*/ 345688 w 5185393"/>
                <a:gd name="connsiteY91" fmla="*/ 446150 h 3925330"/>
                <a:gd name="connsiteX92" fmla="*/ 323386 w 5185393"/>
                <a:gd name="connsiteY92" fmla="*/ 479603 h 3925330"/>
                <a:gd name="connsiteX93" fmla="*/ 312234 w 5185393"/>
                <a:gd name="connsiteY93" fmla="*/ 513057 h 3925330"/>
                <a:gd name="connsiteX94" fmla="*/ 267630 w 5185393"/>
                <a:gd name="connsiteY94" fmla="*/ 579964 h 3925330"/>
                <a:gd name="connsiteX95" fmla="*/ 256478 w 5185393"/>
                <a:gd name="connsiteY95" fmla="*/ 613418 h 3925330"/>
                <a:gd name="connsiteX96" fmla="*/ 211873 w 5185393"/>
                <a:gd name="connsiteY96" fmla="*/ 669174 h 3925330"/>
                <a:gd name="connsiteX97" fmla="*/ 167269 w 5185393"/>
                <a:gd name="connsiteY97" fmla="*/ 736081 h 3925330"/>
                <a:gd name="connsiteX98" fmla="*/ 144966 w 5185393"/>
                <a:gd name="connsiteY98" fmla="*/ 758384 h 3925330"/>
                <a:gd name="connsiteX99" fmla="*/ 100361 w 5185393"/>
                <a:gd name="connsiteY99" fmla="*/ 825291 h 3925330"/>
                <a:gd name="connsiteX100" fmla="*/ 55756 w 5185393"/>
                <a:gd name="connsiteY100" fmla="*/ 925652 h 3925330"/>
                <a:gd name="connsiteX101" fmla="*/ 44605 w 5185393"/>
                <a:gd name="connsiteY101" fmla="*/ 959106 h 3925330"/>
                <a:gd name="connsiteX102" fmla="*/ 22303 w 5185393"/>
                <a:gd name="connsiteY102" fmla="*/ 992559 h 3925330"/>
                <a:gd name="connsiteX103" fmla="*/ 0 w 5185393"/>
                <a:gd name="connsiteY103" fmla="*/ 1126374 h 3925330"/>
                <a:gd name="connsiteX104" fmla="*/ 11152 w 5185393"/>
                <a:gd name="connsiteY104" fmla="*/ 1906959 h 3925330"/>
                <a:gd name="connsiteX105" fmla="*/ 33454 w 5185393"/>
                <a:gd name="connsiteY105" fmla="*/ 1973867 h 3925330"/>
                <a:gd name="connsiteX106" fmla="*/ 78059 w 5185393"/>
                <a:gd name="connsiteY106" fmla="*/ 2107681 h 3925330"/>
                <a:gd name="connsiteX107" fmla="*/ 89210 w 5185393"/>
                <a:gd name="connsiteY107" fmla="*/ 2141135 h 3925330"/>
                <a:gd name="connsiteX108" fmla="*/ 100361 w 5185393"/>
                <a:gd name="connsiteY108" fmla="*/ 2208042 h 3925330"/>
                <a:gd name="connsiteX109" fmla="*/ 122664 w 5185393"/>
                <a:gd name="connsiteY109" fmla="*/ 2241496 h 3925330"/>
                <a:gd name="connsiteX110" fmla="*/ 156117 w 5185393"/>
                <a:gd name="connsiteY110" fmla="*/ 2341857 h 3925330"/>
                <a:gd name="connsiteX111" fmla="*/ 167269 w 5185393"/>
                <a:gd name="connsiteY111" fmla="*/ 2397613 h 3925330"/>
                <a:gd name="connsiteX112" fmla="*/ 189571 w 5185393"/>
                <a:gd name="connsiteY112" fmla="*/ 2442218 h 3925330"/>
                <a:gd name="connsiteX113" fmla="*/ 211873 w 5185393"/>
                <a:gd name="connsiteY113" fmla="*/ 2531428 h 3925330"/>
                <a:gd name="connsiteX114" fmla="*/ 234176 w 5185393"/>
                <a:gd name="connsiteY114" fmla="*/ 2598335 h 3925330"/>
                <a:gd name="connsiteX115" fmla="*/ 245327 w 5185393"/>
                <a:gd name="connsiteY115" fmla="*/ 2642940 h 3925330"/>
                <a:gd name="connsiteX116" fmla="*/ 267630 w 5185393"/>
                <a:gd name="connsiteY116" fmla="*/ 2676394 h 3925330"/>
                <a:gd name="connsiteX117" fmla="*/ 278781 w 5185393"/>
                <a:gd name="connsiteY117" fmla="*/ 2720998 h 3925330"/>
                <a:gd name="connsiteX118" fmla="*/ 312234 w 5185393"/>
                <a:gd name="connsiteY118" fmla="*/ 2821359 h 3925330"/>
                <a:gd name="connsiteX119" fmla="*/ 334537 w 5185393"/>
                <a:gd name="connsiteY119" fmla="*/ 2854813 h 3925330"/>
                <a:gd name="connsiteX120" fmla="*/ 367991 w 5185393"/>
                <a:gd name="connsiteY120" fmla="*/ 2944023 h 3925330"/>
                <a:gd name="connsiteX121" fmla="*/ 379142 w 5185393"/>
                <a:gd name="connsiteY121" fmla="*/ 2977476 h 3925330"/>
                <a:gd name="connsiteX122" fmla="*/ 401444 w 5185393"/>
                <a:gd name="connsiteY122" fmla="*/ 3022081 h 3925330"/>
                <a:gd name="connsiteX123" fmla="*/ 434898 w 5185393"/>
                <a:gd name="connsiteY123" fmla="*/ 3122442 h 3925330"/>
                <a:gd name="connsiteX124" fmla="*/ 457200 w 5185393"/>
                <a:gd name="connsiteY124" fmla="*/ 3167047 h 3925330"/>
                <a:gd name="connsiteX125" fmla="*/ 468352 w 5185393"/>
                <a:gd name="connsiteY125" fmla="*/ 3211652 h 3925330"/>
                <a:gd name="connsiteX126" fmla="*/ 490654 w 5185393"/>
                <a:gd name="connsiteY126" fmla="*/ 3245106 h 3925330"/>
                <a:gd name="connsiteX127" fmla="*/ 535259 w 5185393"/>
                <a:gd name="connsiteY127" fmla="*/ 3345467 h 3925330"/>
                <a:gd name="connsiteX128" fmla="*/ 568713 w 5185393"/>
                <a:gd name="connsiteY128" fmla="*/ 3445828 h 3925330"/>
                <a:gd name="connsiteX129" fmla="*/ 602166 w 5185393"/>
                <a:gd name="connsiteY129" fmla="*/ 3479281 h 3925330"/>
                <a:gd name="connsiteX130" fmla="*/ 646771 w 5185393"/>
                <a:gd name="connsiteY130" fmla="*/ 3546189 h 3925330"/>
                <a:gd name="connsiteX131" fmla="*/ 702527 w 5185393"/>
                <a:gd name="connsiteY131" fmla="*/ 3601945 h 3925330"/>
                <a:gd name="connsiteX132" fmla="*/ 735981 w 5185393"/>
                <a:gd name="connsiteY132" fmla="*/ 3624247 h 3925330"/>
                <a:gd name="connsiteX133" fmla="*/ 814039 w 5185393"/>
                <a:gd name="connsiteY133" fmla="*/ 3680003 h 3925330"/>
                <a:gd name="connsiteX134" fmla="*/ 836342 w 5185393"/>
                <a:gd name="connsiteY134" fmla="*/ 3702306 h 3925330"/>
                <a:gd name="connsiteX135" fmla="*/ 869795 w 5185393"/>
                <a:gd name="connsiteY135" fmla="*/ 3724608 h 3925330"/>
                <a:gd name="connsiteX136" fmla="*/ 925552 w 5185393"/>
                <a:gd name="connsiteY136" fmla="*/ 3769213 h 3925330"/>
                <a:gd name="connsiteX137" fmla="*/ 959005 w 5185393"/>
                <a:gd name="connsiteY137" fmla="*/ 3802667 h 3925330"/>
                <a:gd name="connsiteX138" fmla="*/ 992459 w 5185393"/>
                <a:gd name="connsiteY138" fmla="*/ 3813818 h 3925330"/>
                <a:gd name="connsiteX139" fmla="*/ 1070517 w 5185393"/>
                <a:gd name="connsiteY139" fmla="*/ 3869574 h 3925330"/>
                <a:gd name="connsiteX140" fmla="*/ 1159727 w 5185393"/>
                <a:gd name="connsiteY140" fmla="*/ 3914179 h 3925330"/>
                <a:gd name="connsiteX141" fmla="*/ 1193181 w 5185393"/>
                <a:gd name="connsiteY141" fmla="*/ 3925330 h 3925330"/>
                <a:gd name="connsiteX142" fmla="*/ 1717288 w 5185393"/>
                <a:gd name="connsiteY142" fmla="*/ 3914179 h 3925330"/>
                <a:gd name="connsiteX143" fmla="*/ 1773044 w 5185393"/>
                <a:gd name="connsiteY143" fmla="*/ 3903028 h 3925330"/>
                <a:gd name="connsiteX144" fmla="*/ 1873405 w 5185393"/>
                <a:gd name="connsiteY144" fmla="*/ 3891876 h 3925330"/>
                <a:gd name="connsiteX145" fmla="*/ 1984917 w 5185393"/>
                <a:gd name="connsiteY145" fmla="*/ 3869574 h 3925330"/>
                <a:gd name="connsiteX146" fmla="*/ 2029522 w 5185393"/>
                <a:gd name="connsiteY146" fmla="*/ 3858423 h 3925330"/>
                <a:gd name="connsiteX147" fmla="*/ 2062976 w 5185393"/>
                <a:gd name="connsiteY147" fmla="*/ 3847272 h 3925330"/>
                <a:gd name="connsiteX148" fmla="*/ 2163337 w 5185393"/>
                <a:gd name="connsiteY148" fmla="*/ 3836120 h 3925330"/>
                <a:gd name="connsiteX149" fmla="*/ 2286000 w 5185393"/>
                <a:gd name="connsiteY149" fmla="*/ 3802667 h 3925330"/>
                <a:gd name="connsiteX150" fmla="*/ 2330605 w 5185393"/>
                <a:gd name="connsiteY150" fmla="*/ 3791515 h 3925330"/>
                <a:gd name="connsiteX151" fmla="*/ 2419815 w 5185393"/>
                <a:gd name="connsiteY151" fmla="*/ 3769213 h 3925330"/>
                <a:gd name="connsiteX152" fmla="*/ 2453269 w 5185393"/>
                <a:gd name="connsiteY152" fmla="*/ 3758062 h 3925330"/>
                <a:gd name="connsiteX153" fmla="*/ 2509025 w 5185393"/>
                <a:gd name="connsiteY153" fmla="*/ 3746911 h 3925330"/>
                <a:gd name="connsiteX154" fmla="*/ 2542478 w 5185393"/>
                <a:gd name="connsiteY154" fmla="*/ 3735759 h 3925330"/>
                <a:gd name="connsiteX155" fmla="*/ 2598234 w 5185393"/>
                <a:gd name="connsiteY155" fmla="*/ 3724608 h 3925330"/>
                <a:gd name="connsiteX156" fmla="*/ 2698595 w 5185393"/>
                <a:gd name="connsiteY156" fmla="*/ 3691154 h 3925330"/>
                <a:gd name="connsiteX157" fmla="*/ 2732049 w 5185393"/>
                <a:gd name="connsiteY157" fmla="*/ 3680003 h 3925330"/>
                <a:gd name="connsiteX158" fmla="*/ 3200400 w 5185393"/>
                <a:gd name="connsiteY158" fmla="*/ 3668852 h 3925330"/>
                <a:gd name="connsiteX159" fmla="*/ 3311913 w 5185393"/>
                <a:gd name="connsiteY159" fmla="*/ 3657701 h 3925330"/>
                <a:gd name="connsiteX160" fmla="*/ 3568391 w 5185393"/>
                <a:gd name="connsiteY160" fmla="*/ 3680003 h 3925330"/>
                <a:gd name="connsiteX161" fmla="*/ 3601844 w 5185393"/>
                <a:gd name="connsiteY161" fmla="*/ 3691154 h 3925330"/>
                <a:gd name="connsiteX162" fmla="*/ 3757961 w 5185393"/>
                <a:gd name="connsiteY162" fmla="*/ 3713457 h 3925330"/>
                <a:gd name="connsiteX163" fmla="*/ 3858322 w 5185393"/>
                <a:gd name="connsiteY163" fmla="*/ 3735759 h 3925330"/>
                <a:gd name="connsiteX164" fmla="*/ 3925230 w 5185393"/>
                <a:gd name="connsiteY164" fmla="*/ 3758062 h 3925330"/>
                <a:gd name="connsiteX165" fmla="*/ 3992137 w 5185393"/>
                <a:gd name="connsiteY165" fmla="*/ 3780364 h 3925330"/>
                <a:gd name="connsiteX166" fmla="*/ 4081347 w 5185393"/>
                <a:gd name="connsiteY166" fmla="*/ 3791515 h 3925330"/>
                <a:gd name="connsiteX167" fmla="*/ 4114800 w 5185393"/>
                <a:gd name="connsiteY167" fmla="*/ 3802667 h 3925330"/>
                <a:gd name="connsiteX168" fmla="*/ 4170556 w 5185393"/>
                <a:gd name="connsiteY168" fmla="*/ 3791515 h 3925330"/>
                <a:gd name="connsiteX169" fmla="*/ 4270917 w 5185393"/>
                <a:gd name="connsiteY169" fmla="*/ 3780364 h 3925330"/>
                <a:gd name="connsiteX170" fmla="*/ 4382430 w 5185393"/>
                <a:gd name="connsiteY170" fmla="*/ 3758062 h 3925330"/>
                <a:gd name="connsiteX171" fmla="*/ 4493942 w 5185393"/>
                <a:gd name="connsiteY171" fmla="*/ 3724608 h 3925330"/>
                <a:gd name="connsiteX172" fmla="*/ 4527395 w 5185393"/>
                <a:gd name="connsiteY172" fmla="*/ 3713457 h 3925330"/>
                <a:gd name="connsiteX173" fmla="*/ 4560849 w 5185393"/>
                <a:gd name="connsiteY173" fmla="*/ 3702306 h 3925330"/>
                <a:gd name="connsiteX174" fmla="*/ 4616605 w 5185393"/>
                <a:gd name="connsiteY174" fmla="*/ 3657701 h 3925330"/>
                <a:gd name="connsiteX175" fmla="*/ 4638908 w 5185393"/>
                <a:gd name="connsiteY175" fmla="*/ 3635398 h 3925330"/>
                <a:gd name="connsiteX176" fmla="*/ 4672361 w 5185393"/>
                <a:gd name="connsiteY176" fmla="*/ 3613096 h 3925330"/>
                <a:gd name="connsiteX177" fmla="*/ 4694664 w 5185393"/>
                <a:gd name="connsiteY177" fmla="*/ 3590794 h 3925330"/>
                <a:gd name="connsiteX178" fmla="*/ 4728117 w 5185393"/>
                <a:gd name="connsiteY178" fmla="*/ 3568491 h 3925330"/>
                <a:gd name="connsiteX179" fmla="*/ 4772722 w 5185393"/>
                <a:gd name="connsiteY179" fmla="*/ 3512735 h 3925330"/>
                <a:gd name="connsiteX180" fmla="*/ 4817327 w 5185393"/>
                <a:gd name="connsiteY180" fmla="*/ 3468130 h 3925330"/>
                <a:gd name="connsiteX181" fmla="*/ 4939991 w 5185393"/>
                <a:gd name="connsiteY181" fmla="*/ 3345467 h 3925330"/>
                <a:gd name="connsiteX182" fmla="*/ 5018049 w 5185393"/>
                <a:gd name="connsiteY182" fmla="*/ 3334315 h 3925330"/>
                <a:gd name="connsiteX183" fmla="*/ 5129561 w 5185393"/>
                <a:gd name="connsiteY183" fmla="*/ 3300862 h 3925330"/>
                <a:gd name="connsiteX184" fmla="*/ 5185317 w 5185393"/>
                <a:gd name="connsiteY184" fmla="*/ 3278559 h 3925330"/>
                <a:gd name="connsiteX0" fmla="*/ 5185317 w 5185393"/>
                <a:gd name="connsiteY0" fmla="*/ 3278559 h 3925330"/>
                <a:gd name="connsiteX1" fmla="*/ 5140713 w 5185393"/>
                <a:gd name="connsiteY1" fmla="*/ 3222803 h 3925330"/>
                <a:gd name="connsiteX2" fmla="*/ 5073805 w 5185393"/>
                <a:gd name="connsiteY2" fmla="*/ 3133594 h 3925330"/>
                <a:gd name="connsiteX3" fmla="*/ 5062654 w 5185393"/>
                <a:gd name="connsiteY3" fmla="*/ 3100140 h 3925330"/>
                <a:gd name="connsiteX4" fmla="*/ 4995747 w 5185393"/>
                <a:gd name="connsiteY4" fmla="*/ 3022081 h 3925330"/>
                <a:gd name="connsiteX5" fmla="*/ 4962293 w 5185393"/>
                <a:gd name="connsiteY5" fmla="*/ 2999779 h 3925330"/>
                <a:gd name="connsiteX6" fmla="*/ 4939991 w 5185393"/>
                <a:gd name="connsiteY6" fmla="*/ 2977476 h 3925330"/>
                <a:gd name="connsiteX7" fmla="*/ 4873083 w 5185393"/>
                <a:gd name="connsiteY7" fmla="*/ 2932872 h 3925330"/>
                <a:gd name="connsiteX8" fmla="*/ 4839630 w 5185393"/>
                <a:gd name="connsiteY8" fmla="*/ 2910569 h 3925330"/>
                <a:gd name="connsiteX9" fmla="*/ 4806176 w 5185393"/>
                <a:gd name="connsiteY9" fmla="*/ 2899418 h 3925330"/>
                <a:gd name="connsiteX10" fmla="*/ 4750420 w 5185393"/>
                <a:gd name="connsiteY10" fmla="*/ 2865964 h 3925330"/>
                <a:gd name="connsiteX11" fmla="*/ 4661210 w 5185393"/>
                <a:gd name="connsiteY11" fmla="*/ 2821359 h 3925330"/>
                <a:gd name="connsiteX12" fmla="*/ 4572000 w 5185393"/>
                <a:gd name="connsiteY12" fmla="*/ 2754452 h 3925330"/>
                <a:gd name="connsiteX13" fmla="*/ 4538547 w 5185393"/>
                <a:gd name="connsiteY13" fmla="*/ 2732150 h 3925330"/>
                <a:gd name="connsiteX14" fmla="*/ 4482791 w 5185393"/>
                <a:gd name="connsiteY14" fmla="*/ 2676394 h 3925330"/>
                <a:gd name="connsiteX15" fmla="*/ 4427034 w 5185393"/>
                <a:gd name="connsiteY15" fmla="*/ 2620637 h 3925330"/>
                <a:gd name="connsiteX16" fmla="*/ 4404732 w 5185393"/>
                <a:gd name="connsiteY16" fmla="*/ 2587184 h 3925330"/>
                <a:gd name="connsiteX17" fmla="*/ 4348976 w 5185393"/>
                <a:gd name="connsiteY17" fmla="*/ 2542579 h 3925330"/>
                <a:gd name="connsiteX18" fmla="*/ 4282069 w 5185393"/>
                <a:gd name="connsiteY18" fmla="*/ 2453369 h 3925330"/>
                <a:gd name="connsiteX19" fmla="*/ 4226313 w 5185393"/>
                <a:gd name="connsiteY19" fmla="*/ 2408764 h 3925330"/>
                <a:gd name="connsiteX20" fmla="*/ 4181708 w 5185393"/>
                <a:gd name="connsiteY20" fmla="*/ 2364159 h 3925330"/>
                <a:gd name="connsiteX21" fmla="*/ 4159405 w 5185393"/>
                <a:gd name="connsiteY21" fmla="*/ 2341857 h 3925330"/>
                <a:gd name="connsiteX22" fmla="*/ 4137103 w 5185393"/>
                <a:gd name="connsiteY22" fmla="*/ 2319554 h 3925330"/>
                <a:gd name="connsiteX23" fmla="*/ 4092498 w 5185393"/>
                <a:gd name="connsiteY23" fmla="*/ 2252647 h 3925330"/>
                <a:gd name="connsiteX24" fmla="*/ 4059044 w 5185393"/>
                <a:gd name="connsiteY24" fmla="*/ 2196891 h 3925330"/>
                <a:gd name="connsiteX25" fmla="*/ 4036742 w 5185393"/>
                <a:gd name="connsiteY25" fmla="*/ 2129984 h 3925330"/>
                <a:gd name="connsiteX26" fmla="*/ 4025591 w 5185393"/>
                <a:gd name="connsiteY26" fmla="*/ 2096530 h 3925330"/>
                <a:gd name="connsiteX27" fmla="*/ 4003288 w 5185393"/>
                <a:gd name="connsiteY27" fmla="*/ 2063076 h 3925330"/>
                <a:gd name="connsiteX28" fmla="*/ 3992137 w 5185393"/>
                <a:gd name="connsiteY28" fmla="*/ 2007320 h 3925330"/>
                <a:gd name="connsiteX29" fmla="*/ 3969834 w 5185393"/>
                <a:gd name="connsiteY29" fmla="*/ 1973867 h 3925330"/>
                <a:gd name="connsiteX30" fmla="*/ 3947532 w 5185393"/>
                <a:gd name="connsiteY30" fmla="*/ 1884657 h 3925330"/>
                <a:gd name="connsiteX31" fmla="*/ 3914078 w 5185393"/>
                <a:gd name="connsiteY31" fmla="*/ 1795447 h 3925330"/>
                <a:gd name="connsiteX32" fmla="*/ 3891776 w 5185393"/>
                <a:gd name="connsiteY32" fmla="*/ 1728540 h 3925330"/>
                <a:gd name="connsiteX33" fmla="*/ 3869473 w 5185393"/>
                <a:gd name="connsiteY33" fmla="*/ 1683935 h 3925330"/>
                <a:gd name="connsiteX34" fmla="*/ 3836020 w 5185393"/>
                <a:gd name="connsiteY34" fmla="*/ 1583574 h 3925330"/>
                <a:gd name="connsiteX35" fmla="*/ 3802566 w 5185393"/>
                <a:gd name="connsiteY35" fmla="*/ 1527818 h 3925330"/>
                <a:gd name="connsiteX36" fmla="*/ 3769113 w 5185393"/>
                <a:gd name="connsiteY36" fmla="*/ 1516667 h 3925330"/>
                <a:gd name="connsiteX37" fmla="*/ 3691054 w 5185393"/>
                <a:gd name="connsiteY37" fmla="*/ 1416306 h 3925330"/>
                <a:gd name="connsiteX38" fmla="*/ 3646449 w 5185393"/>
                <a:gd name="connsiteY38" fmla="*/ 1304794 h 3925330"/>
                <a:gd name="connsiteX39" fmla="*/ 3601844 w 5185393"/>
                <a:gd name="connsiteY39" fmla="*/ 1237886 h 3925330"/>
                <a:gd name="connsiteX40" fmla="*/ 3557239 w 5185393"/>
                <a:gd name="connsiteY40" fmla="*/ 1148676 h 3925330"/>
                <a:gd name="connsiteX41" fmla="*/ 3546088 w 5185393"/>
                <a:gd name="connsiteY41" fmla="*/ 1115223 h 3925330"/>
                <a:gd name="connsiteX42" fmla="*/ 3534937 w 5185393"/>
                <a:gd name="connsiteY42" fmla="*/ 1070618 h 3925330"/>
                <a:gd name="connsiteX43" fmla="*/ 3490332 w 5185393"/>
                <a:gd name="connsiteY43" fmla="*/ 1003711 h 3925330"/>
                <a:gd name="connsiteX44" fmla="*/ 3468030 w 5185393"/>
                <a:gd name="connsiteY44" fmla="*/ 925652 h 3925330"/>
                <a:gd name="connsiteX45" fmla="*/ 3445727 w 5185393"/>
                <a:gd name="connsiteY45" fmla="*/ 903350 h 3925330"/>
                <a:gd name="connsiteX46" fmla="*/ 3423425 w 5185393"/>
                <a:gd name="connsiteY46" fmla="*/ 869896 h 3925330"/>
                <a:gd name="connsiteX47" fmla="*/ 3401122 w 5185393"/>
                <a:gd name="connsiteY47" fmla="*/ 791837 h 3925330"/>
                <a:gd name="connsiteX48" fmla="*/ 3356517 w 5185393"/>
                <a:gd name="connsiteY48" fmla="*/ 724930 h 3925330"/>
                <a:gd name="connsiteX49" fmla="*/ 3334215 w 5185393"/>
                <a:gd name="connsiteY49" fmla="*/ 691476 h 3925330"/>
                <a:gd name="connsiteX50" fmla="*/ 3278459 w 5185393"/>
                <a:gd name="connsiteY50" fmla="*/ 635720 h 3925330"/>
                <a:gd name="connsiteX51" fmla="*/ 3256156 w 5185393"/>
                <a:gd name="connsiteY51" fmla="*/ 613418 h 3925330"/>
                <a:gd name="connsiteX52" fmla="*/ 3233854 w 5185393"/>
                <a:gd name="connsiteY52" fmla="*/ 591115 h 3925330"/>
                <a:gd name="connsiteX53" fmla="*/ 3200400 w 5185393"/>
                <a:gd name="connsiteY53" fmla="*/ 568813 h 3925330"/>
                <a:gd name="connsiteX54" fmla="*/ 3178098 w 5185393"/>
                <a:gd name="connsiteY54" fmla="*/ 535359 h 3925330"/>
                <a:gd name="connsiteX55" fmla="*/ 3077737 w 5185393"/>
                <a:gd name="connsiteY55" fmla="*/ 468452 h 3925330"/>
                <a:gd name="connsiteX56" fmla="*/ 3010830 w 5185393"/>
                <a:gd name="connsiteY56" fmla="*/ 446150 h 3925330"/>
                <a:gd name="connsiteX57" fmla="*/ 2943922 w 5185393"/>
                <a:gd name="connsiteY57" fmla="*/ 423847 h 3925330"/>
                <a:gd name="connsiteX58" fmla="*/ 2877015 w 5185393"/>
                <a:gd name="connsiteY58" fmla="*/ 390394 h 3925330"/>
                <a:gd name="connsiteX59" fmla="*/ 2810108 w 5185393"/>
                <a:gd name="connsiteY59" fmla="*/ 368091 h 3925330"/>
                <a:gd name="connsiteX60" fmla="*/ 2765503 w 5185393"/>
                <a:gd name="connsiteY60" fmla="*/ 323486 h 3925330"/>
                <a:gd name="connsiteX61" fmla="*/ 2698595 w 5185393"/>
                <a:gd name="connsiteY61" fmla="*/ 301184 h 3925330"/>
                <a:gd name="connsiteX62" fmla="*/ 2564781 w 5185393"/>
                <a:gd name="connsiteY62" fmla="*/ 256579 h 3925330"/>
                <a:gd name="connsiteX63" fmla="*/ 2497873 w 5185393"/>
                <a:gd name="connsiteY63" fmla="*/ 245428 h 3925330"/>
                <a:gd name="connsiteX64" fmla="*/ 2419815 w 5185393"/>
                <a:gd name="connsiteY64" fmla="*/ 223125 h 3925330"/>
                <a:gd name="connsiteX65" fmla="*/ 2352908 w 5185393"/>
                <a:gd name="connsiteY65" fmla="*/ 200823 h 3925330"/>
                <a:gd name="connsiteX66" fmla="*/ 2163337 w 5185393"/>
                <a:gd name="connsiteY66" fmla="*/ 178520 h 3925330"/>
                <a:gd name="connsiteX67" fmla="*/ 2051825 w 5185393"/>
                <a:gd name="connsiteY67" fmla="*/ 156218 h 3925330"/>
                <a:gd name="connsiteX68" fmla="*/ 2018371 w 5185393"/>
                <a:gd name="connsiteY68" fmla="*/ 145067 h 3925330"/>
                <a:gd name="connsiteX69" fmla="*/ 1940313 w 5185393"/>
                <a:gd name="connsiteY69" fmla="*/ 133915 h 3925330"/>
                <a:gd name="connsiteX70" fmla="*/ 1862254 w 5185393"/>
                <a:gd name="connsiteY70" fmla="*/ 111613 h 3925330"/>
                <a:gd name="connsiteX71" fmla="*/ 1795347 w 5185393"/>
                <a:gd name="connsiteY71" fmla="*/ 89311 h 3925330"/>
                <a:gd name="connsiteX72" fmla="*/ 1661532 w 5185393"/>
                <a:gd name="connsiteY72" fmla="*/ 44706 h 3925330"/>
                <a:gd name="connsiteX73" fmla="*/ 1494264 w 5185393"/>
                <a:gd name="connsiteY73" fmla="*/ 22403 h 3925330"/>
                <a:gd name="connsiteX74" fmla="*/ 1460810 w 5185393"/>
                <a:gd name="connsiteY74" fmla="*/ 11252 h 3925330"/>
                <a:gd name="connsiteX75" fmla="*/ 1059366 w 5185393"/>
                <a:gd name="connsiteY75" fmla="*/ 11252 h 3925330"/>
                <a:gd name="connsiteX76" fmla="*/ 936703 w 5185393"/>
                <a:gd name="connsiteY76" fmla="*/ 44706 h 3925330"/>
                <a:gd name="connsiteX77" fmla="*/ 880947 w 5185393"/>
                <a:gd name="connsiteY77" fmla="*/ 55857 h 3925330"/>
                <a:gd name="connsiteX78" fmla="*/ 814039 w 5185393"/>
                <a:gd name="connsiteY78" fmla="*/ 78159 h 3925330"/>
                <a:gd name="connsiteX79" fmla="*/ 780586 w 5185393"/>
                <a:gd name="connsiteY79" fmla="*/ 89311 h 3925330"/>
                <a:gd name="connsiteX80" fmla="*/ 702527 w 5185393"/>
                <a:gd name="connsiteY80" fmla="*/ 111613 h 3925330"/>
                <a:gd name="connsiteX81" fmla="*/ 669073 w 5185393"/>
                <a:gd name="connsiteY81" fmla="*/ 133915 h 3925330"/>
                <a:gd name="connsiteX82" fmla="*/ 646771 w 5185393"/>
                <a:gd name="connsiteY82" fmla="*/ 156218 h 3925330"/>
                <a:gd name="connsiteX83" fmla="*/ 613317 w 5185393"/>
                <a:gd name="connsiteY83" fmla="*/ 167369 h 3925330"/>
                <a:gd name="connsiteX84" fmla="*/ 557561 w 5185393"/>
                <a:gd name="connsiteY84" fmla="*/ 211974 h 3925330"/>
                <a:gd name="connsiteX85" fmla="*/ 524108 w 5185393"/>
                <a:gd name="connsiteY85" fmla="*/ 234276 h 3925330"/>
                <a:gd name="connsiteX86" fmla="*/ 468352 w 5185393"/>
                <a:gd name="connsiteY86" fmla="*/ 290033 h 3925330"/>
                <a:gd name="connsiteX87" fmla="*/ 446049 w 5185393"/>
                <a:gd name="connsiteY87" fmla="*/ 312335 h 3925330"/>
                <a:gd name="connsiteX88" fmla="*/ 390293 w 5185393"/>
                <a:gd name="connsiteY88" fmla="*/ 356940 h 3925330"/>
                <a:gd name="connsiteX89" fmla="*/ 356839 w 5185393"/>
                <a:gd name="connsiteY89" fmla="*/ 412696 h 3925330"/>
                <a:gd name="connsiteX90" fmla="*/ 345688 w 5185393"/>
                <a:gd name="connsiteY90" fmla="*/ 446150 h 3925330"/>
                <a:gd name="connsiteX91" fmla="*/ 323386 w 5185393"/>
                <a:gd name="connsiteY91" fmla="*/ 479603 h 3925330"/>
                <a:gd name="connsiteX92" fmla="*/ 312234 w 5185393"/>
                <a:gd name="connsiteY92" fmla="*/ 513057 h 3925330"/>
                <a:gd name="connsiteX93" fmla="*/ 267630 w 5185393"/>
                <a:gd name="connsiteY93" fmla="*/ 579964 h 3925330"/>
                <a:gd name="connsiteX94" fmla="*/ 256478 w 5185393"/>
                <a:gd name="connsiteY94" fmla="*/ 613418 h 3925330"/>
                <a:gd name="connsiteX95" fmla="*/ 211873 w 5185393"/>
                <a:gd name="connsiteY95" fmla="*/ 669174 h 3925330"/>
                <a:gd name="connsiteX96" fmla="*/ 167269 w 5185393"/>
                <a:gd name="connsiteY96" fmla="*/ 736081 h 3925330"/>
                <a:gd name="connsiteX97" fmla="*/ 144966 w 5185393"/>
                <a:gd name="connsiteY97" fmla="*/ 758384 h 3925330"/>
                <a:gd name="connsiteX98" fmla="*/ 100361 w 5185393"/>
                <a:gd name="connsiteY98" fmla="*/ 825291 h 3925330"/>
                <a:gd name="connsiteX99" fmla="*/ 55756 w 5185393"/>
                <a:gd name="connsiteY99" fmla="*/ 925652 h 3925330"/>
                <a:gd name="connsiteX100" fmla="*/ 44605 w 5185393"/>
                <a:gd name="connsiteY100" fmla="*/ 959106 h 3925330"/>
                <a:gd name="connsiteX101" fmla="*/ 22303 w 5185393"/>
                <a:gd name="connsiteY101" fmla="*/ 992559 h 3925330"/>
                <a:gd name="connsiteX102" fmla="*/ 0 w 5185393"/>
                <a:gd name="connsiteY102" fmla="*/ 1126374 h 3925330"/>
                <a:gd name="connsiteX103" fmla="*/ 11152 w 5185393"/>
                <a:gd name="connsiteY103" fmla="*/ 1906959 h 3925330"/>
                <a:gd name="connsiteX104" fmla="*/ 33454 w 5185393"/>
                <a:gd name="connsiteY104" fmla="*/ 1973867 h 3925330"/>
                <a:gd name="connsiteX105" fmla="*/ 78059 w 5185393"/>
                <a:gd name="connsiteY105" fmla="*/ 2107681 h 3925330"/>
                <a:gd name="connsiteX106" fmla="*/ 89210 w 5185393"/>
                <a:gd name="connsiteY106" fmla="*/ 2141135 h 3925330"/>
                <a:gd name="connsiteX107" fmla="*/ 100361 w 5185393"/>
                <a:gd name="connsiteY107" fmla="*/ 2208042 h 3925330"/>
                <a:gd name="connsiteX108" fmla="*/ 122664 w 5185393"/>
                <a:gd name="connsiteY108" fmla="*/ 2241496 h 3925330"/>
                <a:gd name="connsiteX109" fmla="*/ 156117 w 5185393"/>
                <a:gd name="connsiteY109" fmla="*/ 2341857 h 3925330"/>
                <a:gd name="connsiteX110" fmla="*/ 167269 w 5185393"/>
                <a:gd name="connsiteY110" fmla="*/ 2397613 h 3925330"/>
                <a:gd name="connsiteX111" fmla="*/ 189571 w 5185393"/>
                <a:gd name="connsiteY111" fmla="*/ 2442218 h 3925330"/>
                <a:gd name="connsiteX112" fmla="*/ 211873 w 5185393"/>
                <a:gd name="connsiteY112" fmla="*/ 2531428 h 3925330"/>
                <a:gd name="connsiteX113" fmla="*/ 234176 w 5185393"/>
                <a:gd name="connsiteY113" fmla="*/ 2598335 h 3925330"/>
                <a:gd name="connsiteX114" fmla="*/ 245327 w 5185393"/>
                <a:gd name="connsiteY114" fmla="*/ 2642940 h 3925330"/>
                <a:gd name="connsiteX115" fmla="*/ 267630 w 5185393"/>
                <a:gd name="connsiteY115" fmla="*/ 2676394 h 3925330"/>
                <a:gd name="connsiteX116" fmla="*/ 278781 w 5185393"/>
                <a:gd name="connsiteY116" fmla="*/ 2720998 h 3925330"/>
                <a:gd name="connsiteX117" fmla="*/ 312234 w 5185393"/>
                <a:gd name="connsiteY117" fmla="*/ 2821359 h 3925330"/>
                <a:gd name="connsiteX118" fmla="*/ 334537 w 5185393"/>
                <a:gd name="connsiteY118" fmla="*/ 2854813 h 3925330"/>
                <a:gd name="connsiteX119" fmla="*/ 367991 w 5185393"/>
                <a:gd name="connsiteY119" fmla="*/ 2944023 h 3925330"/>
                <a:gd name="connsiteX120" fmla="*/ 379142 w 5185393"/>
                <a:gd name="connsiteY120" fmla="*/ 2977476 h 3925330"/>
                <a:gd name="connsiteX121" fmla="*/ 401444 w 5185393"/>
                <a:gd name="connsiteY121" fmla="*/ 3022081 h 3925330"/>
                <a:gd name="connsiteX122" fmla="*/ 434898 w 5185393"/>
                <a:gd name="connsiteY122" fmla="*/ 3122442 h 3925330"/>
                <a:gd name="connsiteX123" fmla="*/ 457200 w 5185393"/>
                <a:gd name="connsiteY123" fmla="*/ 3167047 h 3925330"/>
                <a:gd name="connsiteX124" fmla="*/ 468352 w 5185393"/>
                <a:gd name="connsiteY124" fmla="*/ 3211652 h 3925330"/>
                <a:gd name="connsiteX125" fmla="*/ 490654 w 5185393"/>
                <a:gd name="connsiteY125" fmla="*/ 3245106 h 3925330"/>
                <a:gd name="connsiteX126" fmla="*/ 535259 w 5185393"/>
                <a:gd name="connsiteY126" fmla="*/ 3345467 h 3925330"/>
                <a:gd name="connsiteX127" fmla="*/ 568713 w 5185393"/>
                <a:gd name="connsiteY127" fmla="*/ 3445828 h 3925330"/>
                <a:gd name="connsiteX128" fmla="*/ 602166 w 5185393"/>
                <a:gd name="connsiteY128" fmla="*/ 3479281 h 3925330"/>
                <a:gd name="connsiteX129" fmla="*/ 646771 w 5185393"/>
                <a:gd name="connsiteY129" fmla="*/ 3546189 h 3925330"/>
                <a:gd name="connsiteX130" fmla="*/ 702527 w 5185393"/>
                <a:gd name="connsiteY130" fmla="*/ 3601945 h 3925330"/>
                <a:gd name="connsiteX131" fmla="*/ 735981 w 5185393"/>
                <a:gd name="connsiteY131" fmla="*/ 3624247 h 3925330"/>
                <a:gd name="connsiteX132" fmla="*/ 814039 w 5185393"/>
                <a:gd name="connsiteY132" fmla="*/ 3680003 h 3925330"/>
                <a:gd name="connsiteX133" fmla="*/ 836342 w 5185393"/>
                <a:gd name="connsiteY133" fmla="*/ 3702306 h 3925330"/>
                <a:gd name="connsiteX134" fmla="*/ 869795 w 5185393"/>
                <a:gd name="connsiteY134" fmla="*/ 3724608 h 3925330"/>
                <a:gd name="connsiteX135" fmla="*/ 925552 w 5185393"/>
                <a:gd name="connsiteY135" fmla="*/ 3769213 h 3925330"/>
                <a:gd name="connsiteX136" fmla="*/ 959005 w 5185393"/>
                <a:gd name="connsiteY136" fmla="*/ 3802667 h 3925330"/>
                <a:gd name="connsiteX137" fmla="*/ 992459 w 5185393"/>
                <a:gd name="connsiteY137" fmla="*/ 3813818 h 3925330"/>
                <a:gd name="connsiteX138" fmla="*/ 1070517 w 5185393"/>
                <a:gd name="connsiteY138" fmla="*/ 3869574 h 3925330"/>
                <a:gd name="connsiteX139" fmla="*/ 1159727 w 5185393"/>
                <a:gd name="connsiteY139" fmla="*/ 3914179 h 3925330"/>
                <a:gd name="connsiteX140" fmla="*/ 1193181 w 5185393"/>
                <a:gd name="connsiteY140" fmla="*/ 3925330 h 3925330"/>
                <a:gd name="connsiteX141" fmla="*/ 1717288 w 5185393"/>
                <a:gd name="connsiteY141" fmla="*/ 3914179 h 3925330"/>
                <a:gd name="connsiteX142" fmla="*/ 1773044 w 5185393"/>
                <a:gd name="connsiteY142" fmla="*/ 3903028 h 3925330"/>
                <a:gd name="connsiteX143" fmla="*/ 1873405 w 5185393"/>
                <a:gd name="connsiteY143" fmla="*/ 3891876 h 3925330"/>
                <a:gd name="connsiteX144" fmla="*/ 1984917 w 5185393"/>
                <a:gd name="connsiteY144" fmla="*/ 3869574 h 3925330"/>
                <a:gd name="connsiteX145" fmla="*/ 2029522 w 5185393"/>
                <a:gd name="connsiteY145" fmla="*/ 3858423 h 3925330"/>
                <a:gd name="connsiteX146" fmla="*/ 2062976 w 5185393"/>
                <a:gd name="connsiteY146" fmla="*/ 3847272 h 3925330"/>
                <a:gd name="connsiteX147" fmla="*/ 2163337 w 5185393"/>
                <a:gd name="connsiteY147" fmla="*/ 3836120 h 3925330"/>
                <a:gd name="connsiteX148" fmla="*/ 2286000 w 5185393"/>
                <a:gd name="connsiteY148" fmla="*/ 3802667 h 3925330"/>
                <a:gd name="connsiteX149" fmla="*/ 2330605 w 5185393"/>
                <a:gd name="connsiteY149" fmla="*/ 3791515 h 3925330"/>
                <a:gd name="connsiteX150" fmla="*/ 2419815 w 5185393"/>
                <a:gd name="connsiteY150" fmla="*/ 3769213 h 3925330"/>
                <a:gd name="connsiteX151" fmla="*/ 2453269 w 5185393"/>
                <a:gd name="connsiteY151" fmla="*/ 3758062 h 3925330"/>
                <a:gd name="connsiteX152" fmla="*/ 2509025 w 5185393"/>
                <a:gd name="connsiteY152" fmla="*/ 3746911 h 3925330"/>
                <a:gd name="connsiteX153" fmla="*/ 2542478 w 5185393"/>
                <a:gd name="connsiteY153" fmla="*/ 3735759 h 3925330"/>
                <a:gd name="connsiteX154" fmla="*/ 2598234 w 5185393"/>
                <a:gd name="connsiteY154" fmla="*/ 3724608 h 3925330"/>
                <a:gd name="connsiteX155" fmla="*/ 2698595 w 5185393"/>
                <a:gd name="connsiteY155" fmla="*/ 3691154 h 3925330"/>
                <a:gd name="connsiteX156" fmla="*/ 2732049 w 5185393"/>
                <a:gd name="connsiteY156" fmla="*/ 3680003 h 3925330"/>
                <a:gd name="connsiteX157" fmla="*/ 3200400 w 5185393"/>
                <a:gd name="connsiteY157" fmla="*/ 3668852 h 3925330"/>
                <a:gd name="connsiteX158" fmla="*/ 3311913 w 5185393"/>
                <a:gd name="connsiteY158" fmla="*/ 3657701 h 3925330"/>
                <a:gd name="connsiteX159" fmla="*/ 3568391 w 5185393"/>
                <a:gd name="connsiteY159" fmla="*/ 3680003 h 3925330"/>
                <a:gd name="connsiteX160" fmla="*/ 3601844 w 5185393"/>
                <a:gd name="connsiteY160" fmla="*/ 3691154 h 3925330"/>
                <a:gd name="connsiteX161" fmla="*/ 3757961 w 5185393"/>
                <a:gd name="connsiteY161" fmla="*/ 3713457 h 3925330"/>
                <a:gd name="connsiteX162" fmla="*/ 3858322 w 5185393"/>
                <a:gd name="connsiteY162" fmla="*/ 3735759 h 3925330"/>
                <a:gd name="connsiteX163" fmla="*/ 3925230 w 5185393"/>
                <a:gd name="connsiteY163" fmla="*/ 3758062 h 3925330"/>
                <a:gd name="connsiteX164" fmla="*/ 3992137 w 5185393"/>
                <a:gd name="connsiteY164" fmla="*/ 3780364 h 3925330"/>
                <a:gd name="connsiteX165" fmla="*/ 4081347 w 5185393"/>
                <a:gd name="connsiteY165" fmla="*/ 3791515 h 3925330"/>
                <a:gd name="connsiteX166" fmla="*/ 4114800 w 5185393"/>
                <a:gd name="connsiteY166" fmla="*/ 3802667 h 3925330"/>
                <a:gd name="connsiteX167" fmla="*/ 4170556 w 5185393"/>
                <a:gd name="connsiteY167" fmla="*/ 3791515 h 3925330"/>
                <a:gd name="connsiteX168" fmla="*/ 4270917 w 5185393"/>
                <a:gd name="connsiteY168" fmla="*/ 3780364 h 3925330"/>
                <a:gd name="connsiteX169" fmla="*/ 4382430 w 5185393"/>
                <a:gd name="connsiteY169" fmla="*/ 3758062 h 3925330"/>
                <a:gd name="connsiteX170" fmla="*/ 4493942 w 5185393"/>
                <a:gd name="connsiteY170" fmla="*/ 3724608 h 3925330"/>
                <a:gd name="connsiteX171" fmla="*/ 4527395 w 5185393"/>
                <a:gd name="connsiteY171" fmla="*/ 3713457 h 3925330"/>
                <a:gd name="connsiteX172" fmla="*/ 4560849 w 5185393"/>
                <a:gd name="connsiteY172" fmla="*/ 3702306 h 3925330"/>
                <a:gd name="connsiteX173" fmla="*/ 4616605 w 5185393"/>
                <a:gd name="connsiteY173" fmla="*/ 3657701 h 3925330"/>
                <a:gd name="connsiteX174" fmla="*/ 4638908 w 5185393"/>
                <a:gd name="connsiteY174" fmla="*/ 3635398 h 3925330"/>
                <a:gd name="connsiteX175" fmla="*/ 4672361 w 5185393"/>
                <a:gd name="connsiteY175" fmla="*/ 3613096 h 3925330"/>
                <a:gd name="connsiteX176" fmla="*/ 4694664 w 5185393"/>
                <a:gd name="connsiteY176" fmla="*/ 3590794 h 3925330"/>
                <a:gd name="connsiteX177" fmla="*/ 4728117 w 5185393"/>
                <a:gd name="connsiteY177" fmla="*/ 3568491 h 3925330"/>
                <a:gd name="connsiteX178" fmla="*/ 4772722 w 5185393"/>
                <a:gd name="connsiteY178" fmla="*/ 3512735 h 3925330"/>
                <a:gd name="connsiteX179" fmla="*/ 4817327 w 5185393"/>
                <a:gd name="connsiteY179" fmla="*/ 3468130 h 3925330"/>
                <a:gd name="connsiteX180" fmla="*/ 4939991 w 5185393"/>
                <a:gd name="connsiteY180" fmla="*/ 3345467 h 3925330"/>
                <a:gd name="connsiteX181" fmla="*/ 5018049 w 5185393"/>
                <a:gd name="connsiteY181" fmla="*/ 3334315 h 3925330"/>
                <a:gd name="connsiteX182" fmla="*/ 5129561 w 5185393"/>
                <a:gd name="connsiteY182" fmla="*/ 3300862 h 3925330"/>
                <a:gd name="connsiteX183" fmla="*/ 5185317 w 5185393"/>
                <a:gd name="connsiteY183" fmla="*/ 3278559 h 3925330"/>
                <a:gd name="connsiteX0" fmla="*/ 5185317 w 5185393"/>
                <a:gd name="connsiteY0" fmla="*/ 3278559 h 3925330"/>
                <a:gd name="connsiteX1" fmla="*/ 5140713 w 5185393"/>
                <a:gd name="connsiteY1" fmla="*/ 3222803 h 3925330"/>
                <a:gd name="connsiteX2" fmla="*/ 5073805 w 5185393"/>
                <a:gd name="connsiteY2" fmla="*/ 3133594 h 3925330"/>
                <a:gd name="connsiteX3" fmla="*/ 5062654 w 5185393"/>
                <a:gd name="connsiteY3" fmla="*/ 3100140 h 3925330"/>
                <a:gd name="connsiteX4" fmla="*/ 4995747 w 5185393"/>
                <a:gd name="connsiteY4" fmla="*/ 3022081 h 3925330"/>
                <a:gd name="connsiteX5" fmla="*/ 4962293 w 5185393"/>
                <a:gd name="connsiteY5" fmla="*/ 2999779 h 3925330"/>
                <a:gd name="connsiteX6" fmla="*/ 4939991 w 5185393"/>
                <a:gd name="connsiteY6" fmla="*/ 2977476 h 3925330"/>
                <a:gd name="connsiteX7" fmla="*/ 4873083 w 5185393"/>
                <a:gd name="connsiteY7" fmla="*/ 2932872 h 3925330"/>
                <a:gd name="connsiteX8" fmla="*/ 4806176 w 5185393"/>
                <a:gd name="connsiteY8" fmla="*/ 2899418 h 3925330"/>
                <a:gd name="connsiteX9" fmla="*/ 4750420 w 5185393"/>
                <a:gd name="connsiteY9" fmla="*/ 2865964 h 3925330"/>
                <a:gd name="connsiteX10" fmla="*/ 4661210 w 5185393"/>
                <a:gd name="connsiteY10" fmla="*/ 2821359 h 3925330"/>
                <a:gd name="connsiteX11" fmla="*/ 4572000 w 5185393"/>
                <a:gd name="connsiteY11" fmla="*/ 2754452 h 3925330"/>
                <a:gd name="connsiteX12" fmla="*/ 4538547 w 5185393"/>
                <a:gd name="connsiteY12" fmla="*/ 2732150 h 3925330"/>
                <a:gd name="connsiteX13" fmla="*/ 4482791 w 5185393"/>
                <a:gd name="connsiteY13" fmla="*/ 2676394 h 3925330"/>
                <a:gd name="connsiteX14" fmla="*/ 4427034 w 5185393"/>
                <a:gd name="connsiteY14" fmla="*/ 2620637 h 3925330"/>
                <a:gd name="connsiteX15" fmla="*/ 4404732 w 5185393"/>
                <a:gd name="connsiteY15" fmla="*/ 2587184 h 3925330"/>
                <a:gd name="connsiteX16" fmla="*/ 4348976 w 5185393"/>
                <a:gd name="connsiteY16" fmla="*/ 2542579 h 3925330"/>
                <a:gd name="connsiteX17" fmla="*/ 4282069 w 5185393"/>
                <a:gd name="connsiteY17" fmla="*/ 2453369 h 3925330"/>
                <a:gd name="connsiteX18" fmla="*/ 4226313 w 5185393"/>
                <a:gd name="connsiteY18" fmla="*/ 2408764 h 3925330"/>
                <a:gd name="connsiteX19" fmla="*/ 4181708 w 5185393"/>
                <a:gd name="connsiteY19" fmla="*/ 2364159 h 3925330"/>
                <a:gd name="connsiteX20" fmla="*/ 4159405 w 5185393"/>
                <a:gd name="connsiteY20" fmla="*/ 2341857 h 3925330"/>
                <a:gd name="connsiteX21" fmla="*/ 4137103 w 5185393"/>
                <a:gd name="connsiteY21" fmla="*/ 2319554 h 3925330"/>
                <a:gd name="connsiteX22" fmla="*/ 4092498 w 5185393"/>
                <a:gd name="connsiteY22" fmla="*/ 2252647 h 3925330"/>
                <a:gd name="connsiteX23" fmla="*/ 4059044 w 5185393"/>
                <a:gd name="connsiteY23" fmla="*/ 2196891 h 3925330"/>
                <a:gd name="connsiteX24" fmla="*/ 4036742 w 5185393"/>
                <a:gd name="connsiteY24" fmla="*/ 2129984 h 3925330"/>
                <a:gd name="connsiteX25" fmla="*/ 4025591 w 5185393"/>
                <a:gd name="connsiteY25" fmla="*/ 2096530 h 3925330"/>
                <a:gd name="connsiteX26" fmla="*/ 4003288 w 5185393"/>
                <a:gd name="connsiteY26" fmla="*/ 2063076 h 3925330"/>
                <a:gd name="connsiteX27" fmla="*/ 3992137 w 5185393"/>
                <a:gd name="connsiteY27" fmla="*/ 2007320 h 3925330"/>
                <a:gd name="connsiteX28" fmla="*/ 3969834 w 5185393"/>
                <a:gd name="connsiteY28" fmla="*/ 1973867 h 3925330"/>
                <a:gd name="connsiteX29" fmla="*/ 3947532 w 5185393"/>
                <a:gd name="connsiteY29" fmla="*/ 1884657 h 3925330"/>
                <a:gd name="connsiteX30" fmla="*/ 3914078 w 5185393"/>
                <a:gd name="connsiteY30" fmla="*/ 1795447 h 3925330"/>
                <a:gd name="connsiteX31" fmla="*/ 3891776 w 5185393"/>
                <a:gd name="connsiteY31" fmla="*/ 1728540 h 3925330"/>
                <a:gd name="connsiteX32" fmla="*/ 3869473 w 5185393"/>
                <a:gd name="connsiteY32" fmla="*/ 1683935 h 3925330"/>
                <a:gd name="connsiteX33" fmla="*/ 3836020 w 5185393"/>
                <a:gd name="connsiteY33" fmla="*/ 1583574 h 3925330"/>
                <a:gd name="connsiteX34" fmla="*/ 3802566 w 5185393"/>
                <a:gd name="connsiteY34" fmla="*/ 1527818 h 3925330"/>
                <a:gd name="connsiteX35" fmla="*/ 3769113 w 5185393"/>
                <a:gd name="connsiteY35" fmla="*/ 1516667 h 3925330"/>
                <a:gd name="connsiteX36" fmla="*/ 3691054 w 5185393"/>
                <a:gd name="connsiteY36" fmla="*/ 1416306 h 3925330"/>
                <a:gd name="connsiteX37" fmla="*/ 3646449 w 5185393"/>
                <a:gd name="connsiteY37" fmla="*/ 1304794 h 3925330"/>
                <a:gd name="connsiteX38" fmla="*/ 3601844 w 5185393"/>
                <a:gd name="connsiteY38" fmla="*/ 1237886 h 3925330"/>
                <a:gd name="connsiteX39" fmla="*/ 3557239 w 5185393"/>
                <a:gd name="connsiteY39" fmla="*/ 1148676 h 3925330"/>
                <a:gd name="connsiteX40" fmla="*/ 3546088 w 5185393"/>
                <a:gd name="connsiteY40" fmla="*/ 1115223 h 3925330"/>
                <a:gd name="connsiteX41" fmla="*/ 3534937 w 5185393"/>
                <a:gd name="connsiteY41" fmla="*/ 1070618 h 3925330"/>
                <a:gd name="connsiteX42" fmla="*/ 3490332 w 5185393"/>
                <a:gd name="connsiteY42" fmla="*/ 1003711 h 3925330"/>
                <a:gd name="connsiteX43" fmla="*/ 3468030 w 5185393"/>
                <a:gd name="connsiteY43" fmla="*/ 925652 h 3925330"/>
                <a:gd name="connsiteX44" fmla="*/ 3445727 w 5185393"/>
                <a:gd name="connsiteY44" fmla="*/ 903350 h 3925330"/>
                <a:gd name="connsiteX45" fmla="*/ 3423425 w 5185393"/>
                <a:gd name="connsiteY45" fmla="*/ 869896 h 3925330"/>
                <a:gd name="connsiteX46" fmla="*/ 3401122 w 5185393"/>
                <a:gd name="connsiteY46" fmla="*/ 791837 h 3925330"/>
                <a:gd name="connsiteX47" fmla="*/ 3356517 w 5185393"/>
                <a:gd name="connsiteY47" fmla="*/ 724930 h 3925330"/>
                <a:gd name="connsiteX48" fmla="*/ 3334215 w 5185393"/>
                <a:gd name="connsiteY48" fmla="*/ 691476 h 3925330"/>
                <a:gd name="connsiteX49" fmla="*/ 3278459 w 5185393"/>
                <a:gd name="connsiteY49" fmla="*/ 635720 h 3925330"/>
                <a:gd name="connsiteX50" fmla="*/ 3256156 w 5185393"/>
                <a:gd name="connsiteY50" fmla="*/ 613418 h 3925330"/>
                <a:gd name="connsiteX51" fmla="*/ 3233854 w 5185393"/>
                <a:gd name="connsiteY51" fmla="*/ 591115 h 3925330"/>
                <a:gd name="connsiteX52" fmla="*/ 3200400 w 5185393"/>
                <a:gd name="connsiteY52" fmla="*/ 568813 h 3925330"/>
                <a:gd name="connsiteX53" fmla="*/ 3178098 w 5185393"/>
                <a:gd name="connsiteY53" fmla="*/ 535359 h 3925330"/>
                <a:gd name="connsiteX54" fmla="*/ 3077737 w 5185393"/>
                <a:gd name="connsiteY54" fmla="*/ 468452 h 3925330"/>
                <a:gd name="connsiteX55" fmla="*/ 3010830 w 5185393"/>
                <a:gd name="connsiteY55" fmla="*/ 446150 h 3925330"/>
                <a:gd name="connsiteX56" fmla="*/ 2943922 w 5185393"/>
                <a:gd name="connsiteY56" fmla="*/ 423847 h 3925330"/>
                <a:gd name="connsiteX57" fmla="*/ 2877015 w 5185393"/>
                <a:gd name="connsiteY57" fmla="*/ 390394 h 3925330"/>
                <a:gd name="connsiteX58" fmla="*/ 2810108 w 5185393"/>
                <a:gd name="connsiteY58" fmla="*/ 368091 h 3925330"/>
                <a:gd name="connsiteX59" fmla="*/ 2765503 w 5185393"/>
                <a:gd name="connsiteY59" fmla="*/ 323486 h 3925330"/>
                <a:gd name="connsiteX60" fmla="*/ 2698595 w 5185393"/>
                <a:gd name="connsiteY60" fmla="*/ 301184 h 3925330"/>
                <a:gd name="connsiteX61" fmla="*/ 2564781 w 5185393"/>
                <a:gd name="connsiteY61" fmla="*/ 256579 h 3925330"/>
                <a:gd name="connsiteX62" fmla="*/ 2497873 w 5185393"/>
                <a:gd name="connsiteY62" fmla="*/ 245428 h 3925330"/>
                <a:gd name="connsiteX63" fmla="*/ 2419815 w 5185393"/>
                <a:gd name="connsiteY63" fmla="*/ 223125 h 3925330"/>
                <a:gd name="connsiteX64" fmla="*/ 2352908 w 5185393"/>
                <a:gd name="connsiteY64" fmla="*/ 200823 h 3925330"/>
                <a:gd name="connsiteX65" fmla="*/ 2163337 w 5185393"/>
                <a:gd name="connsiteY65" fmla="*/ 178520 h 3925330"/>
                <a:gd name="connsiteX66" fmla="*/ 2051825 w 5185393"/>
                <a:gd name="connsiteY66" fmla="*/ 156218 h 3925330"/>
                <a:gd name="connsiteX67" fmla="*/ 2018371 w 5185393"/>
                <a:gd name="connsiteY67" fmla="*/ 145067 h 3925330"/>
                <a:gd name="connsiteX68" fmla="*/ 1940313 w 5185393"/>
                <a:gd name="connsiteY68" fmla="*/ 133915 h 3925330"/>
                <a:gd name="connsiteX69" fmla="*/ 1862254 w 5185393"/>
                <a:gd name="connsiteY69" fmla="*/ 111613 h 3925330"/>
                <a:gd name="connsiteX70" fmla="*/ 1795347 w 5185393"/>
                <a:gd name="connsiteY70" fmla="*/ 89311 h 3925330"/>
                <a:gd name="connsiteX71" fmla="*/ 1661532 w 5185393"/>
                <a:gd name="connsiteY71" fmla="*/ 44706 h 3925330"/>
                <a:gd name="connsiteX72" fmla="*/ 1494264 w 5185393"/>
                <a:gd name="connsiteY72" fmla="*/ 22403 h 3925330"/>
                <a:gd name="connsiteX73" fmla="*/ 1460810 w 5185393"/>
                <a:gd name="connsiteY73" fmla="*/ 11252 h 3925330"/>
                <a:gd name="connsiteX74" fmla="*/ 1059366 w 5185393"/>
                <a:gd name="connsiteY74" fmla="*/ 11252 h 3925330"/>
                <a:gd name="connsiteX75" fmla="*/ 936703 w 5185393"/>
                <a:gd name="connsiteY75" fmla="*/ 44706 h 3925330"/>
                <a:gd name="connsiteX76" fmla="*/ 880947 w 5185393"/>
                <a:gd name="connsiteY76" fmla="*/ 55857 h 3925330"/>
                <a:gd name="connsiteX77" fmla="*/ 814039 w 5185393"/>
                <a:gd name="connsiteY77" fmla="*/ 78159 h 3925330"/>
                <a:gd name="connsiteX78" fmla="*/ 780586 w 5185393"/>
                <a:gd name="connsiteY78" fmla="*/ 89311 h 3925330"/>
                <a:gd name="connsiteX79" fmla="*/ 702527 w 5185393"/>
                <a:gd name="connsiteY79" fmla="*/ 111613 h 3925330"/>
                <a:gd name="connsiteX80" fmla="*/ 669073 w 5185393"/>
                <a:gd name="connsiteY80" fmla="*/ 133915 h 3925330"/>
                <a:gd name="connsiteX81" fmla="*/ 646771 w 5185393"/>
                <a:gd name="connsiteY81" fmla="*/ 156218 h 3925330"/>
                <a:gd name="connsiteX82" fmla="*/ 613317 w 5185393"/>
                <a:gd name="connsiteY82" fmla="*/ 167369 h 3925330"/>
                <a:gd name="connsiteX83" fmla="*/ 557561 w 5185393"/>
                <a:gd name="connsiteY83" fmla="*/ 211974 h 3925330"/>
                <a:gd name="connsiteX84" fmla="*/ 524108 w 5185393"/>
                <a:gd name="connsiteY84" fmla="*/ 234276 h 3925330"/>
                <a:gd name="connsiteX85" fmla="*/ 468352 w 5185393"/>
                <a:gd name="connsiteY85" fmla="*/ 290033 h 3925330"/>
                <a:gd name="connsiteX86" fmla="*/ 446049 w 5185393"/>
                <a:gd name="connsiteY86" fmla="*/ 312335 h 3925330"/>
                <a:gd name="connsiteX87" fmla="*/ 390293 w 5185393"/>
                <a:gd name="connsiteY87" fmla="*/ 356940 h 3925330"/>
                <a:gd name="connsiteX88" fmla="*/ 356839 w 5185393"/>
                <a:gd name="connsiteY88" fmla="*/ 412696 h 3925330"/>
                <a:gd name="connsiteX89" fmla="*/ 345688 w 5185393"/>
                <a:gd name="connsiteY89" fmla="*/ 446150 h 3925330"/>
                <a:gd name="connsiteX90" fmla="*/ 323386 w 5185393"/>
                <a:gd name="connsiteY90" fmla="*/ 479603 h 3925330"/>
                <a:gd name="connsiteX91" fmla="*/ 312234 w 5185393"/>
                <a:gd name="connsiteY91" fmla="*/ 513057 h 3925330"/>
                <a:gd name="connsiteX92" fmla="*/ 267630 w 5185393"/>
                <a:gd name="connsiteY92" fmla="*/ 579964 h 3925330"/>
                <a:gd name="connsiteX93" fmla="*/ 256478 w 5185393"/>
                <a:gd name="connsiteY93" fmla="*/ 613418 h 3925330"/>
                <a:gd name="connsiteX94" fmla="*/ 211873 w 5185393"/>
                <a:gd name="connsiteY94" fmla="*/ 669174 h 3925330"/>
                <a:gd name="connsiteX95" fmla="*/ 167269 w 5185393"/>
                <a:gd name="connsiteY95" fmla="*/ 736081 h 3925330"/>
                <a:gd name="connsiteX96" fmla="*/ 144966 w 5185393"/>
                <a:gd name="connsiteY96" fmla="*/ 758384 h 3925330"/>
                <a:gd name="connsiteX97" fmla="*/ 100361 w 5185393"/>
                <a:gd name="connsiteY97" fmla="*/ 825291 h 3925330"/>
                <a:gd name="connsiteX98" fmla="*/ 55756 w 5185393"/>
                <a:gd name="connsiteY98" fmla="*/ 925652 h 3925330"/>
                <a:gd name="connsiteX99" fmla="*/ 44605 w 5185393"/>
                <a:gd name="connsiteY99" fmla="*/ 959106 h 3925330"/>
                <a:gd name="connsiteX100" fmla="*/ 22303 w 5185393"/>
                <a:gd name="connsiteY100" fmla="*/ 992559 h 3925330"/>
                <a:gd name="connsiteX101" fmla="*/ 0 w 5185393"/>
                <a:gd name="connsiteY101" fmla="*/ 1126374 h 3925330"/>
                <a:gd name="connsiteX102" fmla="*/ 11152 w 5185393"/>
                <a:gd name="connsiteY102" fmla="*/ 1906959 h 3925330"/>
                <a:gd name="connsiteX103" fmla="*/ 33454 w 5185393"/>
                <a:gd name="connsiteY103" fmla="*/ 1973867 h 3925330"/>
                <a:gd name="connsiteX104" fmla="*/ 78059 w 5185393"/>
                <a:gd name="connsiteY104" fmla="*/ 2107681 h 3925330"/>
                <a:gd name="connsiteX105" fmla="*/ 89210 w 5185393"/>
                <a:gd name="connsiteY105" fmla="*/ 2141135 h 3925330"/>
                <a:gd name="connsiteX106" fmla="*/ 100361 w 5185393"/>
                <a:gd name="connsiteY106" fmla="*/ 2208042 h 3925330"/>
                <a:gd name="connsiteX107" fmla="*/ 122664 w 5185393"/>
                <a:gd name="connsiteY107" fmla="*/ 2241496 h 3925330"/>
                <a:gd name="connsiteX108" fmla="*/ 156117 w 5185393"/>
                <a:gd name="connsiteY108" fmla="*/ 2341857 h 3925330"/>
                <a:gd name="connsiteX109" fmla="*/ 167269 w 5185393"/>
                <a:gd name="connsiteY109" fmla="*/ 2397613 h 3925330"/>
                <a:gd name="connsiteX110" fmla="*/ 189571 w 5185393"/>
                <a:gd name="connsiteY110" fmla="*/ 2442218 h 3925330"/>
                <a:gd name="connsiteX111" fmla="*/ 211873 w 5185393"/>
                <a:gd name="connsiteY111" fmla="*/ 2531428 h 3925330"/>
                <a:gd name="connsiteX112" fmla="*/ 234176 w 5185393"/>
                <a:gd name="connsiteY112" fmla="*/ 2598335 h 3925330"/>
                <a:gd name="connsiteX113" fmla="*/ 245327 w 5185393"/>
                <a:gd name="connsiteY113" fmla="*/ 2642940 h 3925330"/>
                <a:gd name="connsiteX114" fmla="*/ 267630 w 5185393"/>
                <a:gd name="connsiteY114" fmla="*/ 2676394 h 3925330"/>
                <a:gd name="connsiteX115" fmla="*/ 278781 w 5185393"/>
                <a:gd name="connsiteY115" fmla="*/ 2720998 h 3925330"/>
                <a:gd name="connsiteX116" fmla="*/ 312234 w 5185393"/>
                <a:gd name="connsiteY116" fmla="*/ 2821359 h 3925330"/>
                <a:gd name="connsiteX117" fmla="*/ 334537 w 5185393"/>
                <a:gd name="connsiteY117" fmla="*/ 2854813 h 3925330"/>
                <a:gd name="connsiteX118" fmla="*/ 367991 w 5185393"/>
                <a:gd name="connsiteY118" fmla="*/ 2944023 h 3925330"/>
                <a:gd name="connsiteX119" fmla="*/ 379142 w 5185393"/>
                <a:gd name="connsiteY119" fmla="*/ 2977476 h 3925330"/>
                <a:gd name="connsiteX120" fmla="*/ 401444 w 5185393"/>
                <a:gd name="connsiteY120" fmla="*/ 3022081 h 3925330"/>
                <a:gd name="connsiteX121" fmla="*/ 434898 w 5185393"/>
                <a:gd name="connsiteY121" fmla="*/ 3122442 h 3925330"/>
                <a:gd name="connsiteX122" fmla="*/ 457200 w 5185393"/>
                <a:gd name="connsiteY122" fmla="*/ 3167047 h 3925330"/>
                <a:gd name="connsiteX123" fmla="*/ 468352 w 5185393"/>
                <a:gd name="connsiteY123" fmla="*/ 3211652 h 3925330"/>
                <a:gd name="connsiteX124" fmla="*/ 490654 w 5185393"/>
                <a:gd name="connsiteY124" fmla="*/ 3245106 h 3925330"/>
                <a:gd name="connsiteX125" fmla="*/ 535259 w 5185393"/>
                <a:gd name="connsiteY125" fmla="*/ 3345467 h 3925330"/>
                <a:gd name="connsiteX126" fmla="*/ 568713 w 5185393"/>
                <a:gd name="connsiteY126" fmla="*/ 3445828 h 3925330"/>
                <a:gd name="connsiteX127" fmla="*/ 602166 w 5185393"/>
                <a:gd name="connsiteY127" fmla="*/ 3479281 h 3925330"/>
                <a:gd name="connsiteX128" fmla="*/ 646771 w 5185393"/>
                <a:gd name="connsiteY128" fmla="*/ 3546189 h 3925330"/>
                <a:gd name="connsiteX129" fmla="*/ 702527 w 5185393"/>
                <a:gd name="connsiteY129" fmla="*/ 3601945 h 3925330"/>
                <a:gd name="connsiteX130" fmla="*/ 735981 w 5185393"/>
                <a:gd name="connsiteY130" fmla="*/ 3624247 h 3925330"/>
                <a:gd name="connsiteX131" fmla="*/ 814039 w 5185393"/>
                <a:gd name="connsiteY131" fmla="*/ 3680003 h 3925330"/>
                <a:gd name="connsiteX132" fmla="*/ 836342 w 5185393"/>
                <a:gd name="connsiteY132" fmla="*/ 3702306 h 3925330"/>
                <a:gd name="connsiteX133" fmla="*/ 869795 w 5185393"/>
                <a:gd name="connsiteY133" fmla="*/ 3724608 h 3925330"/>
                <a:gd name="connsiteX134" fmla="*/ 925552 w 5185393"/>
                <a:gd name="connsiteY134" fmla="*/ 3769213 h 3925330"/>
                <a:gd name="connsiteX135" fmla="*/ 959005 w 5185393"/>
                <a:gd name="connsiteY135" fmla="*/ 3802667 h 3925330"/>
                <a:gd name="connsiteX136" fmla="*/ 992459 w 5185393"/>
                <a:gd name="connsiteY136" fmla="*/ 3813818 h 3925330"/>
                <a:gd name="connsiteX137" fmla="*/ 1070517 w 5185393"/>
                <a:gd name="connsiteY137" fmla="*/ 3869574 h 3925330"/>
                <a:gd name="connsiteX138" fmla="*/ 1159727 w 5185393"/>
                <a:gd name="connsiteY138" fmla="*/ 3914179 h 3925330"/>
                <a:gd name="connsiteX139" fmla="*/ 1193181 w 5185393"/>
                <a:gd name="connsiteY139" fmla="*/ 3925330 h 3925330"/>
                <a:gd name="connsiteX140" fmla="*/ 1717288 w 5185393"/>
                <a:gd name="connsiteY140" fmla="*/ 3914179 h 3925330"/>
                <a:gd name="connsiteX141" fmla="*/ 1773044 w 5185393"/>
                <a:gd name="connsiteY141" fmla="*/ 3903028 h 3925330"/>
                <a:gd name="connsiteX142" fmla="*/ 1873405 w 5185393"/>
                <a:gd name="connsiteY142" fmla="*/ 3891876 h 3925330"/>
                <a:gd name="connsiteX143" fmla="*/ 1984917 w 5185393"/>
                <a:gd name="connsiteY143" fmla="*/ 3869574 h 3925330"/>
                <a:gd name="connsiteX144" fmla="*/ 2029522 w 5185393"/>
                <a:gd name="connsiteY144" fmla="*/ 3858423 h 3925330"/>
                <a:gd name="connsiteX145" fmla="*/ 2062976 w 5185393"/>
                <a:gd name="connsiteY145" fmla="*/ 3847272 h 3925330"/>
                <a:gd name="connsiteX146" fmla="*/ 2163337 w 5185393"/>
                <a:gd name="connsiteY146" fmla="*/ 3836120 h 3925330"/>
                <a:gd name="connsiteX147" fmla="*/ 2286000 w 5185393"/>
                <a:gd name="connsiteY147" fmla="*/ 3802667 h 3925330"/>
                <a:gd name="connsiteX148" fmla="*/ 2330605 w 5185393"/>
                <a:gd name="connsiteY148" fmla="*/ 3791515 h 3925330"/>
                <a:gd name="connsiteX149" fmla="*/ 2419815 w 5185393"/>
                <a:gd name="connsiteY149" fmla="*/ 3769213 h 3925330"/>
                <a:gd name="connsiteX150" fmla="*/ 2453269 w 5185393"/>
                <a:gd name="connsiteY150" fmla="*/ 3758062 h 3925330"/>
                <a:gd name="connsiteX151" fmla="*/ 2509025 w 5185393"/>
                <a:gd name="connsiteY151" fmla="*/ 3746911 h 3925330"/>
                <a:gd name="connsiteX152" fmla="*/ 2542478 w 5185393"/>
                <a:gd name="connsiteY152" fmla="*/ 3735759 h 3925330"/>
                <a:gd name="connsiteX153" fmla="*/ 2598234 w 5185393"/>
                <a:gd name="connsiteY153" fmla="*/ 3724608 h 3925330"/>
                <a:gd name="connsiteX154" fmla="*/ 2698595 w 5185393"/>
                <a:gd name="connsiteY154" fmla="*/ 3691154 h 3925330"/>
                <a:gd name="connsiteX155" fmla="*/ 2732049 w 5185393"/>
                <a:gd name="connsiteY155" fmla="*/ 3680003 h 3925330"/>
                <a:gd name="connsiteX156" fmla="*/ 3200400 w 5185393"/>
                <a:gd name="connsiteY156" fmla="*/ 3668852 h 3925330"/>
                <a:gd name="connsiteX157" fmla="*/ 3311913 w 5185393"/>
                <a:gd name="connsiteY157" fmla="*/ 3657701 h 3925330"/>
                <a:gd name="connsiteX158" fmla="*/ 3568391 w 5185393"/>
                <a:gd name="connsiteY158" fmla="*/ 3680003 h 3925330"/>
                <a:gd name="connsiteX159" fmla="*/ 3601844 w 5185393"/>
                <a:gd name="connsiteY159" fmla="*/ 3691154 h 3925330"/>
                <a:gd name="connsiteX160" fmla="*/ 3757961 w 5185393"/>
                <a:gd name="connsiteY160" fmla="*/ 3713457 h 3925330"/>
                <a:gd name="connsiteX161" fmla="*/ 3858322 w 5185393"/>
                <a:gd name="connsiteY161" fmla="*/ 3735759 h 3925330"/>
                <a:gd name="connsiteX162" fmla="*/ 3925230 w 5185393"/>
                <a:gd name="connsiteY162" fmla="*/ 3758062 h 3925330"/>
                <a:gd name="connsiteX163" fmla="*/ 3992137 w 5185393"/>
                <a:gd name="connsiteY163" fmla="*/ 3780364 h 3925330"/>
                <a:gd name="connsiteX164" fmla="*/ 4081347 w 5185393"/>
                <a:gd name="connsiteY164" fmla="*/ 3791515 h 3925330"/>
                <a:gd name="connsiteX165" fmla="*/ 4114800 w 5185393"/>
                <a:gd name="connsiteY165" fmla="*/ 3802667 h 3925330"/>
                <a:gd name="connsiteX166" fmla="*/ 4170556 w 5185393"/>
                <a:gd name="connsiteY166" fmla="*/ 3791515 h 3925330"/>
                <a:gd name="connsiteX167" fmla="*/ 4270917 w 5185393"/>
                <a:gd name="connsiteY167" fmla="*/ 3780364 h 3925330"/>
                <a:gd name="connsiteX168" fmla="*/ 4382430 w 5185393"/>
                <a:gd name="connsiteY168" fmla="*/ 3758062 h 3925330"/>
                <a:gd name="connsiteX169" fmla="*/ 4493942 w 5185393"/>
                <a:gd name="connsiteY169" fmla="*/ 3724608 h 3925330"/>
                <a:gd name="connsiteX170" fmla="*/ 4527395 w 5185393"/>
                <a:gd name="connsiteY170" fmla="*/ 3713457 h 3925330"/>
                <a:gd name="connsiteX171" fmla="*/ 4560849 w 5185393"/>
                <a:gd name="connsiteY171" fmla="*/ 3702306 h 3925330"/>
                <a:gd name="connsiteX172" fmla="*/ 4616605 w 5185393"/>
                <a:gd name="connsiteY172" fmla="*/ 3657701 h 3925330"/>
                <a:gd name="connsiteX173" fmla="*/ 4638908 w 5185393"/>
                <a:gd name="connsiteY173" fmla="*/ 3635398 h 3925330"/>
                <a:gd name="connsiteX174" fmla="*/ 4672361 w 5185393"/>
                <a:gd name="connsiteY174" fmla="*/ 3613096 h 3925330"/>
                <a:gd name="connsiteX175" fmla="*/ 4694664 w 5185393"/>
                <a:gd name="connsiteY175" fmla="*/ 3590794 h 3925330"/>
                <a:gd name="connsiteX176" fmla="*/ 4728117 w 5185393"/>
                <a:gd name="connsiteY176" fmla="*/ 3568491 h 3925330"/>
                <a:gd name="connsiteX177" fmla="*/ 4772722 w 5185393"/>
                <a:gd name="connsiteY177" fmla="*/ 3512735 h 3925330"/>
                <a:gd name="connsiteX178" fmla="*/ 4817327 w 5185393"/>
                <a:gd name="connsiteY178" fmla="*/ 3468130 h 3925330"/>
                <a:gd name="connsiteX179" fmla="*/ 4939991 w 5185393"/>
                <a:gd name="connsiteY179" fmla="*/ 3345467 h 3925330"/>
                <a:gd name="connsiteX180" fmla="*/ 5018049 w 5185393"/>
                <a:gd name="connsiteY180" fmla="*/ 3334315 h 3925330"/>
                <a:gd name="connsiteX181" fmla="*/ 5129561 w 5185393"/>
                <a:gd name="connsiteY181" fmla="*/ 3300862 h 3925330"/>
                <a:gd name="connsiteX182" fmla="*/ 5185317 w 5185393"/>
                <a:gd name="connsiteY182" fmla="*/ 3278559 h 3925330"/>
                <a:gd name="connsiteX0" fmla="*/ 5185317 w 5185393"/>
                <a:gd name="connsiteY0" fmla="*/ 3278559 h 3925330"/>
                <a:gd name="connsiteX1" fmla="*/ 5140713 w 5185393"/>
                <a:gd name="connsiteY1" fmla="*/ 3222803 h 3925330"/>
                <a:gd name="connsiteX2" fmla="*/ 5073805 w 5185393"/>
                <a:gd name="connsiteY2" fmla="*/ 3133594 h 3925330"/>
                <a:gd name="connsiteX3" fmla="*/ 5062654 w 5185393"/>
                <a:gd name="connsiteY3" fmla="*/ 3100140 h 3925330"/>
                <a:gd name="connsiteX4" fmla="*/ 4995747 w 5185393"/>
                <a:gd name="connsiteY4" fmla="*/ 3022081 h 3925330"/>
                <a:gd name="connsiteX5" fmla="*/ 4939991 w 5185393"/>
                <a:gd name="connsiteY5" fmla="*/ 2977476 h 3925330"/>
                <a:gd name="connsiteX6" fmla="*/ 4873083 w 5185393"/>
                <a:gd name="connsiteY6" fmla="*/ 2932872 h 3925330"/>
                <a:gd name="connsiteX7" fmla="*/ 4806176 w 5185393"/>
                <a:gd name="connsiteY7" fmla="*/ 2899418 h 3925330"/>
                <a:gd name="connsiteX8" fmla="*/ 4750420 w 5185393"/>
                <a:gd name="connsiteY8" fmla="*/ 2865964 h 3925330"/>
                <a:gd name="connsiteX9" fmla="*/ 4661210 w 5185393"/>
                <a:gd name="connsiteY9" fmla="*/ 2821359 h 3925330"/>
                <a:gd name="connsiteX10" fmla="*/ 4572000 w 5185393"/>
                <a:gd name="connsiteY10" fmla="*/ 2754452 h 3925330"/>
                <a:gd name="connsiteX11" fmla="*/ 4538547 w 5185393"/>
                <a:gd name="connsiteY11" fmla="*/ 2732150 h 3925330"/>
                <a:gd name="connsiteX12" fmla="*/ 4482791 w 5185393"/>
                <a:gd name="connsiteY12" fmla="*/ 2676394 h 3925330"/>
                <a:gd name="connsiteX13" fmla="*/ 4427034 w 5185393"/>
                <a:gd name="connsiteY13" fmla="*/ 2620637 h 3925330"/>
                <a:gd name="connsiteX14" fmla="*/ 4404732 w 5185393"/>
                <a:gd name="connsiteY14" fmla="*/ 2587184 h 3925330"/>
                <a:gd name="connsiteX15" fmla="*/ 4348976 w 5185393"/>
                <a:gd name="connsiteY15" fmla="*/ 2542579 h 3925330"/>
                <a:gd name="connsiteX16" fmla="*/ 4282069 w 5185393"/>
                <a:gd name="connsiteY16" fmla="*/ 2453369 h 3925330"/>
                <a:gd name="connsiteX17" fmla="*/ 4226313 w 5185393"/>
                <a:gd name="connsiteY17" fmla="*/ 2408764 h 3925330"/>
                <a:gd name="connsiteX18" fmla="*/ 4181708 w 5185393"/>
                <a:gd name="connsiteY18" fmla="*/ 2364159 h 3925330"/>
                <a:gd name="connsiteX19" fmla="*/ 4159405 w 5185393"/>
                <a:gd name="connsiteY19" fmla="*/ 2341857 h 3925330"/>
                <a:gd name="connsiteX20" fmla="*/ 4137103 w 5185393"/>
                <a:gd name="connsiteY20" fmla="*/ 2319554 h 3925330"/>
                <a:gd name="connsiteX21" fmla="*/ 4092498 w 5185393"/>
                <a:gd name="connsiteY21" fmla="*/ 2252647 h 3925330"/>
                <a:gd name="connsiteX22" fmla="*/ 4059044 w 5185393"/>
                <a:gd name="connsiteY22" fmla="*/ 2196891 h 3925330"/>
                <a:gd name="connsiteX23" fmla="*/ 4036742 w 5185393"/>
                <a:gd name="connsiteY23" fmla="*/ 2129984 h 3925330"/>
                <a:gd name="connsiteX24" fmla="*/ 4025591 w 5185393"/>
                <a:gd name="connsiteY24" fmla="*/ 2096530 h 3925330"/>
                <a:gd name="connsiteX25" fmla="*/ 4003288 w 5185393"/>
                <a:gd name="connsiteY25" fmla="*/ 2063076 h 3925330"/>
                <a:gd name="connsiteX26" fmla="*/ 3992137 w 5185393"/>
                <a:gd name="connsiteY26" fmla="*/ 2007320 h 3925330"/>
                <a:gd name="connsiteX27" fmla="*/ 3969834 w 5185393"/>
                <a:gd name="connsiteY27" fmla="*/ 1973867 h 3925330"/>
                <a:gd name="connsiteX28" fmla="*/ 3947532 w 5185393"/>
                <a:gd name="connsiteY28" fmla="*/ 1884657 h 3925330"/>
                <a:gd name="connsiteX29" fmla="*/ 3914078 w 5185393"/>
                <a:gd name="connsiteY29" fmla="*/ 1795447 h 3925330"/>
                <a:gd name="connsiteX30" fmla="*/ 3891776 w 5185393"/>
                <a:gd name="connsiteY30" fmla="*/ 1728540 h 3925330"/>
                <a:gd name="connsiteX31" fmla="*/ 3869473 w 5185393"/>
                <a:gd name="connsiteY31" fmla="*/ 1683935 h 3925330"/>
                <a:gd name="connsiteX32" fmla="*/ 3836020 w 5185393"/>
                <a:gd name="connsiteY32" fmla="*/ 1583574 h 3925330"/>
                <a:gd name="connsiteX33" fmla="*/ 3802566 w 5185393"/>
                <a:gd name="connsiteY33" fmla="*/ 1527818 h 3925330"/>
                <a:gd name="connsiteX34" fmla="*/ 3769113 w 5185393"/>
                <a:gd name="connsiteY34" fmla="*/ 1516667 h 3925330"/>
                <a:gd name="connsiteX35" fmla="*/ 3691054 w 5185393"/>
                <a:gd name="connsiteY35" fmla="*/ 1416306 h 3925330"/>
                <a:gd name="connsiteX36" fmla="*/ 3646449 w 5185393"/>
                <a:gd name="connsiteY36" fmla="*/ 1304794 h 3925330"/>
                <a:gd name="connsiteX37" fmla="*/ 3601844 w 5185393"/>
                <a:gd name="connsiteY37" fmla="*/ 1237886 h 3925330"/>
                <a:gd name="connsiteX38" fmla="*/ 3557239 w 5185393"/>
                <a:gd name="connsiteY38" fmla="*/ 1148676 h 3925330"/>
                <a:gd name="connsiteX39" fmla="*/ 3546088 w 5185393"/>
                <a:gd name="connsiteY39" fmla="*/ 1115223 h 3925330"/>
                <a:gd name="connsiteX40" fmla="*/ 3534937 w 5185393"/>
                <a:gd name="connsiteY40" fmla="*/ 1070618 h 3925330"/>
                <a:gd name="connsiteX41" fmla="*/ 3490332 w 5185393"/>
                <a:gd name="connsiteY41" fmla="*/ 1003711 h 3925330"/>
                <a:gd name="connsiteX42" fmla="*/ 3468030 w 5185393"/>
                <a:gd name="connsiteY42" fmla="*/ 925652 h 3925330"/>
                <a:gd name="connsiteX43" fmla="*/ 3445727 w 5185393"/>
                <a:gd name="connsiteY43" fmla="*/ 903350 h 3925330"/>
                <a:gd name="connsiteX44" fmla="*/ 3423425 w 5185393"/>
                <a:gd name="connsiteY44" fmla="*/ 869896 h 3925330"/>
                <a:gd name="connsiteX45" fmla="*/ 3401122 w 5185393"/>
                <a:gd name="connsiteY45" fmla="*/ 791837 h 3925330"/>
                <a:gd name="connsiteX46" fmla="*/ 3356517 w 5185393"/>
                <a:gd name="connsiteY46" fmla="*/ 724930 h 3925330"/>
                <a:gd name="connsiteX47" fmla="*/ 3334215 w 5185393"/>
                <a:gd name="connsiteY47" fmla="*/ 691476 h 3925330"/>
                <a:gd name="connsiteX48" fmla="*/ 3278459 w 5185393"/>
                <a:gd name="connsiteY48" fmla="*/ 635720 h 3925330"/>
                <a:gd name="connsiteX49" fmla="*/ 3256156 w 5185393"/>
                <a:gd name="connsiteY49" fmla="*/ 613418 h 3925330"/>
                <a:gd name="connsiteX50" fmla="*/ 3233854 w 5185393"/>
                <a:gd name="connsiteY50" fmla="*/ 591115 h 3925330"/>
                <a:gd name="connsiteX51" fmla="*/ 3200400 w 5185393"/>
                <a:gd name="connsiteY51" fmla="*/ 568813 h 3925330"/>
                <a:gd name="connsiteX52" fmla="*/ 3178098 w 5185393"/>
                <a:gd name="connsiteY52" fmla="*/ 535359 h 3925330"/>
                <a:gd name="connsiteX53" fmla="*/ 3077737 w 5185393"/>
                <a:gd name="connsiteY53" fmla="*/ 468452 h 3925330"/>
                <a:gd name="connsiteX54" fmla="*/ 3010830 w 5185393"/>
                <a:gd name="connsiteY54" fmla="*/ 446150 h 3925330"/>
                <a:gd name="connsiteX55" fmla="*/ 2943922 w 5185393"/>
                <a:gd name="connsiteY55" fmla="*/ 423847 h 3925330"/>
                <a:gd name="connsiteX56" fmla="*/ 2877015 w 5185393"/>
                <a:gd name="connsiteY56" fmla="*/ 390394 h 3925330"/>
                <a:gd name="connsiteX57" fmla="*/ 2810108 w 5185393"/>
                <a:gd name="connsiteY57" fmla="*/ 368091 h 3925330"/>
                <a:gd name="connsiteX58" fmla="*/ 2765503 w 5185393"/>
                <a:gd name="connsiteY58" fmla="*/ 323486 h 3925330"/>
                <a:gd name="connsiteX59" fmla="*/ 2698595 w 5185393"/>
                <a:gd name="connsiteY59" fmla="*/ 301184 h 3925330"/>
                <a:gd name="connsiteX60" fmla="*/ 2564781 w 5185393"/>
                <a:gd name="connsiteY60" fmla="*/ 256579 h 3925330"/>
                <a:gd name="connsiteX61" fmla="*/ 2497873 w 5185393"/>
                <a:gd name="connsiteY61" fmla="*/ 245428 h 3925330"/>
                <a:gd name="connsiteX62" fmla="*/ 2419815 w 5185393"/>
                <a:gd name="connsiteY62" fmla="*/ 223125 h 3925330"/>
                <a:gd name="connsiteX63" fmla="*/ 2352908 w 5185393"/>
                <a:gd name="connsiteY63" fmla="*/ 200823 h 3925330"/>
                <a:gd name="connsiteX64" fmla="*/ 2163337 w 5185393"/>
                <a:gd name="connsiteY64" fmla="*/ 178520 h 3925330"/>
                <a:gd name="connsiteX65" fmla="*/ 2051825 w 5185393"/>
                <a:gd name="connsiteY65" fmla="*/ 156218 h 3925330"/>
                <a:gd name="connsiteX66" fmla="*/ 2018371 w 5185393"/>
                <a:gd name="connsiteY66" fmla="*/ 145067 h 3925330"/>
                <a:gd name="connsiteX67" fmla="*/ 1940313 w 5185393"/>
                <a:gd name="connsiteY67" fmla="*/ 133915 h 3925330"/>
                <a:gd name="connsiteX68" fmla="*/ 1862254 w 5185393"/>
                <a:gd name="connsiteY68" fmla="*/ 111613 h 3925330"/>
                <a:gd name="connsiteX69" fmla="*/ 1795347 w 5185393"/>
                <a:gd name="connsiteY69" fmla="*/ 89311 h 3925330"/>
                <a:gd name="connsiteX70" fmla="*/ 1661532 w 5185393"/>
                <a:gd name="connsiteY70" fmla="*/ 44706 h 3925330"/>
                <a:gd name="connsiteX71" fmla="*/ 1494264 w 5185393"/>
                <a:gd name="connsiteY71" fmla="*/ 22403 h 3925330"/>
                <a:gd name="connsiteX72" fmla="*/ 1460810 w 5185393"/>
                <a:gd name="connsiteY72" fmla="*/ 11252 h 3925330"/>
                <a:gd name="connsiteX73" fmla="*/ 1059366 w 5185393"/>
                <a:gd name="connsiteY73" fmla="*/ 11252 h 3925330"/>
                <a:gd name="connsiteX74" fmla="*/ 936703 w 5185393"/>
                <a:gd name="connsiteY74" fmla="*/ 44706 h 3925330"/>
                <a:gd name="connsiteX75" fmla="*/ 880947 w 5185393"/>
                <a:gd name="connsiteY75" fmla="*/ 55857 h 3925330"/>
                <a:gd name="connsiteX76" fmla="*/ 814039 w 5185393"/>
                <a:gd name="connsiteY76" fmla="*/ 78159 h 3925330"/>
                <a:gd name="connsiteX77" fmla="*/ 780586 w 5185393"/>
                <a:gd name="connsiteY77" fmla="*/ 89311 h 3925330"/>
                <a:gd name="connsiteX78" fmla="*/ 702527 w 5185393"/>
                <a:gd name="connsiteY78" fmla="*/ 111613 h 3925330"/>
                <a:gd name="connsiteX79" fmla="*/ 669073 w 5185393"/>
                <a:gd name="connsiteY79" fmla="*/ 133915 h 3925330"/>
                <a:gd name="connsiteX80" fmla="*/ 646771 w 5185393"/>
                <a:gd name="connsiteY80" fmla="*/ 156218 h 3925330"/>
                <a:gd name="connsiteX81" fmla="*/ 613317 w 5185393"/>
                <a:gd name="connsiteY81" fmla="*/ 167369 h 3925330"/>
                <a:gd name="connsiteX82" fmla="*/ 557561 w 5185393"/>
                <a:gd name="connsiteY82" fmla="*/ 211974 h 3925330"/>
                <a:gd name="connsiteX83" fmla="*/ 524108 w 5185393"/>
                <a:gd name="connsiteY83" fmla="*/ 234276 h 3925330"/>
                <a:gd name="connsiteX84" fmla="*/ 468352 w 5185393"/>
                <a:gd name="connsiteY84" fmla="*/ 290033 h 3925330"/>
                <a:gd name="connsiteX85" fmla="*/ 446049 w 5185393"/>
                <a:gd name="connsiteY85" fmla="*/ 312335 h 3925330"/>
                <a:gd name="connsiteX86" fmla="*/ 390293 w 5185393"/>
                <a:gd name="connsiteY86" fmla="*/ 356940 h 3925330"/>
                <a:gd name="connsiteX87" fmla="*/ 356839 w 5185393"/>
                <a:gd name="connsiteY87" fmla="*/ 412696 h 3925330"/>
                <a:gd name="connsiteX88" fmla="*/ 345688 w 5185393"/>
                <a:gd name="connsiteY88" fmla="*/ 446150 h 3925330"/>
                <a:gd name="connsiteX89" fmla="*/ 323386 w 5185393"/>
                <a:gd name="connsiteY89" fmla="*/ 479603 h 3925330"/>
                <a:gd name="connsiteX90" fmla="*/ 312234 w 5185393"/>
                <a:gd name="connsiteY90" fmla="*/ 513057 h 3925330"/>
                <a:gd name="connsiteX91" fmla="*/ 267630 w 5185393"/>
                <a:gd name="connsiteY91" fmla="*/ 579964 h 3925330"/>
                <a:gd name="connsiteX92" fmla="*/ 256478 w 5185393"/>
                <a:gd name="connsiteY92" fmla="*/ 613418 h 3925330"/>
                <a:gd name="connsiteX93" fmla="*/ 211873 w 5185393"/>
                <a:gd name="connsiteY93" fmla="*/ 669174 h 3925330"/>
                <a:gd name="connsiteX94" fmla="*/ 167269 w 5185393"/>
                <a:gd name="connsiteY94" fmla="*/ 736081 h 3925330"/>
                <a:gd name="connsiteX95" fmla="*/ 144966 w 5185393"/>
                <a:gd name="connsiteY95" fmla="*/ 758384 h 3925330"/>
                <a:gd name="connsiteX96" fmla="*/ 100361 w 5185393"/>
                <a:gd name="connsiteY96" fmla="*/ 825291 h 3925330"/>
                <a:gd name="connsiteX97" fmla="*/ 55756 w 5185393"/>
                <a:gd name="connsiteY97" fmla="*/ 925652 h 3925330"/>
                <a:gd name="connsiteX98" fmla="*/ 44605 w 5185393"/>
                <a:gd name="connsiteY98" fmla="*/ 959106 h 3925330"/>
                <a:gd name="connsiteX99" fmla="*/ 22303 w 5185393"/>
                <a:gd name="connsiteY99" fmla="*/ 992559 h 3925330"/>
                <a:gd name="connsiteX100" fmla="*/ 0 w 5185393"/>
                <a:gd name="connsiteY100" fmla="*/ 1126374 h 3925330"/>
                <a:gd name="connsiteX101" fmla="*/ 11152 w 5185393"/>
                <a:gd name="connsiteY101" fmla="*/ 1906959 h 3925330"/>
                <a:gd name="connsiteX102" fmla="*/ 33454 w 5185393"/>
                <a:gd name="connsiteY102" fmla="*/ 1973867 h 3925330"/>
                <a:gd name="connsiteX103" fmla="*/ 78059 w 5185393"/>
                <a:gd name="connsiteY103" fmla="*/ 2107681 h 3925330"/>
                <a:gd name="connsiteX104" fmla="*/ 89210 w 5185393"/>
                <a:gd name="connsiteY104" fmla="*/ 2141135 h 3925330"/>
                <a:gd name="connsiteX105" fmla="*/ 100361 w 5185393"/>
                <a:gd name="connsiteY105" fmla="*/ 2208042 h 3925330"/>
                <a:gd name="connsiteX106" fmla="*/ 122664 w 5185393"/>
                <a:gd name="connsiteY106" fmla="*/ 2241496 h 3925330"/>
                <a:gd name="connsiteX107" fmla="*/ 156117 w 5185393"/>
                <a:gd name="connsiteY107" fmla="*/ 2341857 h 3925330"/>
                <a:gd name="connsiteX108" fmla="*/ 167269 w 5185393"/>
                <a:gd name="connsiteY108" fmla="*/ 2397613 h 3925330"/>
                <a:gd name="connsiteX109" fmla="*/ 189571 w 5185393"/>
                <a:gd name="connsiteY109" fmla="*/ 2442218 h 3925330"/>
                <a:gd name="connsiteX110" fmla="*/ 211873 w 5185393"/>
                <a:gd name="connsiteY110" fmla="*/ 2531428 h 3925330"/>
                <a:gd name="connsiteX111" fmla="*/ 234176 w 5185393"/>
                <a:gd name="connsiteY111" fmla="*/ 2598335 h 3925330"/>
                <a:gd name="connsiteX112" fmla="*/ 245327 w 5185393"/>
                <a:gd name="connsiteY112" fmla="*/ 2642940 h 3925330"/>
                <a:gd name="connsiteX113" fmla="*/ 267630 w 5185393"/>
                <a:gd name="connsiteY113" fmla="*/ 2676394 h 3925330"/>
                <a:gd name="connsiteX114" fmla="*/ 278781 w 5185393"/>
                <a:gd name="connsiteY114" fmla="*/ 2720998 h 3925330"/>
                <a:gd name="connsiteX115" fmla="*/ 312234 w 5185393"/>
                <a:gd name="connsiteY115" fmla="*/ 2821359 h 3925330"/>
                <a:gd name="connsiteX116" fmla="*/ 334537 w 5185393"/>
                <a:gd name="connsiteY116" fmla="*/ 2854813 h 3925330"/>
                <a:gd name="connsiteX117" fmla="*/ 367991 w 5185393"/>
                <a:gd name="connsiteY117" fmla="*/ 2944023 h 3925330"/>
                <a:gd name="connsiteX118" fmla="*/ 379142 w 5185393"/>
                <a:gd name="connsiteY118" fmla="*/ 2977476 h 3925330"/>
                <a:gd name="connsiteX119" fmla="*/ 401444 w 5185393"/>
                <a:gd name="connsiteY119" fmla="*/ 3022081 h 3925330"/>
                <a:gd name="connsiteX120" fmla="*/ 434898 w 5185393"/>
                <a:gd name="connsiteY120" fmla="*/ 3122442 h 3925330"/>
                <a:gd name="connsiteX121" fmla="*/ 457200 w 5185393"/>
                <a:gd name="connsiteY121" fmla="*/ 3167047 h 3925330"/>
                <a:gd name="connsiteX122" fmla="*/ 468352 w 5185393"/>
                <a:gd name="connsiteY122" fmla="*/ 3211652 h 3925330"/>
                <a:gd name="connsiteX123" fmla="*/ 490654 w 5185393"/>
                <a:gd name="connsiteY123" fmla="*/ 3245106 h 3925330"/>
                <a:gd name="connsiteX124" fmla="*/ 535259 w 5185393"/>
                <a:gd name="connsiteY124" fmla="*/ 3345467 h 3925330"/>
                <a:gd name="connsiteX125" fmla="*/ 568713 w 5185393"/>
                <a:gd name="connsiteY125" fmla="*/ 3445828 h 3925330"/>
                <a:gd name="connsiteX126" fmla="*/ 602166 w 5185393"/>
                <a:gd name="connsiteY126" fmla="*/ 3479281 h 3925330"/>
                <a:gd name="connsiteX127" fmla="*/ 646771 w 5185393"/>
                <a:gd name="connsiteY127" fmla="*/ 3546189 h 3925330"/>
                <a:gd name="connsiteX128" fmla="*/ 702527 w 5185393"/>
                <a:gd name="connsiteY128" fmla="*/ 3601945 h 3925330"/>
                <a:gd name="connsiteX129" fmla="*/ 735981 w 5185393"/>
                <a:gd name="connsiteY129" fmla="*/ 3624247 h 3925330"/>
                <a:gd name="connsiteX130" fmla="*/ 814039 w 5185393"/>
                <a:gd name="connsiteY130" fmla="*/ 3680003 h 3925330"/>
                <a:gd name="connsiteX131" fmla="*/ 836342 w 5185393"/>
                <a:gd name="connsiteY131" fmla="*/ 3702306 h 3925330"/>
                <a:gd name="connsiteX132" fmla="*/ 869795 w 5185393"/>
                <a:gd name="connsiteY132" fmla="*/ 3724608 h 3925330"/>
                <a:gd name="connsiteX133" fmla="*/ 925552 w 5185393"/>
                <a:gd name="connsiteY133" fmla="*/ 3769213 h 3925330"/>
                <a:gd name="connsiteX134" fmla="*/ 959005 w 5185393"/>
                <a:gd name="connsiteY134" fmla="*/ 3802667 h 3925330"/>
                <a:gd name="connsiteX135" fmla="*/ 992459 w 5185393"/>
                <a:gd name="connsiteY135" fmla="*/ 3813818 h 3925330"/>
                <a:gd name="connsiteX136" fmla="*/ 1070517 w 5185393"/>
                <a:gd name="connsiteY136" fmla="*/ 3869574 h 3925330"/>
                <a:gd name="connsiteX137" fmla="*/ 1159727 w 5185393"/>
                <a:gd name="connsiteY137" fmla="*/ 3914179 h 3925330"/>
                <a:gd name="connsiteX138" fmla="*/ 1193181 w 5185393"/>
                <a:gd name="connsiteY138" fmla="*/ 3925330 h 3925330"/>
                <a:gd name="connsiteX139" fmla="*/ 1717288 w 5185393"/>
                <a:gd name="connsiteY139" fmla="*/ 3914179 h 3925330"/>
                <a:gd name="connsiteX140" fmla="*/ 1773044 w 5185393"/>
                <a:gd name="connsiteY140" fmla="*/ 3903028 h 3925330"/>
                <a:gd name="connsiteX141" fmla="*/ 1873405 w 5185393"/>
                <a:gd name="connsiteY141" fmla="*/ 3891876 h 3925330"/>
                <a:gd name="connsiteX142" fmla="*/ 1984917 w 5185393"/>
                <a:gd name="connsiteY142" fmla="*/ 3869574 h 3925330"/>
                <a:gd name="connsiteX143" fmla="*/ 2029522 w 5185393"/>
                <a:gd name="connsiteY143" fmla="*/ 3858423 h 3925330"/>
                <a:gd name="connsiteX144" fmla="*/ 2062976 w 5185393"/>
                <a:gd name="connsiteY144" fmla="*/ 3847272 h 3925330"/>
                <a:gd name="connsiteX145" fmla="*/ 2163337 w 5185393"/>
                <a:gd name="connsiteY145" fmla="*/ 3836120 h 3925330"/>
                <a:gd name="connsiteX146" fmla="*/ 2286000 w 5185393"/>
                <a:gd name="connsiteY146" fmla="*/ 3802667 h 3925330"/>
                <a:gd name="connsiteX147" fmla="*/ 2330605 w 5185393"/>
                <a:gd name="connsiteY147" fmla="*/ 3791515 h 3925330"/>
                <a:gd name="connsiteX148" fmla="*/ 2419815 w 5185393"/>
                <a:gd name="connsiteY148" fmla="*/ 3769213 h 3925330"/>
                <a:gd name="connsiteX149" fmla="*/ 2453269 w 5185393"/>
                <a:gd name="connsiteY149" fmla="*/ 3758062 h 3925330"/>
                <a:gd name="connsiteX150" fmla="*/ 2509025 w 5185393"/>
                <a:gd name="connsiteY150" fmla="*/ 3746911 h 3925330"/>
                <a:gd name="connsiteX151" fmla="*/ 2542478 w 5185393"/>
                <a:gd name="connsiteY151" fmla="*/ 3735759 h 3925330"/>
                <a:gd name="connsiteX152" fmla="*/ 2598234 w 5185393"/>
                <a:gd name="connsiteY152" fmla="*/ 3724608 h 3925330"/>
                <a:gd name="connsiteX153" fmla="*/ 2698595 w 5185393"/>
                <a:gd name="connsiteY153" fmla="*/ 3691154 h 3925330"/>
                <a:gd name="connsiteX154" fmla="*/ 2732049 w 5185393"/>
                <a:gd name="connsiteY154" fmla="*/ 3680003 h 3925330"/>
                <a:gd name="connsiteX155" fmla="*/ 3200400 w 5185393"/>
                <a:gd name="connsiteY155" fmla="*/ 3668852 h 3925330"/>
                <a:gd name="connsiteX156" fmla="*/ 3311913 w 5185393"/>
                <a:gd name="connsiteY156" fmla="*/ 3657701 h 3925330"/>
                <a:gd name="connsiteX157" fmla="*/ 3568391 w 5185393"/>
                <a:gd name="connsiteY157" fmla="*/ 3680003 h 3925330"/>
                <a:gd name="connsiteX158" fmla="*/ 3601844 w 5185393"/>
                <a:gd name="connsiteY158" fmla="*/ 3691154 h 3925330"/>
                <a:gd name="connsiteX159" fmla="*/ 3757961 w 5185393"/>
                <a:gd name="connsiteY159" fmla="*/ 3713457 h 3925330"/>
                <a:gd name="connsiteX160" fmla="*/ 3858322 w 5185393"/>
                <a:gd name="connsiteY160" fmla="*/ 3735759 h 3925330"/>
                <a:gd name="connsiteX161" fmla="*/ 3925230 w 5185393"/>
                <a:gd name="connsiteY161" fmla="*/ 3758062 h 3925330"/>
                <a:gd name="connsiteX162" fmla="*/ 3992137 w 5185393"/>
                <a:gd name="connsiteY162" fmla="*/ 3780364 h 3925330"/>
                <a:gd name="connsiteX163" fmla="*/ 4081347 w 5185393"/>
                <a:gd name="connsiteY163" fmla="*/ 3791515 h 3925330"/>
                <a:gd name="connsiteX164" fmla="*/ 4114800 w 5185393"/>
                <a:gd name="connsiteY164" fmla="*/ 3802667 h 3925330"/>
                <a:gd name="connsiteX165" fmla="*/ 4170556 w 5185393"/>
                <a:gd name="connsiteY165" fmla="*/ 3791515 h 3925330"/>
                <a:gd name="connsiteX166" fmla="*/ 4270917 w 5185393"/>
                <a:gd name="connsiteY166" fmla="*/ 3780364 h 3925330"/>
                <a:gd name="connsiteX167" fmla="*/ 4382430 w 5185393"/>
                <a:gd name="connsiteY167" fmla="*/ 3758062 h 3925330"/>
                <a:gd name="connsiteX168" fmla="*/ 4493942 w 5185393"/>
                <a:gd name="connsiteY168" fmla="*/ 3724608 h 3925330"/>
                <a:gd name="connsiteX169" fmla="*/ 4527395 w 5185393"/>
                <a:gd name="connsiteY169" fmla="*/ 3713457 h 3925330"/>
                <a:gd name="connsiteX170" fmla="*/ 4560849 w 5185393"/>
                <a:gd name="connsiteY170" fmla="*/ 3702306 h 3925330"/>
                <a:gd name="connsiteX171" fmla="*/ 4616605 w 5185393"/>
                <a:gd name="connsiteY171" fmla="*/ 3657701 h 3925330"/>
                <a:gd name="connsiteX172" fmla="*/ 4638908 w 5185393"/>
                <a:gd name="connsiteY172" fmla="*/ 3635398 h 3925330"/>
                <a:gd name="connsiteX173" fmla="*/ 4672361 w 5185393"/>
                <a:gd name="connsiteY173" fmla="*/ 3613096 h 3925330"/>
                <a:gd name="connsiteX174" fmla="*/ 4694664 w 5185393"/>
                <a:gd name="connsiteY174" fmla="*/ 3590794 h 3925330"/>
                <a:gd name="connsiteX175" fmla="*/ 4728117 w 5185393"/>
                <a:gd name="connsiteY175" fmla="*/ 3568491 h 3925330"/>
                <a:gd name="connsiteX176" fmla="*/ 4772722 w 5185393"/>
                <a:gd name="connsiteY176" fmla="*/ 3512735 h 3925330"/>
                <a:gd name="connsiteX177" fmla="*/ 4817327 w 5185393"/>
                <a:gd name="connsiteY177" fmla="*/ 3468130 h 3925330"/>
                <a:gd name="connsiteX178" fmla="*/ 4939991 w 5185393"/>
                <a:gd name="connsiteY178" fmla="*/ 3345467 h 3925330"/>
                <a:gd name="connsiteX179" fmla="*/ 5018049 w 5185393"/>
                <a:gd name="connsiteY179" fmla="*/ 3334315 h 3925330"/>
                <a:gd name="connsiteX180" fmla="*/ 5129561 w 5185393"/>
                <a:gd name="connsiteY180" fmla="*/ 3300862 h 3925330"/>
                <a:gd name="connsiteX181" fmla="*/ 5185317 w 5185393"/>
                <a:gd name="connsiteY181" fmla="*/ 3278559 h 3925330"/>
                <a:gd name="connsiteX0" fmla="*/ 5185317 w 5185393"/>
                <a:gd name="connsiteY0" fmla="*/ 3278559 h 3925330"/>
                <a:gd name="connsiteX1" fmla="*/ 5140713 w 5185393"/>
                <a:gd name="connsiteY1" fmla="*/ 3222803 h 3925330"/>
                <a:gd name="connsiteX2" fmla="*/ 5073805 w 5185393"/>
                <a:gd name="connsiteY2" fmla="*/ 3133594 h 3925330"/>
                <a:gd name="connsiteX3" fmla="*/ 4995747 w 5185393"/>
                <a:gd name="connsiteY3" fmla="*/ 3022081 h 3925330"/>
                <a:gd name="connsiteX4" fmla="*/ 4939991 w 5185393"/>
                <a:gd name="connsiteY4" fmla="*/ 2977476 h 3925330"/>
                <a:gd name="connsiteX5" fmla="*/ 4873083 w 5185393"/>
                <a:gd name="connsiteY5" fmla="*/ 2932872 h 3925330"/>
                <a:gd name="connsiteX6" fmla="*/ 4806176 w 5185393"/>
                <a:gd name="connsiteY6" fmla="*/ 2899418 h 3925330"/>
                <a:gd name="connsiteX7" fmla="*/ 4750420 w 5185393"/>
                <a:gd name="connsiteY7" fmla="*/ 2865964 h 3925330"/>
                <a:gd name="connsiteX8" fmla="*/ 4661210 w 5185393"/>
                <a:gd name="connsiteY8" fmla="*/ 2821359 h 3925330"/>
                <a:gd name="connsiteX9" fmla="*/ 4572000 w 5185393"/>
                <a:gd name="connsiteY9" fmla="*/ 2754452 h 3925330"/>
                <a:gd name="connsiteX10" fmla="*/ 4538547 w 5185393"/>
                <a:gd name="connsiteY10" fmla="*/ 2732150 h 3925330"/>
                <a:gd name="connsiteX11" fmla="*/ 4482791 w 5185393"/>
                <a:gd name="connsiteY11" fmla="*/ 2676394 h 3925330"/>
                <a:gd name="connsiteX12" fmla="*/ 4427034 w 5185393"/>
                <a:gd name="connsiteY12" fmla="*/ 2620637 h 3925330"/>
                <a:gd name="connsiteX13" fmla="*/ 4404732 w 5185393"/>
                <a:gd name="connsiteY13" fmla="*/ 2587184 h 3925330"/>
                <a:gd name="connsiteX14" fmla="*/ 4348976 w 5185393"/>
                <a:gd name="connsiteY14" fmla="*/ 2542579 h 3925330"/>
                <a:gd name="connsiteX15" fmla="*/ 4282069 w 5185393"/>
                <a:gd name="connsiteY15" fmla="*/ 2453369 h 3925330"/>
                <a:gd name="connsiteX16" fmla="*/ 4226313 w 5185393"/>
                <a:gd name="connsiteY16" fmla="*/ 2408764 h 3925330"/>
                <a:gd name="connsiteX17" fmla="*/ 4181708 w 5185393"/>
                <a:gd name="connsiteY17" fmla="*/ 2364159 h 3925330"/>
                <a:gd name="connsiteX18" fmla="*/ 4159405 w 5185393"/>
                <a:gd name="connsiteY18" fmla="*/ 2341857 h 3925330"/>
                <a:gd name="connsiteX19" fmla="*/ 4137103 w 5185393"/>
                <a:gd name="connsiteY19" fmla="*/ 2319554 h 3925330"/>
                <a:gd name="connsiteX20" fmla="*/ 4092498 w 5185393"/>
                <a:gd name="connsiteY20" fmla="*/ 2252647 h 3925330"/>
                <a:gd name="connsiteX21" fmla="*/ 4059044 w 5185393"/>
                <a:gd name="connsiteY21" fmla="*/ 2196891 h 3925330"/>
                <a:gd name="connsiteX22" fmla="*/ 4036742 w 5185393"/>
                <a:gd name="connsiteY22" fmla="*/ 2129984 h 3925330"/>
                <a:gd name="connsiteX23" fmla="*/ 4025591 w 5185393"/>
                <a:gd name="connsiteY23" fmla="*/ 2096530 h 3925330"/>
                <a:gd name="connsiteX24" fmla="*/ 4003288 w 5185393"/>
                <a:gd name="connsiteY24" fmla="*/ 2063076 h 3925330"/>
                <a:gd name="connsiteX25" fmla="*/ 3992137 w 5185393"/>
                <a:gd name="connsiteY25" fmla="*/ 2007320 h 3925330"/>
                <a:gd name="connsiteX26" fmla="*/ 3969834 w 5185393"/>
                <a:gd name="connsiteY26" fmla="*/ 1973867 h 3925330"/>
                <a:gd name="connsiteX27" fmla="*/ 3947532 w 5185393"/>
                <a:gd name="connsiteY27" fmla="*/ 1884657 h 3925330"/>
                <a:gd name="connsiteX28" fmla="*/ 3914078 w 5185393"/>
                <a:gd name="connsiteY28" fmla="*/ 1795447 h 3925330"/>
                <a:gd name="connsiteX29" fmla="*/ 3891776 w 5185393"/>
                <a:gd name="connsiteY29" fmla="*/ 1728540 h 3925330"/>
                <a:gd name="connsiteX30" fmla="*/ 3869473 w 5185393"/>
                <a:gd name="connsiteY30" fmla="*/ 1683935 h 3925330"/>
                <a:gd name="connsiteX31" fmla="*/ 3836020 w 5185393"/>
                <a:gd name="connsiteY31" fmla="*/ 1583574 h 3925330"/>
                <a:gd name="connsiteX32" fmla="*/ 3802566 w 5185393"/>
                <a:gd name="connsiteY32" fmla="*/ 1527818 h 3925330"/>
                <a:gd name="connsiteX33" fmla="*/ 3769113 w 5185393"/>
                <a:gd name="connsiteY33" fmla="*/ 1516667 h 3925330"/>
                <a:gd name="connsiteX34" fmla="*/ 3691054 w 5185393"/>
                <a:gd name="connsiteY34" fmla="*/ 1416306 h 3925330"/>
                <a:gd name="connsiteX35" fmla="*/ 3646449 w 5185393"/>
                <a:gd name="connsiteY35" fmla="*/ 1304794 h 3925330"/>
                <a:gd name="connsiteX36" fmla="*/ 3601844 w 5185393"/>
                <a:gd name="connsiteY36" fmla="*/ 1237886 h 3925330"/>
                <a:gd name="connsiteX37" fmla="*/ 3557239 w 5185393"/>
                <a:gd name="connsiteY37" fmla="*/ 1148676 h 3925330"/>
                <a:gd name="connsiteX38" fmla="*/ 3546088 w 5185393"/>
                <a:gd name="connsiteY38" fmla="*/ 1115223 h 3925330"/>
                <a:gd name="connsiteX39" fmla="*/ 3534937 w 5185393"/>
                <a:gd name="connsiteY39" fmla="*/ 1070618 h 3925330"/>
                <a:gd name="connsiteX40" fmla="*/ 3490332 w 5185393"/>
                <a:gd name="connsiteY40" fmla="*/ 1003711 h 3925330"/>
                <a:gd name="connsiteX41" fmla="*/ 3468030 w 5185393"/>
                <a:gd name="connsiteY41" fmla="*/ 925652 h 3925330"/>
                <a:gd name="connsiteX42" fmla="*/ 3445727 w 5185393"/>
                <a:gd name="connsiteY42" fmla="*/ 903350 h 3925330"/>
                <a:gd name="connsiteX43" fmla="*/ 3423425 w 5185393"/>
                <a:gd name="connsiteY43" fmla="*/ 869896 h 3925330"/>
                <a:gd name="connsiteX44" fmla="*/ 3401122 w 5185393"/>
                <a:gd name="connsiteY44" fmla="*/ 791837 h 3925330"/>
                <a:gd name="connsiteX45" fmla="*/ 3356517 w 5185393"/>
                <a:gd name="connsiteY45" fmla="*/ 724930 h 3925330"/>
                <a:gd name="connsiteX46" fmla="*/ 3334215 w 5185393"/>
                <a:gd name="connsiteY46" fmla="*/ 691476 h 3925330"/>
                <a:gd name="connsiteX47" fmla="*/ 3278459 w 5185393"/>
                <a:gd name="connsiteY47" fmla="*/ 635720 h 3925330"/>
                <a:gd name="connsiteX48" fmla="*/ 3256156 w 5185393"/>
                <a:gd name="connsiteY48" fmla="*/ 613418 h 3925330"/>
                <a:gd name="connsiteX49" fmla="*/ 3233854 w 5185393"/>
                <a:gd name="connsiteY49" fmla="*/ 591115 h 3925330"/>
                <a:gd name="connsiteX50" fmla="*/ 3200400 w 5185393"/>
                <a:gd name="connsiteY50" fmla="*/ 568813 h 3925330"/>
                <a:gd name="connsiteX51" fmla="*/ 3178098 w 5185393"/>
                <a:gd name="connsiteY51" fmla="*/ 535359 h 3925330"/>
                <a:gd name="connsiteX52" fmla="*/ 3077737 w 5185393"/>
                <a:gd name="connsiteY52" fmla="*/ 468452 h 3925330"/>
                <a:gd name="connsiteX53" fmla="*/ 3010830 w 5185393"/>
                <a:gd name="connsiteY53" fmla="*/ 446150 h 3925330"/>
                <a:gd name="connsiteX54" fmla="*/ 2943922 w 5185393"/>
                <a:gd name="connsiteY54" fmla="*/ 423847 h 3925330"/>
                <a:gd name="connsiteX55" fmla="*/ 2877015 w 5185393"/>
                <a:gd name="connsiteY55" fmla="*/ 390394 h 3925330"/>
                <a:gd name="connsiteX56" fmla="*/ 2810108 w 5185393"/>
                <a:gd name="connsiteY56" fmla="*/ 368091 h 3925330"/>
                <a:gd name="connsiteX57" fmla="*/ 2765503 w 5185393"/>
                <a:gd name="connsiteY57" fmla="*/ 323486 h 3925330"/>
                <a:gd name="connsiteX58" fmla="*/ 2698595 w 5185393"/>
                <a:gd name="connsiteY58" fmla="*/ 301184 h 3925330"/>
                <a:gd name="connsiteX59" fmla="*/ 2564781 w 5185393"/>
                <a:gd name="connsiteY59" fmla="*/ 256579 h 3925330"/>
                <a:gd name="connsiteX60" fmla="*/ 2497873 w 5185393"/>
                <a:gd name="connsiteY60" fmla="*/ 245428 h 3925330"/>
                <a:gd name="connsiteX61" fmla="*/ 2419815 w 5185393"/>
                <a:gd name="connsiteY61" fmla="*/ 223125 h 3925330"/>
                <a:gd name="connsiteX62" fmla="*/ 2352908 w 5185393"/>
                <a:gd name="connsiteY62" fmla="*/ 200823 h 3925330"/>
                <a:gd name="connsiteX63" fmla="*/ 2163337 w 5185393"/>
                <a:gd name="connsiteY63" fmla="*/ 178520 h 3925330"/>
                <a:gd name="connsiteX64" fmla="*/ 2051825 w 5185393"/>
                <a:gd name="connsiteY64" fmla="*/ 156218 h 3925330"/>
                <a:gd name="connsiteX65" fmla="*/ 2018371 w 5185393"/>
                <a:gd name="connsiteY65" fmla="*/ 145067 h 3925330"/>
                <a:gd name="connsiteX66" fmla="*/ 1940313 w 5185393"/>
                <a:gd name="connsiteY66" fmla="*/ 133915 h 3925330"/>
                <a:gd name="connsiteX67" fmla="*/ 1862254 w 5185393"/>
                <a:gd name="connsiteY67" fmla="*/ 111613 h 3925330"/>
                <a:gd name="connsiteX68" fmla="*/ 1795347 w 5185393"/>
                <a:gd name="connsiteY68" fmla="*/ 89311 h 3925330"/>
                <a:gd name="connsiteX69" fmla="*/ 1661532 w 5185393"/>
                <a:gd name="connsiteY69" fmla="*/ 44706 h 3925330"/>
                <a:gd name="connsiteX70" fmla="*/ 1494264 w 5185393"/>
                <a:gd name="connsiteY70" fmla="*/ 22403 h 3925330"/>
                <a:gd name="connsiteX71" fmla="*/ 1460810 w 5185393"/>
                <a:gd name="connsiteY71" fmla="*/ 11252 h 3925330"/>
                <a:gd name="connsiteX72" fmla="*/ 1059366 w 5185393"/>
                <a:gd name="connsiteY72" fmla="*/ 11252 h 3925330"/>
                <a:gd name="connsiteX73" fmla="*/ 936703 w 5185393"/>
                <a:gd name="connsiteY73" fmla="*/ 44706 h 3925330"/>
                <a:gd name="connsiteX74" fmla="*/ 880947 w 5185393"/>
                <a:gd name="connsiteY74" fmla="*/ 55857 h 3925330"/>
                <a:gd name="connsiteX75" fmla="*/ 814039 w 5185393"/>
                <a:gd name="connsiteY75" fmla="*/ 78159 h 3925330"/>
                <a:gd name="connsiteX76" fmla="*/ 780586 w 5185393"/>
                <a:gd name="connsiteY76" fmla="*/ 89311 h 3925330"/>
                <a:gd name="connsiteX77" fmla="*/ 702527 w 5185393"/>
                <a:gd name="connsiteY77" fmla="*/ 111613 h 3925330"/>
                <a:gd name="connsiteX78" fmla="*/ 669073 w 5185393"/>
                <a:gd name="connsiteY78" fmla="*/ 133915 h 3925330"/>
                <a:gd name="connsiteX79" fmla="*/ 646771 w 5185393"/>
                <a:gd name="connsiteY79" fmla="*/ 156218 h 3925330"/>
                <a:gd name="connsiteX80" fmla="*/ 613317 w 5185393"/>
                <a:gd name="connsiteY80" fmla="*/ 167369 h 3925330"/>
                <a:gd name="connsiteX81" fmla="*/ 557561 w 5185393"/>
                <a:gd name="connsiteY81" fmla="*/ 211974 h 3925330"/>
                <a:gd name="connsiteX82" fmla="*/ 524108 w 5185393"/>
                <a:gd name="connsiteY82" fmla="*/ 234276 h 3925330"/>
                <a:gd name="connsiteX83" fmla="*/ 468352 w 5185393"/>
                <a:gd name="connsiteY83" fmla="*/ 290033 h 3925330"/>
                <a:gd name="connsiteX84" fmla="*/ 446049 w 5185393"/>
                <a:gd name="connsiteY84" fmla="*/ 312335 h 3925330"/>
                <a:gd name="connsiteX85" fmla="*/ 390293 w 5185393"/>
                <a:gd name="connsiteY85" fmla="*/ 356940 h 3925330"/>
                <a:gd name="connsiteX86" fmla="*/ 356839 w 5185393"/>
                <a:gd name="connsiteY86" fmla="*/ 412696 h 3925330"/>
                <a:gd name="connsiteX87" fmla="*/ 345688 w 5185393"/>
                <a:gd name="connsiteY87" fmla="*/ 446150 h 3925330"/>
                <a:gd name="connsiteX88" fmla="*/ 323386 w 5185393"/>
                <a:gd name="connsiteY88" fmla="*/ 479603 h 3925330"/>
                <a:gd name="connsiteX89" fmla="*/ 312234 w 5185393"/>
                <a:gd name="connsiteY89" fmla="*/ 513057 h 3925330"/>
                <a:gd name="connsiteX90" fmla="*/ 267630 w 5185393"/>
                <a:gd name="connsiteY90" fmla="*/ 579964 h 3925330"/>
                <a:gd name="connsiteX91" fmla="*/ 256478 w 5185393"/>
                <a:gd name="connsiteY91" fmla="*/ 613418 h 3925330"/>
                <a:gd name="connsiteX92" fmla="*/ 211873 w 5185393"/>
                <a:gd name="connsiteY92" fmla="*/ 669174 h 3925330"/>
                <a:gd name="connsiteX93" fmla="*/ 167269 w 5185393"/>
                <a:gd name="connsiteY93" fmla="*/ 736081 h 3925330"/>
                <a:gd name="connsiteX94" fmla="*/ 144966 w 5185393"/>
                <a:gd name="connsiteY94" fmla="*/ 758384 h 3925330"/>
                <a:gd name="connsiteX95" fmla="*/ 100361 w 5185393"/>
                <a:gd name="connsiteY95" fmla="*/ 825291 h 3925330"/>
                <a:gd name="connsiteX96" fmla="*/ 55756 w 5185393"/>
                <a:gd name="connsiteY96" fmla="*/ 925652 h 3925330"/>
                <a:gd name="connsiteX97" fmla="*/ 44605 w 5185393"/>
                <a:gd name="connsiteY97" fmla="*/ 959106 h 3925330"/>
                <a:gd name="connsiteX98" fmla="*/ 22303 w 5185393"/>
                <a:gd name="connsiteY98" fmla="*/ 992559 h 3925330"/>
                <a:gd name="connsiteX99" fmla="*/ 0 w 5185393"/>
                <a:gd name="connsiteY99" fmla="*/ 1126374 h 3925330"/>
                <a:gd name="connsiteX100" fmla="*/ 11152 w 5185393"/>
                <a:gd name="connsiteY100" fmla="*/ 1906959 h 3925330"/>
                <a:gd name="connsiteX101" fmla="*/ 33454 w 5185393"/>
                <a:gd name="connsiteY101" fmla="*/ 1973867 h 3925330"/>
                <a:gd name="connsiteX102" fmla="*/ 78059 w 5185393"/>
                <a:gd name="connsiteY102" fmla="*/ 2107681 h 3925330"/>
                <a:gd name="connsiteX103" fmla="*/ 89210 w 5185393"/>
                <a:gd name="connsiteY103" fmla="*/ 2141135 h 3925330"/>
                <a:gd name="connsiteX104" fmla="*/ 100361 w 5185393"/>
                <a:gd name="connsiteY104" fmla="*/ 2208042 h 3925330"/>
                <a:gd name="connsiteX105" fmla="*/ 122664 w 5185393"/>
                <a:gd name="connsiteY105" fmla="*/ 2241496 h 3925330"/>
                <a:gd name="connsiteX106" fmla="*/ 156117 w 5185393"/>
                <a:gd name="connsiteY106" fmla="*/ 2341857 h 3925330"/>
                <a:gd name="connsiteX107" fmla="*/ 167269 w 5185393"/>
                <a:gd name="connsiteY107" fmla="*/ 2397613 h 3925330"/>
                <a:gd name="connsiteX108" fmla="*/ 189571 w 5185393"/>
                <a:gd name="connsiteY108" fmla="*/ 2442218 h 3925330"/>
                <a:gd name="connsiteX109" fmla="*/ 211873 w 5185393"/>
                <a:gd name="connsiteY109" fmla="*/ 2531428 h 3925330"/>
                <a:gd name="connsiteX110" fmla="*/ 234176 w 5185393"/>
                <a:gd name="connsiteY110" fmla="*/ 2598335 h 3925330"/>
                <a:gd name="connsiteX111" fmla="*/ 245327 w 5185393"/>
                <a:gd name="connsiteY111" fmla="*/ 2642940 h 3925330"/>
                <a:gd name="connsiteX112" fmla="*/ 267630 w 5185393"/>
                <a:gd name="connsiteY112" fmla="*/ 2676394 h 3925330"/>
                <a:gd name="connsiteX113" fmla="*/ 278781 w 5185393"/>
                <a:gd name="connsiteY113" fmla="*/ 2720998 h 3925330"/>
                <a:gd name="connsiteX114" fmla="*/ 312234 w 5185393"/>
                <a:gd name="connsiteY114" fmla="*/ 2821359 h 3925330"/>
                <a:gd name="connsiteX115" fmla="*/ 334537 w 5185393"/>
                <a:gd name="connsiteY115" fmla="*/ 2854813 h 3925330"/>
                <a:gd name="connsiteX116" fmla="*/ 367991 w 5185393"/>
                <a:gd name="connsiteY116" fmla="*/ 2944023 h 3925330"/>
                <a:gd name="connsiteX117" fmla="*/ 379142 w 5185393"/>
                <a:gd name="connsiteY117" fmla="*/ 2977476 h 3925330"/>
                <a:gd name="connsiteX118" fmla="*/ 401444 w 5185393"/>
                <a:gd name="connsiteY118" fmla="*/ 3022081 h 3925330"/>
                <a:gd name="connsiteX119" fmla="*/ 434898 w 5185393"/>
                <a:gd name="connsiteY119" fmla="*/ 3122442 h 3925330"/>
                <a:gd name="connsiteX120" fmla="*/ 457200 w 5185393"/>
                <a:gd name="connsiteY120" fmla="*/ 3167047 h 3925330"/>
                <a:gd name="connsiteX121" fmla="*/ 468352 w 5185393"/>
                <a:gd name="connsiteY121" fmla="*/ 3211652 h 3925330"/>
                <a:gd name="connsiteX122" fmla="*/ 490654 w 5185393"/>
                <a:gd name="connsiteY122" fmla="*/ 3245106 h 3925330"/>
                <a:gd name="connsiteX123" fmla="*/ 535259 w 5185393"/>
                <a:gd name="connsiteY123" fmla="*/ 3345467 h 3925330"/>
                <a:gd name="connsiteX124" fmla="*/ 568713 w 5185393"/>
                <a:gd name="connsiteY124" fmla="*/ 3445828 h 3925330"/>
                <a:gd name="connsiteX125" fmla="*/ 602166 w 5185393"/>
                <a:gd name="connsiteY125" fmla="*/ 3479281 h 3925330"/>
                <a:gd name="connsiteX126" fmla="*/ 646771 w 5185393"/>
                <a:gd name="connsiteY126" fmla="*/ 3546189 h 3925330"/>
                <a:gd name="connsiteX127" fmla="*/ 702527 w 5185393"/>
                <a:gd name="connsiteY127" fmla="*/ 3601945 h 3925330"/>
                <a:gd name="connsiteX128" fmla="*/ 735981 w 5185393"/>
                <a:gd name="connsiteY128" fmla="*/ 3624247 h 3925330"/>
                <a:gd name="connsiteX129" fmla="*/ 814039 w 5185393"/>
                <a:gd name="connsiteY129" fmla="*/ 3680003 h 3925330"/>
                <a:gd name="connsiteX130" fmla="*/ 836342 w 5185393"/>
                <a:gd name="connsiteY130" fmla="*/ 3702306 h 3925330"/>
                <a:gd name="connsiteX131" fmla="*/ 869795 w 5185393"/>
                <a:gd name="connsiteY131" fmla="*/ 3724608 h 3925330"/>
                <a:gd name="connsiteX132" fmla="*/ 925552 w 5185393"/>
                <a:gd name="connsiteY132" fmla="*/ 3769213 h 3925330"/>
                <a:gd name="connsiteX133" fmla="*/ 959005 w 5185393"/>
                <a:gd name="connsiteY133" fmla="*/ 3802667 h 3925330"/>
                <a:gd name="connsiteX134" fmla="*/ 992459 w 5185393"/>
                <a:gd name="connsiteY134" fmla="*/ 3813818 h 3925330"/>
                <a:gd name="connsiteX135" fmla="*/ 1070517 w 5185393"/>
                <a:gd name="connsiteY135" fmla="*/ 3869574 h 3925330"/>
                <a:gd name="connsiteX136" fmla="*/ 1159727 w 5185393"/>
                <a:gd name="connsiteY136" fmla="*/ 3914179 h 3925330"/>
                <a:gd name="connsiteX137" fmla="*/ 1193181 w 5185393"/>
                <a:gd name="connsiteY137" fmla="*/ 3925330 h 3925330"/>
                <a:gd name="connsiteX138" fmla="*/ 1717288 w 5185393"/>
                <a:gd name="connsiteY138" fmla="*/ 3914179 h 3925330"/>
                <a:gd name="connsiteX139" fmla="*/ 1773044 w 5185393"/>
                <a:gd name="connsiteY139" fmla="*/ 3903028 h 3925330"/>
                <a:gd name="connsiteX140" fmla="*/ 1873405 w 5185393"/>
                <a:gd name="connsiteY140" fmla="*/ 3891876 h 3925330"/>
                <a:gd name="connsiteX141" fmla="*/ 1984917 w 5185393"/>
                <a:gd name="connsiteY141" fmla="*/ 3869574 h 3925330"/>
                <a:gd name="connsiteX142" fmla="*/ 2029522 w 5185393"/>
                <a:gd name="connsiteY142" fmla="*/ 3858423 h 3925330"/>
                <a:gd name="connsiteX143" fmla="*/ 2062976 w 5185393"/>
                <a:gd name="connsiteY143" fmla="*/ 3847272 h 3925330"/>
                <a:gd name="connsiteX144" fmla="*/ 2163337 w 5185393"/>
                <a:gd name="connsiteY144" fmla="*/ 3836120 h 3925330"/>
                <a:gd name="connsiteX145" fmla="*/ 2286000 w 5185393"/>
                <a:gd name="connsiteY145" fmla="*/ 3802667 h 3925330"/>
                <a:gd name="connsiteX146" fmla="*/ 2330605 w 5185393"/>
                <a:gd name="connsiteY146" fmla="*/ 3791515 h 3925330"/>
                <a:gd name="connsiteX147" fmla="*/ 2419815 w 5185393"/>
                <a:gd name="connsiteY147" fmla="*/ 3769213 h 3925330"/>
                <a:gd name="connsiteX148" fmla="*/ 2453269 w 5185393"/>
                <a:gd name="connsiteY148" fmla="*/ 3758062 h 3925330"/>
                <a:gd name="connsiteX149" fmla="*/ 2509025 w 5185393"/>
                <a:gd name="connsiteY149" fmla="*/ 3746911 h 3925330"/>
                <a:gd name="connsiteX150" fmla="*/ 2542478 w 5185393"/>
                <a:gd name="connsiteY150" fmla="*/ 3735759 h 3925330"/>
                <a:gd name="connsiteX151" fmla="*/ 2598234 w 5185393"/>
                <a:gd name="connsiteY151" fmla="*/ 3724608 h 3925330"/>
                <a:gd name="connsiteX152" fmla="*/ 2698595 w 5185393"/>
                <a:gd name="connsiteY152" fmla="*/ 3691154 h 3925330"/>
                <a:gd name="connsiteX153" fmla="*/ 2732049 w 5185393"/>
                <a:gd name="connsiteY153" fmla="*/ 3680003 h 3925330"/>
                <a:gd name="connsiteX154" fmla="*/ 3200400 w 5185393"/>
                <a:gd name="connsiteY154" fmla="*/ 3668852 h 3925330"/>
                <a:gd name="connsiteX155" fmla="*/ 3311913 w 5185393"/>
                <a:gd name="connsiteY155" fmla="*/ 3657701 h 3925330"/>
                <a:gd name="connsiteX156" fmla="*/ 3568391 w 5185393"/>
                <a:gd name="connsiteY156" fmla="*/ 3680003 h 3925330"/>
                <a:gd name="connsiteX157" fmla="*/ 3601844 w 5185393"/>
                <a:gd name="connsiteY157" fmla="*/ 3691154 h 3925330"/>
                <a:gd name="connsiteX158" fmla="*/ 3757961 w 5185393"/>
                <a:gd name="connsiteY158" fmla="*/ 3713457 h 3925330"/>
                <a:gd name="connsiteX159" fmla="*/ 3858322 w 5185393"/>
                <a:gd name="connsiteY159" fmla="*/ 3735759 h 3925330"/>
                <a:gd name="connsiteX160" fmla="*/ 3925230 w 5185393"/>
                <a:gd name="connsiteY160" fmla="*/ 3758062 h 3925330"/>
                <a:gd name="connsiteX161" fmla="*/ 3992137 w 5185393"/>
                <a:gd name="connsiteY161" fmla="*/ 3780364 h 3925330"/>
                <a:gd name="connsiteX162" fmla="*/ 4081347 w 5185393"/>
                <a:gd name="connsiteY162" fmla="*/ 3791515 h 3925330"/>
                <a:gd name="connsiteX163" fmla="*/ 4114800 w 5185393"/>
                <a:gd name="connsiteY163" fmla="*/ 3802667 h 3925330"/>
                <a:gd name="connsiteX164" fmla="*/ 4170556 w 5185393"/>
                <a:gd name="connsiteY164" fmla="*/ 3791515 h 3925330"/>
                <a:gd name="connsiteX165" fmla="*/ 4270917 w 5185393"/>
                <a:gd name="connsiteY165" fmla="*/ 3780364 h 3925330"/>
                <a:gd name="connsiteX166" fmla="*/ 4382430 w 5185393"/>
                <a:gd name="connsiteY166" fmla="*/ 3758062 h 3925330"/>
                <a:gd name="connsiteX167" fmla="*/ 4493942 w 5185393"/>
                <a:gd name="connsiteY167" fmla="*/ 3724608 h 3925330"/>
                <a:gd name="connsiteX168" fmla="*/ 4527395 w 5185393"/>
                <a:gd name="connsiteY168" fmla="*/ 3713457 h 3925330"/>
                <a:gd name="connsiteX169" fmla="*/ 4560849 w 5185393"/>
                <a:gd name="connsiteY169" fmla="*/ 3702306 h 3925330"/>
                <a:gd name="connsiteX170" fmla="*/ 4616605 w 5185393"/>
                <a:gd name="connsiteY170" fmla="*/ 3657701 h 3925330"/>
                <a:gd name="connsiteX171" fmla="*/ 4638908 w 5185393"/>
                <a:gd name="connsiteY171" fmla="*/ 3635398 h 3925330"/>
                <a:gd name="connsiteX172" fmla="*/ 4672361 w 5185393"/>
                <a:gd name="connsiteY172" fmla="*/ 3613096 h 3925330"/>
                <a:gd name="connsiteX173" fmla="*/ 4694664 w 5185393"/>
                <a:gd name="connsiteY173" fmla="*/ 3590794 h 3925330"/>
                <a:gd name="connsiteX174" fmla="*/ 4728117 w 5185393"/>
                <a:gd name="connsiteY174" fmla="*/ 3568491 h 3925330"/>
                <a:gd name="connsiteX175" fmla="*/ 4772722 w 5185393"/>
                <a:gd name="connsiteY175" fmla="*/ 3512735 h 3925330"/>
                <a:gd name="connsiteX176" fmla="*/ 4817327 w 5185393"/>
                <a:gd name="connsiteY176" fmla="*/ 3468130 h 3925330"/>
                <a:gd name="connsiteX177" fmla="*/ 4939991 w 5185393"/>
                <a:gd name="connsiteY177" fmla="*/ 3345467 h 3925330"/>
                <a:gd name="connsiteX178" fmla="*/ 5018049 w 5185393"/>
                <a:gd name="connsiteY178" fmla="*/ 3334315 h 3925330"/>
                <a:gd name="connsiteX179" fmla="*/ 5129561 w 5185393"/>
                <a:gd name="connsiteY179" fmla="*/ 3300862 h 3925330"/>
                <a:gd name="connsiteX180" fmla="*/ 5185317 w 5185393"/>
                <a:gd name="connsiteY180" fmla="*/ 3278559 h 3925330"/>
                <a:gd name="connsiteX0" fmla="*/ 5185317 w 5185425"/>
                <a:gd name="connsiteY0" fmla="*/ 3278559 h 3925330"/>
                <a:gd name="connsiteX1" fmla="*/ 5140713 w 5185425"/>
                <a:gd name="connsiteY1" fmla="*/ 3222803 h 3925330"/>
                <a:gd name="connsiteX2" fmla="*/ 5040468 w 5185425"/>
                <a:gd name="connsiteY2" fmla="*/ 3124069 h 3925330"/>
                <a:gd name="connsiteX3" fmla="*/ 4995747 w 5185425"/>
                <a:gd name="connsiteY3" fmla="*/ 3022081 h 3925330"/>
                <a:gd name="connsiteX4" fmla="*/ 4939991 w 5185425"/>
                <a:gd name="connsiteY4" fmla="*/ 2977476 h 3925330"/>
                <a:gd name="connsiteX5" fmla="*/ 4873083 w 5185425"/>
                <a:gd name="connsiteY5" fmla="*/ 2932872 h 3925330"/>
                <a:gd name="connsiteX6" fmla="*/ 4806176 w 5185425"/>
                <a:gd name="connsiteY6" fmla="*/ 2899418 h 3925330"/>
                <a:gd name="connsiteX7" fmla="*/ 4750420 w 5185425"/>
                <a:gd name="connsiteY7" fmla="*/ 2865964 h 3925330"/>
                <a:gd name="connsiteX8" fmla="*/ 4661210 w 5185425"/>
                <a:gd name="connsiteY8" fmla="*/ 2821359 h 3925330"/>
                <a:gd name="connsiteX9" fmla="*/ 4572000 w 5185425"/>
                <a:gd name="connsiteY9" fmla="*/ 2754452 h 3925330"/>
                <a:gd name="connsiteX10" fmla="*/ 4538547 w 5185425"/>
                <a:gd name="connsiteY10" fmla="*/ 2732150 h 3925330"/>
                <a:gd name="connsiteX11" fmla="*/ 4482791 w 5185425"/>
                <a:gd name="connsiteY11" fmla="*/ 2676394 h 3925330"/>
                <a:gd name="connsiteX12" fmla="*/ 4427034 w 5185425"/>
                <a:gd name="connsiteY12" fmla="*/ 2620637 h 3925330"/>
                <a:gd name="connsiteX13" fmla="*/ 4404732 w 5185425"/>
                <a:gd name="connsiteY13" fmla="*/ 2587184 h 3925330"/>
                <a:gd name="connsiteX14" fmla="*/ 4348976 w 5185425"/>
                <a:gd name="connsiteY14" fmla="*/ 2542579 h 3925330"/>
                <a:gd name="connsiteX15" fmla="*/ 4282069 w 5185425"/>
                <a:gd name="connsiteY15" fmla="*/ 2453369 h 3925330"/>
                <a:gd name="connsiteX16" fmla="*/ 4226313 w 5185425"/>
                <a:gd name="connsiteY16" fmla="*/ 2408764 h 3925330"/>
                <a:gd name="connsiteX17" fmla="*/ 4181708 w 5185425"/>
                <a:gd name="connsiteY17" fmla="*/ 2364159 h 3925330"/>
                <a:gd name="connsiteX18" fmla="*/ 4159405 w 5185425"/>
                <a:gd name="connsiteY18" fmla="*/ 2341857 h 3925330"/>
                <a:gd name="connsiteX19" fmla="*/ 4137103 w 5185425"/>
                <a:gd name="connsiteY19" fmla="*/ 2319554 h 3925330"/>
                <a:gd name="connsiteX20" fmla="*/ 4092498 w 5185425"/>
                <a:gd name="connsiteY20" fmla="*/ 2252647 h 3925330"/>
                <a:gd name="connsiteX21" fmla="*/ 4059044 w 5185425"/>
                <a:gd name="connsiteY21" fmla="*/ 2196891 h 3925330"/>
                <a:gd name="connsiteX22" fmla="*/ 4036742 w 5185425"/>
                <a:gd name="connsiteY22" fmla="*/ 2129984 h 3925330"/>
                <a:gd name="connsiteX23" fmla="*/ 4025591 w 5185425"/>
                <a:gd name="connsiteY23" fmla="*/ 2096530 h 3925330"/>
                <a:gd name="connsiteX24" fmla="*/ 4003288 w 5185425"/>
                <a:gd name="connsiteY24" fmla="*/ 2063076 h 3925330"/>
                <a:gd name="connsiteX25" fmla="*/ 3992137 w 5185425"/>
                <a:gd name="connsiteY25" fmla="*/ 2007320 h 3925330"/>
                <a:gd name="connsiteX26" fmla="*/ 3969834 w 5185425"/>
                <a:gd name="connsiteY26" fmla="*/ 1973867 h 3925330"/>
                <a:gd name="connsiteX27" fmla="*/ 3947532 w 5185425"/>
                <a:gd name="connsiteY27" fmla="*/ 1884657 h 3925330"/>
                <a:gd name="connsiteX28" fmla="*/ 3914078 w 5185425"/>
                <a:gd name="connsiteY28" fmla="*/ 1795447 h 3925330"/>
                <a:gd name="connsiteX29" fmla="*/ 3891776 w 5185425"/>
                <a:gd name="connsiteY29" fmla="*/ 1728540 h 3925330"/>
                <a:gd name="connsiteX30" fmla="*/ 3869473 w 5185425"/>
                <a:gd name="connsiteY30" fmla="*/ 1683935 h 3925330"/>
                <a:gd name="connsiteX31" fmla="*/ 3836020 w 5185425"/>
                <a:gd name="connsiteY31" fmla="*/ 1583574 h 3925330"/>
                <a:gd name="connsiteX32" fmla="*/ 3802566 w 5185425"/>
                <a:gd name="connsiteY32" fmla="*/ 1527818 h 3925330"/>
                <a:gd name="connsiteX33" fmla="*/ 3769113 w 5185425"/>
                <a:gd name="connsiteY33" fmla="*/ 1516667 h 3925330"/>
                <a:gd name="connsiteX34" fmla="*/ 3691054 w 5185425"/>
                <a:gd name="connsiteY34" fmla="*/ 1416306 h 3925330"/>
                <a:gd name="connsiteX35" fmla="*/ 3646449 w 5185425"/>
                <a:gd name="connsiteY35" fmla="*/ 1304794 h 3925330"/>
                <a:gd name="connsiteX36" fmla="*/ 3601844 w 5185425"/>
                <a:gd name="connsiteY36" fmla="*/ 1237886 h 3925330"/>
                <a:gd name="connsiteX37" fmla="*/ 3557239 w 5185425"/>
                <a:gd name="connsiteY37" fmla="*/ 1148676 h 3925330"/>
                <a:gd name="connsiteX38" fmla="*/ 3546088 w 5185425"/>
                <a:gd name="connsiteY38" fmla="*/ 1115223 h 3925330"/>
                <a:gd name="connsiteX39" fmla="*/ 3534937 w 5185425"/>
                <a:gd name="connsiteY39" fmla="*/ 1070618 h 3925330"/>
                <a:gd name="connsiteX40" fmla="*/ 3490332 w 5185425"/>
                <a:gd name="connsiteY40" fmla="*/ 1003711 h 3925330"/>
                <a:gd name="connsiteX41" fmla="*/ 3468030 w 5185425"/>
                <a:gd name="connsiteY41" fmla="*/ 925652 h 3925330"/>
                <a:gd name="connsiteX42" fmla="*/ 3445727 w 5185425"/>
                <a:gd name="connsiteY42" fmla="*/ 903350 h 3925330"/>
                <a:gd name="connsiteX43" fmla="*/ 3423425 w 5185425"/>
                <a:gd name="connsiteY43" fmla="*/ 869896 h 3925330"/>
                <a:gd name="connsiteX44" fmla="*/ 3401122 w 5185425"/>
                <a:gd name="connsiteY44" fmla="*/ 791837 h 3925330"/>
                <a:gd name="connsiteX45" fmla="*/ 3356517 w 5185425"/>
                <a:gd name="connsiteY45" fmla="*/ 724930 h 3925330"/>
                <a:gd name="connsiteX46" fmla="*/ 3334215 w 5185425"/>
                <a:gd name="connsiteY46" fmla="*/ 691476 h 3925330"/>
                <a:gd name="connsiteX47" fmla="*/ 3278459 w 5185425"/>
                <a:gd name="connsiteY47" fmla="*/ 635720 h 3925330"/>
                <a:gd name="connsiteX48" fmla="*/ 3256156 w 5185425"/>
                <a:gd name="connsiteY48" fmla="*/ 613418 h 3925330"/>
                <a:gd name="connsiteX49" fmla="*/ 3233854 w 5185425"/>
                <a:gd name="connsiteY49" fmla="*/ 591115 h 3925330"/>
                <a:gd name="connsiteX50" fmla="*/ 3200400 w 5185425"/>
                <a:gd name="connsiteY50" fmla="*/ 568813 h 3925330"/>
                <a:gd name="connsiteX51" fmla="*/ 3178098 w 5185425"/>
                <a:gd name="connsiteY51" fmla="*/ 535359 h 3925330"/>
                <a:gd name="connsiteX52" fmla="*/ 3077737 w 5185425"/>
                <a:gd name="connsiteY52" fmla="*/ 468452 h 3925330"/>
                <a:gd name="connsiteX53" fmla="*/ 3010830 w 5185425"/>
                <a:gd name="connsiteY53" fmla="*/ 446150 h 3925330"/>
                <a:gd name="connsiteX54" fmla="*/ 2943922 w 5185425"/>
                <a:gd name="connsiteY54" fmla="*/ 423847 h 3925330"/>
                <a:gd name="connsiteX55" fmla="*/ 2877015 w 5185425"/>
                <a:gd name="connsiteY55" fmla="*/ 390394 h 3925330"/>
                <a:gd name="connsiteX56" fmla="*/ 2810108 w 5185425"/>
                <a:gd name="connsiteY56" fmla="*/ 368091 h 3925330"/>
                <a:gd name="connsiteX57" fmla="*/ 2765503 w 5185425"/>
                <a:gd name="connsiteY57" fmla="*/ 323486 h 3925330"/>
                <a:gd name="connsiteX58" fmla="*/ 2698595 w 5185425"/>
                <a:gd name="connsiteY58" fmla="*/ 301184 h 3925330"/>
                <a:gd name="connsiteX59" fmla="*/ 2564781 w 5185425"/>
                <a:gd name="connsiteY59" fmla="*/ 256579 h 3925330"/>
                <a:gd name="connsiteX60" fmla="*/ 2497873 w 5185425"/>
                <a:gd name="connsiteY60" fmla="*/ 245428 h 3925330"/>
                <a:gd name="connsiteX61" fmla="*/ 2419815 w 5185425"/>
                <a:gd name="connsiteY61" fmla="*/ 223125 h 3925330"/>
                <a:gd name="connsiteX62" fmla="*/ 2352908 w 5185425"/>
                <a:gd name="connsiteY62" fmla="*/ 200823 h 3925330"/>
                <a:gd name="connsiteX63" fmla="*/ 2163337 w 5185425"/>
                <a:gd name="connsiteY63" fmla="*/ 178520 h 3925330"/>
                <a:gd name="connsiteX64" fmla="*/ 2051825 w 5185425"/>
                <a:gd name="connsiteY64" fmla="*/ 156218 h 3925330"/>
                <a:gd name="connsiteX65" fmla="*/ 2018371 w 5185425"/>
                <a:gd name="connsiteY65" fmla="*/ 145067 h 3925330"/>
                <a:gd name="connsiteX66" fmla="*/ 1940313 w 5185425"/>
                <a:gd name="connsiteY66" fmla="*/ 133915 h 3925330"/>
                <a:gd name="connsiteX67" fmla="*/ 1862254 w 5185425"/>
                <a:gd name="connsiteY67" fmla="*/ 111613 h 3925330"/>
                <a:gd name="connsiteX68" fmla="*/ 1795347 w 5185425"/>
                <a:gd name="connsiteY68" fmla="*/ 89311 h 3925330"/>
                <a:gd name="connsiteX69" fmla="*/ 1661532 w 5185425"/>
                <a:gd name="connsiteY69" fmla="*/ 44706 h 3925330"/>
                <a:gd name="connsiteX70" fmla="*/ 1494264 w 5185425"/>
                <a:gd name="connsiteY70" fmla="*/ 22403 h 3925330"/>
                <a:gd name="connsiteX71" fmla="*/ 1460810 w 5185425"/>
                <a:gd name="connsiteY71" fmla="*/ 11252 h 3925330"/>
                <a:gd name="connsiteX72" fmla="*/ 1059366 w 5185425"/>
                <a:gd name="connsiteY72" fmla="*/ 11252 h 3925330"/>
                <a:gd name="connsiteX73" fmla="*/ 936703 w 5185425"/>
                <a:gd name="connsiteY73" fmla="*/ 44706 h 3925330"/>
                <a:gd name="connsiteX74" fmla="*/ 880947 w 5185425"/>
                <a:gd name="connsiteY74" fmla="*/ 55857 h 3925330"/>
                <a:gd name="connsiteX75" fmla="*/ 814039 w 5185425"/>
                <a:gd name="connsiteY75" fmla="*/ 78159 h 3925330"/>
                <a:gd name="connsiteX76" fmla="*/ 780586 w 5185425"/>
                <a:gd name="connsiteY76" fmla="*/ 89311 h 3925330"/>
                <a:gd name="connsiteX77" fmla="*/ 702527 w 5185425"/>
                <a:gd name="connsiteY77" fmla="*/ 111613 h 3925330"/>
                <a:gd name="connsiteX78" fmla="*/ 669073 w 5185425"/>
                <a:gd name="connsiteY78" fmla="*/ 133915 h 3925330"/>
                <a:gd name="connsiteX79" fmla="*/ 646771 w 5185425"/>
                <a:gd name="connsiteY79" fmla="*/ 156218 h 3925330"/>
                <a:gd name="connsiteX80" fmla="*/ 613317 w 5185425"/>
                <a:gd name="connsiteY80" fmla="*/ 167369 h 3925330"/>
                <a:gd name="connsiteX81" fmla="*/ 557561 w 5185425"/>
                <a:gd name="connsiteY81" fmla="*/ 211974 h 3925330"/>
                <a:gd name="connsiteX82" fmla="*/ 524108 w 5185425"/>
                <a:gd name="connsiteY82" fmla="*/ 234276 h 3925330"/>
                <a:gd name="connsiteX83" fmla="*/ 468352 w 5185425"/>
                <a:gd name="connsiteY83" fmla="*/ 290033 h 3925330"/>
                <a:gd name="connsiteX84" fmla="*/ 446049 w 5185425"/>
                <a:gd name="connsiteY84" fmla="*/ 312335 h 3925330"/>
                <a:gd name="connsiteX85" fmla="*/ 390293 w 5185425"/>
                <a:gd name="connsiteY85" fmla="*/ 356940 h 3925330"/>
                <a:gd name="connsiteX86" fmla="*/ 356839 w 5185425"/>
                <a:gd name="connsiteY86" fmla="*/ 412696 h 3925330"/>
                <a:gd name="connsiteX87" fmla="*/ 345688 w 5185425"/>
                <a:gd name="connsiteY87" fmla="*/ 446150 h 3925330"/>
                <a:gd name="connsiteX88" fmla="*/ 323386 w 5185425"/>
                <a:gd name="connsiteY88" fmla="*/ 479603 h 3925330"/>
                <a:gd name="connsiteX89" fmla="*/ 312234 w 5185425"/>
                <a:gd name="connsiteY89" fmla="*/ 513057 h 3925330"/>
                <a:gd name="connsiteX90" fmla="*/ 267630 w 5185425"/>
                <a:gd name="connsiteY90" fmla="*/ 579964 h 3925330"/>
                <a:gd name="connsiteX91" fmla="*/ 256478 w 5185425"/>
                <a:gd name="connsiteY91" fmla="*/ 613418 h 3925330"/>
                <a:gd name="connsiteX92" fmla="*/ 211873 w 5185425"/>
                <a:gd name="connsiteY92" fmla="*/ 669174 h 3925330"/>
                <a:gd name="connsiteX93" fmla="*/ 167269 w 5185425"/>
                <a:gd name="connsiteY93" fmla="*/ 736081 h 3925330"/>
                <a:gd name="connsiteX94" fmla="*/ 144966 w 5185425"/>
                <a:gd name="connsiteY94" fmla="*/ 758384 h 3925330"/>
                <a:gd name="connsiteX95" fmla="*/ 100361 w 5185425"/>
                <a:gd name="connsiteY95" fmla="*/ 825291 h 3925330"/>
                <a:gd name="connsiteX96" fmla="*/ 55756 w 5185425"/>
                <a:gd name="connsiteY96" fmla="*/ 925652 h 3925330"/>
                <a:gd name="connsiteX97" fmla="*/ 44605 w 5185425"/>
                <a:gd name="connsiteY97" fmla="*/ 959106 h 3925330"/>
                <a:gd name="connsiteX98" fmla="*/ 22303 w 5185425"/>
                <a:gd name="connsiteY98" fmla="*/ 992559 h 3925330"/>
                <a:gd name="connsiteX99" fmla="*/ 0 w 5185425"/>
                <a:gd name="connsiteY99" fmla="*/ 1126374 h 3925330"/>
                <a:gd name="connsiteX100" fmla="*/ 11152 w 5185425"/>
                <a:gd name="connsiteY100" fmla="*/ 1906959 h 3925330"/>
                <a:gd name="connsiteX101" fmla="*/ 33454 w 5185425"/>
                <a:gd name="connsiteY101" fmla="*/ 1973867 h 3925330"/>
                <a:gd name="connsiteX102" fmla="*/ 78059 w 5185425"/>
                <a:gd name="connsiteY102" fmla="*/ 2107681 h 3925330"/>
                <a:gd name="connsiteX103" fmla="*/ 89210 w 5185425"/>
                <a:gd name="connsiteY103" fmla="*/ 2141135 h 3925330"/>
                <a:gd name="connsiteX104" fmla="*/ 100361 w 5185425"/>
                <a:gd name="connsiteY104" fmla="*/ 2208042 h 3925330"/>
                <a:gd name="connsiteX105" fmla="*/ 122664 w 5185425"/>
                <a:gd name="connsiteY105" fmla="*/ 2241496 h 3925330"/>
                <a:gd name="connsiteX106" fmla="*/ 156117 w 5185425"/>
                <a:gd name="connsiteY106" fmla="*/ 2341857 h 3925330"/>
                <a:gd name="connsiteX107" fmla="*/ 167269 w 5185425"/>
                <a:gd name="connsiteY107" fmla="*/ 2397613 h 3925330"/>
                <a:gd name="connsiteX108" fmla="*/ 189571 w 5185425"/>
                <a:gd name="connsiteY108" fmla="*/ 2442218 h 3925330"/>
                <a:gd name="connsiteX109" fmla="*/ 211873 w 5185425"/>
                <a:gd name="connsiteY109" fmla="*/ 2531428 h 3925330"/>
                <a:gd name="connsiteX110" fmla="*/ 234176 w 5185425"/>
                <a:gd name="connsiteY110" fmla="*/ 2598335 h 3925330"/>
                <a:gd name="connsiteX111" fmla="*/ 245327 w 5185425"/>
                <a:gd name="connsiteY111" fmla="*/ 2642940 h 3925330"/>
                <a:gd name="connsiteX112" fmla="*/ 267630 w 5185425"/>
                <a:gd name="connsiteY112" fmla="*/ 2676394 h 3925330"/>
                <a:gd name="connsiteX113" fmla="*/ 278781 w 5185425"/>
                <a:gd name="connsiteY113" fmla="*/ 2720998 h 3925330"/>
                <a:gd name="connsiteX114" fmla="*/ 312234 w 5185425"/>
                <a:gd name="connsiteY114" fmla="*/ 2821359 h 3925330"/>
                <a:gd name="connsiteX115" fmla="*/ 334537 w 5185425"/>
                <a:gd name="connsiteY115" fmla="*/ 2854813 h 3925330"/>
                <a:gd name="connsiteX116" fmla="*/ 367991 w 5185425"/>
                <a:gd name="connsiteY116" fmla="*/ 2944023 h 3925330"/>
                <a:gd name="connsiteX117" fmla="*/ 379142 w 5185425"/>
                <a:gd name="connsiteY117" fmla="*/ 2977476 h 3925330"/>
                <a:gd name="connsiteX118" fmla="*/ 401444 w 5185425"/>
                <a:gd name="connsiteY118" fmla="*/ 3022081 h 3925330"/>
                <a:gd name="connsiteX119" fmla="*/ 434898 w 5185425"/>
                <a:gd name="connsiteY119" fmla="*/ 3122442 h 3925330"/>
                <a:gd name="connsiteX120" fmla="*/ 457200 w 5185425"/>
                <a:gd name="connsiteY120" fmla="*/ 3167047 h 3925330"/>
                <a:gd name="connsiteX121" fmla="*/ 468352 w 5185425"/>
                <a:gd name="connsiteY121" fmla="*/ 3211652 h 3925330"/>
                <a:gd name="connsiteX122" fmla="*/ 490654 w 5185425"/>
                <a:gd name="connsiteY122" fmla="*/ 3245106 h 3925330"/>
                <a:gd name="connsiteX123" fmla="*/ 535259 w 5185425"/>
                <a:gd name="connsiteY123" fmla="*/ 3345467 h 3925330"/>
                <a:gd name="connsiteX124" fmla="*/ 568713 w 5185425"/>
                <a:gd name="connsiteY124" fmla="*/ 3445828 h 3925330"/>
                <a:gd name="connsiteX125" fmla="*/ 602166 w 5185425"/>
                <a:gd name="connsiteY125" fmla="*/ 3479281 h 3925330"/>
                <a:gd name="connsiteX126" fmla="*/ 646771 w 5185425"/>
                <a:gd name="connsiteY126" fmla="*/ 3546189 h 3925330"/>
                <a:gd name="connsiteX127" fmla="*/ 702527 w 5185425"/>
                <a:gd name="connsiteY127" fmla="*/ 3601945 h 3925330"/>
                <a:gd name="connsiteX128" fmla="*/ 735981 w 5185425"/>
                <a:gd name="connsiteY128" fmla="*/ 3624247 h 3925330"/>
                <a:gd name="connsiteX129" fmla="*/ 814039 w 5185425"/>
                <a:gd name="connsiteY129" fmla="*/ 3680003 h 3925330"/>
                <a:gd name="connsiteX130" fmla="*/ 836342 w 5185425"/>
                <a:gd name="connsiteY130" fmla="*/ 3702306 h 3925330"/>
                <a:gd name="connsiteX131" fmla="*/ 869795 w 5185425"/>
                <a:gd name="connsiteY131" fmla="*/ 3724608 h 3925330"/>
                <a:gd name="connsiteX132" fmla="*/ 925552 w 5185425"/>
                <a:gd name="connsiteY132" fmla="*/ 3769213 h 3925330"/>
                <a:gd name="connsiteX133" fmla="*/ 959005 w 5185425"/>
                <a:gd name="connsiteY133" fmla="*/ 3802667 h 3925330"/>
                <a:gd name="connsiteX134" fmla="*/ 992459 w 5185425"/>
                <a:gd name="connsiteY134" fmla="*/ 3813818 h 3925330"/>
                <a:gd name="connsiteX135" fmla="*/ 1070517 w 5185425"/>
                <a:gd name="connsiteY135" fmla="*/ 3869574 h 3925330"/>
                <a:gd name="connsiteX136" fmla="*/ 1159727 w 5185425"/>
                <a:gd name="connsiteY136" fmla="*/ 3914179 h 3925330"/>
                <a:gd name="connsiteX137" fmla="*/ 1193181 w 5185425"/>
                <a:gd name="connsiteY137" fmla="*/ 3925330 h 3925330"/>
                <a:gd name="connsiteX138" fmla="*/ 1717288 w 5185425"/>
                <a:gd name="connsiteY138" fmla="*/ 3914179 h 3925330"/>
                <a:gd name="connsiteX139" fmla="*/ 1773044 w 5185425"/>
                <a:gd name="connsiteY139" fmla="*/ 3903028 h 3925330"/>
                <a:gd name="connsiteX140" fmla="*/ 1873405 w 5185425"/>
                <a:gd name="connsiteY140" fmla="*/ 3891876 h 3925330"/>
                <a:gd name="connsiteX141" fmla="*/ 1984917 w 5185425"/>
                <a:gd name="connsiteY141" fmla="*/ 3869574 h 3925330"/>
                <a:gd name="connsiteX142" fmla="*/ 2029522 w 5185425"/>
                <a:gd name="connsiteY142" fmla="*/ 3858423 h 3925330"/>
                <a:gd name="connsiteX143" fmla="*/ 2062976 w 5185425"/>
                <a:gd name="connsiteY143" fmla="*/ 3847272 h 3925330"/>
                <a:gd name="connsiteX144" fmla="*/ 2163337 w 5185425"/>
                <a:gd name="connsiteY144" fmla="*/ 3836120 h 3925330"/>
                <a:gd name="connsiteX145" fmla="*/ 2286000 w 5185425"/>
                <a:gd name="connsiteY145" fmla="*/ 3802667 h 3925330"/>
                <a:gd name="connsiteX146" fmla="*/ 2330605 w 5185425"/>
                <a:gd name="connsiteY146" fmla="*/ 3791515 h 3925330"/>
                <a:gd name="connsiteX147" fmla="*/ 2419815 w 5185425"/>
                <a:gd name="connsiteY147" fmla="*/ 3769213 h 3925330"/>
                <a:gd name="connsiteX148" fmla="*/ 2453269 w 5185425"/>
                <a:gd name="connsiteY148" fmla="*/ 3758062 h 3925330"/>
                <a:gd name="connsiteX149" fmla="*/ 2509025 w 5185425"/>
                <a:gd name="connsiteY149" fmla="*/ 3746911 h 3925330"/>
                <a:gd name="connsiteX150" fmla="*/ 2542478 w 5185425"/>
                <a:gd name="connsiteY150" fmla="*/ 3735759 h 3925330"/>
                <a:gd name="connsiteX151" fmla="*/ 2598234 w 5185425"/>
                <a:gd name="connsiteY151" fmla="*/ 3724608 h 3925330"/>
                <a:gd name="connsiteX152" fmla="*/ 2698595 w 5185425"/>
                <a:gd name="connsiteY152" fmla="*/ 3691154 h 3925330"/>
                <a:gd name="connsiteX153" fmla="*/ 2732049 w 5185425"/>
                <a:gd name="connsiteY153" fmla="*/ 3680003 h 3925330"/>
                <a:gd name="connsiteX154" fmla="*/ 3200400 w 5185425"/>
                <a:gd name="connsiteY154" fmla="*/ 3668852 h 3925330"/>
                <a:gd name="connsiteX155" fmla="*/ 3311913 w 5185425"/>
                <a:gd name="connsiteY155" fmla="*/ 3657701 h 3925330"/>
                <a:gd name="connsiteX156" fmla="*/ 3568391 w 5185425"/>
                <a:gd name="connsiteY156" fmla="*/ 3680003 h 3925330"/>
                <a:gd name="connsiteX157" fmla="*/ 3601844 w 5185425"/>
                <a:gd name="connsiteY157" fmla="*/ 3691154 h 3925330"/>
                <a:gd name="connsiteX158" fmla="*/ 3757961 w 5185425"/>
                <a:gd name="connsiteY158" fmla="*/ 3713457 h 3925330"/>
                <a:gd name="connsiteX159" fmla="*/ 3858322 w 5185425"/>
                <a:gd name="connsiteY159" fmla="*/ 3735759 h 3925330"/>
                <a:gd name="connsiteX160" fmla="*/ 3925230 w 5185425"/>
                <a:gd name="connsiteY160" fmla="*/ 3758062 h 3925330"/>
                <a:gd name="connsiteX161" fmla="*/ 3992137 w 5185425"/>
                <a:gd name="connsiteY161" fmla="*/ 3780364 h 3925330"/>
                <a:gd name="connsiteX162" fmla="*/ 4081347 w 5185425"/>
                <a:gd name="connsiteY162" fmla="*/ 3791515 h 3925330"/>
                <a:gd name="connsiteX163" fmla="*/ 4114800 w 5185425"/>
                <a:gd name="connsiteY163" fmla="*/ 3802667 h 3925330"/>
                <a:gd name="connsiteX164" fmla="*/ 4170556 w 5185425"/>
                <a:gd name="connsiteY164" fmla="*/ 3791515 h 3925330"/>
                <a:gd name="connsiteX165" fmla="*/ 4270917 w 5185425"/>
                <a:gd name="connsiteY165" fmla="*/ 3780364 h 3925330"/>
                <a:gd name="connsiteX166" fmla="*/ 4382430 w 5185425"/>
                <a:gd name="connsiteY166" fmla="*/ 3758062 h 3925330"/>
                <a:gd name="connsiteX167" fmla="*/ 4493942 w 5185425"/>
                <a:gd name="connsiteY167" fmla="*/ 3724608 h 3925330"/>
                <a:gd name="connsiteX168" fmla="*/ 4527395 w 5185425"/>
                <a:gd name="connsiteY168" fmla="*/ 3713457 h 3925330"/>
                <a:gd name="connsiteX169" fmla="*/ 4560849 w 5185425"/>
                <a:gd name="connsiteY169" fmla="*/ 3702306 h 3925330"/>
                <a:gd name="connsiteX170" fmla="*/ 4616605 w 5185425"/>
                <a:gd name="connsiteY170" fmla="*/ 3657701 h 3925330"/>
                <a:gd name="connsiteX171" fmla="*/ 4638908 w 5185425"/>
                <a:gd name="connsiteY171" fmla="*/ 3635398 h 3925330"/>
                <a:gd name="connsiteX172" fmla="*/ 4672361 w 5185425"/>
                <a:gd name="connsiteY172" fmla="*/ 3613096 h 3925330"/>
                <a:gd name="connsiteX173" fmla="*/ 4694664 w 5185425"/>
                <a:gd name="connsiteY173" fmla="*/ 3590794 h 3925330"/>
                <a:gd name="connsiteX174" fmla="*/ 4728117 w 5185425"/>
                <a:gd name="connsiteY174" fmla="*/ 3568491 h 3925330"/>
                <a:gd name="connsiteX175" fmla="*/ 4772722 w 5185425"/>
                <a:gd name="connsiteY175" fmla="*/ 3512735 h 3925330"/>
                <a:gd name="connsiteX176" fmla="*/ 4817327 w 5185425"/>
                <a:gd name="connsiteY176" fmla="*/ 3468130 h 3925330"/>
                <a:gd name="connsiteX177" fmla="*/ 4939991 w 5185425"/>
                <a:gd name="connsiteY177" fmla="*/ 3345467 h 3925330"/>
                <a:gd name="connsiteX178" fmla="*/ 5018049 w 5185425"/>
                <a:gd name="connsiteY178" fmla="*/ 3334315 h 3925330"/>
                <a:gd name="connsiteX179" fmla="*/ 5129561 w 5185425"/>
                <a:gd name="connsiteY179" fmla="*/ 3300862 h 3925330"/>
                <a:gd name="connsiteX180" fmla="*/ 5185317 w 5185425"/>
                <a:gd name="connsiteY180" fmla="*/ 3278559 h 3925330"/>
                <a:gd name="connsiteX0" fmla="*/ 5185317 w 5185425"/>
                <a:gd name="connsiteY0" fmla="*/ 3278559 h 3925330"/>
                <a:gd name="connsiteX1" fmla="*/ 5140713 w 5185425"/>
                <a:gd name="connsiteY1" fmla="*/ 3222803 h 3925330"/>
                <a:gd name="connsiteX2" fmla="*/ 5040468 w 5185425"/>
                <a:gd name="connsiteY2" fmla="*/ 3124069 h 3925330"/>
                <a:gd name="connsiteX3" fmla="*/ 4924310 w 5185425"/>
                <a:gd name="connsiteY3" fmla="*/ 3055418 h 3925330"/>
                <a:gd name="connsiteX4" fmla="*/ 4939991 w 5185425"/>
                <a:gd name="connsiteY4" fmla="*/ 2977476 h 3925330"/>
                <a:gd name="connsiteX5" fmla="*/ 4873083 w 5185425"/>
                <a:gd name="connsiteY5" fmla="*/ 2932872 h 3925330"/>
                <a:gd name="connsiteX6" fmla="*/ 4806176 w 5185425"/>
                <a:gd name="connsiteY6" fmla="*/ 2899418 h 3925330"/>
                <a:gd name="connsiteX7" fmla="*/ 4750420 w 5185425"/>
                <a:gd name="connsiteY7" fmla="*/ 2865964 h 3925330"/>
                <a:gd name="connsiteX8" fmla="*/ 4661210 w 5185425"/>
                <a:gd name="connsiteY8" fmla="*/ 2821359 h 3925330"/>
                <a:gd name="connsiteX9" fmla="*/ 4572000 w 5185425"/>
                <a:gd name="connsiteY9" fmla="*/ 2754452 h 3925330"/>
                <a:gd name="connsiteX10" fmla="*/ 4538547 w 5185425"/>
                <a:gd name="connsiteY10" fmla="*/ 2732150 h 3925330"/>
                <a:gd name="connsiteX11" fmla="*/ 4482791 w 5185425"/>
                <a:gd name="connsiteY11" fmla="*/ 2676394 h 3925330"/>
                <a:gd name="connsiteX12" fmla="*/ 4427034 w 5185425"/>
                <a:gd name="connsiteY12" fmla="*/ 2620637 h 3925330"/>
                <a:gd name="connsiteX13" fmla="*/ 4404732 w 5185425"/>
                <a:gd name="connsiteY13" fmla="*/ 2587184 h 3925330"/>
                <a:gd name="connsiteX14" fmla="*/ 4348976 w 5185425"/>
                <a:gd name="connsiteY14" fmla="*/ 2542579 h 3925330"/>
                <a:gd name="connsiteX15" fmla="*/ 4282069 w 5185425"/>
                <a:gd name="connsiteY15" fmla="*/ 2453369 h 3925330"/>
                <a:gd name="connsiteX16" fmla="*/ 4226313 w 5185425"/>
                <a:gd name="connsiteY16" fmla="*/ 2408764 h 3925330"/>
                <a:gd name="connsiteX17" fmla="*/ 4181708 w 5185425"/>
                <a:gd name="connsiteY17" fmla="*/ 2364159 h 3925330"/>
                <a:gd name="connsiteX18" fmla="*/ 4159405 w 5185425"/>
                <a:gd name="connsiteY18" fmla="*/ 2341857 h 3925330"/>
                <a:gd name="connsiteX19" fmla="*/ 4137103 w 5185425"/>
                <a:gd name="connsiteY19" fmla="*/ 2319554 h 3925330"/>
                <a:gd name="connsiteX20" fmla="*/ 4092498 w 5185425"/>
                <a:gd name="connsiteY20" fmla="*/ 2252647 h 3925330"/>
                <a:gd name="connsiteX21" fmla="*/ 4059044 w 5185425"/>
                <a:gd name="connsiteY21" fmla="*/ 2196891 h 3925330"/>
                <a:gd name="connsiteX22" fmla="*/ 4036742 w 5185425"/>
                <a:gd name="connsiteY22" fmla="*/ 2129984 h 3925330"/>
                <a:gd name="connsiteX23" fmla="*/ 4025591 w 5185425"/>
                <a:gd name="connsiteY23" fmla="*/ 2096530 h 3925330"/>
                <a:gd name="connsiteX24" fmla="*/ 4003288 w 5185425"/>
                <a:gd name="connsiteY24" fmla="*/ 2063076 h 3925330"/>
                <a:gd name="connsiteX25" fmla="*/ 3992137 w 5185425"/>
                <a:gd name="connsiteY25" fmla="*/ 2007320 h 3925330"/>
                <a:gd name="connsiteX26" fmla="*/ 3969834 w 5185425"/>
                <a:gd name="connsiteY26" fmla="*/ 1973867 h 3925330"/>
                <a:gd name="connsiteX27" fmla="*/ 3947532 w 5185425"/>
                <a:gd name="connsiteY27" fmla="*/ 1884657 h 3925330"/>
                <a:gd name="connsiteX28" fmla="*/ 3914078 w 5185425"/>
                <a:gd name="connsiteY28" fmla="*/ 1795447 h 3925330"/>
                <a:gd name="connsiteX29" fmla="*/ 3891776 w 5185425"/>
                <a:gd name="connsiteY29" fmla="*/ 1728540 h 3925330"/>
                <a:gd name="connsiteX30" fmla="*/ 3869473 w 5185425"/>
                <a:gd name="connsiteY30" fmla="*/ 1683935 h 3925330"/>
                <a:gd name="connsiteX31" fmla="*/ 3836020 w 5185425"/>
                <a:gd name="connsiteY31" fmla="*/ 1583574 h 3925330"/>
                <a:gd name="connsiteX32" fmla="*/ 3802566 w 5185425"/>
                <a:gd name="connsiteY32" fmla="*/ 1527818 h 3925330"/>
                <a:gd name="connsiteX33" fmla="*/ 3769113 w 5185425"/>
                <a:gd name="connsiteY33" fmla="*/ 1516667 h 3925330"/>
                <a:gd name="connsiteX34" fmla="*/ 3691054 w 5185425"/>
                <a:gd name="connsiteY34" fmla="*/ 1416306 h 3925330"/>
                <a:gd name="connsiteX35" fmla="*/ 3646449 w 5185425"/>
                <a:gd name="connsiteY35" fmla="*/ 1304794 h 3925330"/>
                <a:gd name="connsiteX36" fmla="*/ 3601844 w 5185425"/>
                <a:gd name="connsiteY36" fmla="*/ 1237886 h 3925330"/>
                <a:gd name="connsiteX37" fmla="*/ 3557239 w 5185425"/>
                <a:gd name="connsiteY37" fmla="*/ 1148676 h 3925330"/>
                <a:gd name="connsiteX38" fmla="*/ 3546088 w 5185425"/>
                <a:gd name="connsiteY38" fmla="*/ 1115223 h 3925330"/>
                <a:gd name="connsiteX39" fmla="*/ 3534937 w 5185425"/>
                <a:gd name="connsiteY39" fmla="*/ 1070618 h 3925330"/>
                <a:gd name="connsiteX40" fmla="*/ 3490332 w 5185425"/>
                <a:gd name="connsiteY40" fmla="*/ 1003711 h 3925330"/>
                <a:gd name="connsiteX41" fmla="*/ 3468030 w 5185425"/>
                <a:gd name="connsiteY41" fmla="*/ 925652 h 3925330"/>
                <a:gd name="connsiteX42" fmla="*/ 3445727 w 5185425"/>
                <a:gd name="connsiteY42" fmla="*/ 903350 h 3925330"/>
                <a:gd name="connsiteX43" fmla="*/ 3423425 w 5185425"/>
                <a:gd name="connsiteY43" fmla="*/ 869896 h 3925330"/>
                <a:gd name="connsiteX44" fmla="*/ 3401122 w 5185425"/>
                <a:gd name="connsiteY44" fmla="*/ 791837 h 3925330"/>
                <a:gd name="connsiteX45" fmla="*/ 3356517 w 5185425"/>
                <a:gd name="connsiteY45" fmla="*/ 724930 h 3925330"/>
                <a:gd name="connsiteX46" fmla="*/ 3334215 w 5185425"/>
                <a:gd name="connsiteY46" fmla="*/ 691476 h 3925330"/>
                <a:gd name="connsiteX47" fmla="*/ 3278459 w 5185425"/>
                <a:gd name="connsiteY47" fmla="*/ 635720 h 3925330"/>
                <a:gd name="connsiteX48" fmla="*/ 3256156 w 5185425"/>
                <a:gd name="connsiteY48" fmla="*/ 613418 h 3925330"/>
                <a:gd name="connsiteX49" fmla="*/ 3233854 w 5185425"/>
                <a:gd name="connsiteY49" fmla="*/ 591115 h 3925330"/>
                <a:gd name="connsiteX50" fmla="*/ 3200400 w 5185425"/>
                <a:gd name="connsiteY50" fmla="*/ 568813 h 3925330"/>
                <a:gd name="connsiteX51" fmla="*/ 3178098 w 5185425"/>
                <a:gd name="connsiteY51" fmla="*/ 535359 h 3925330"/>
                <a:gd name="connsiteX52" fmla="*/ 3077737 w 5185425"/>
                <a:gd name="connsiteY52" fmla="*/ 468452 h 3925330"/>
                <a:gd name="connsiteX53" fmla="*/ 3010830 w 5185425"/>
                <a:gd name="connsiteY53" fmla="*/ 446150 h 3925330"/>
                <a:gd name="connsiteX54" fmla="*/ 2943922 w 5185425"/>
                <a:gd name="connsiteY54" fmla="*/ 423847 h 3925330"/>
                <a:gd name="connsiteX55" fmla="*/ 2877015 w 5185425"/>
                <a:gd name="connsiteY55" fmla="*/ 390394 h 3925330"/>
                <a:gd name="connsiteX56" fmla="*/ 2810108 w 5185425"/>
                <a:gd name="connsiteY56" fmla="*/ 368091 h 3925330"/>
                <a:gd name="connsiteX57" fmla="*/ 2765503 w 5185425"/>
                <a:gd name="connsiteY57" fmla="*/ 323486 h 3925330"/>
                <a:gd name="connsiteX58" fmla="*/ 2698595 w 5185425"/>
                <a:gd name="connsiteY58" fmla="*/ 301184 h 3925330"/>
                <a:gd name="connsiteX59" fmla="*/ 2564781 w 5185425"/>
                <a:gd name="connsiteY59" fmla="*/ 256579 h 3925330"/>
                <a:gd name="connsiteX60" fmla="*/ 2497873 w 5185425"/>
                <a:gd name="connsiteY60" fmla="*/ 245428 h 3925330"/>
                <a:gd name="connsiteX61" fmla="*/ 2419815 w 5185425"/>
                <a:gd name="connsiteY61" fmla="*/ 223125 h 3925330"/>
                <a:gd name="connsiteX62" fmla="*/ 2352908 w 5185425"/>
                <a:gd name="connsiteY62" fmla="*/ 200823 h 3925330"/>
                <a:gd name="connsiteX63" fmla="*/ 2163337 w 5185425"/>
                <a:gd name="connsiteY63" fmla="*/ 178520 h 3925330"/>
                <a:gd name="connsiteX64" fmla="*/ 2051825 w 5185425"/>
                <a:gd name="connsiteY64" fmla="*/ 156218 h 3925330"/>
                <a:gd name="connsiteX65" fmla="*/ 2018371 w 5185425"/>
                <a:gd name="connsiteY65" fmla="*/ 145067 h 3925330"/>
                <a:gd name="connsiteX66" fmla="*/ 1940313 w 5185425"/>
                <a:gd name="connsiteY66" fmla="*/ 133915 h 3925330"/>
                <a:gd name="connsiteX67" fmla="*/ 1862254 w 5185425"/>
                <a:gd name="connsiteY67" fmla="*/ 111613 h 3925330"/>
                <a:gd name="connsiteX68" fmla="*/ 1795347 w 5185425"/>
                <a:gd name="connsiteY68" fmla="*/ 89311 h 3925330"/>
                <a:gd name="connsiteX69" fmla="*/ 1661532 w 5185425"/>
                <a:gd name="connsiteY69" fmla="*/ 44706 h 3925330"/>
                <a:gd name="connsiteX70" fmla="*/ 1494264 w 5185425"/>
                <a:gd name="connsiteY70" fmla="*/ 22403 h 3925330"/>
                <a:gd name="connsiteX71" fmla="*/ 1460810 w 5185425"/>
                <a:gd name="connsiteY71" fmla="*/ 11252 h 3925330"/>
                <a:gd name="connsiteX72" fmla="*/ 1059366 w 5185425"/>
                <a:gd name="connsiteY72" fmla="*/ 11252 h 3925330"/>
                <a:gd name="connsiteX73" fmla="*/ 936703 w 5185425"/>
                <a:gd name="connsiteY73" fmla="*/ 44706 h 3925330"/>
                <a:gd name="connsiteX74" fmla="*/ 880947 w 5185425"/>
                <a:gd name="connsiteY74" fmla="*/ 55857 h 3925330"/>
                <a:gd name="connsiteX75" fmla="*/ 814039 w 5185425"/>
                <a:gd name="connsiteY75" fmla="*/ 78159 h 3925330"/>
                <a:gd name="connsiteX76" fmla="*/ 780586 w 5185425"/>
                <a:gd name="connsiteY76" fmla="*/ 89311 h 3925330"/>
                <a:gd name="connsiteX77" fmla="*/ 702527 w 5185425"/>
                <a:gd name="connsiteY77" fmla="*/ 111613 h 3925330"/>
                <a:gd name="connsiteX78" fmla="*/ 669073 w 5185425"/>
                <a:gd name="connsiteY78" fmla="*/ 133915 h 3925330"/>
                <a:gd name="connsiteX79" fmla="*/ 646771 w 5185425"/>
                <a:gd name="connsiteY79" fmla="*/ 156218 h 3925330"/>
                <a:gd name="connsiteX80" fmla="*/ 613317 w 5185425"/>
                <a:gd name="connsiteY80" fmla="*/ 167369 h 3925330"/>
                <a:gd name="connsiteX81" fmla="*/ 557561 w 5185425"/>
                <a:gd name="connsiteY81" fmla="*/ 211974 h 3925330"/>
                <a:gd name="connsiteX82" fmla="*/ 524108 w 5185425"/>
                <a:gd name="connsiteY82" fmla="*/ 234276 h 3925330"/>
                <a:gd name="connsiteX83" fmla="*/ 468352 w 5185425"/>
                <a:gd name="connsiteY83" fmla="*/ 290033 h 3925330"/>
                <a:gd name="connsiteX84" fmla="*/ 446049 w 5185425"/>
                <a:gd name="connsiteY84" fmla="*/ 312335 h 3925330"/>
                <a:gd name="connsiteX85" fmla="*/ 390293 w 5185425"/>
                <a:gd name="connsiteY85" fmla="*/ 356940 h 3925330"/>
                <a:gd name="connsiteX86" fmla="*/ 356839 w 5185425"/>
                <a:gd name="connsiteY86" fmla="*/ 412696 h 3925330"/>
                <a:gd name="connsiteX87" fmla="*/ 345688 w 5185425"/>
                <a:gd name="connsiteY87" fmla="*/ 446150 h 3925330"/>
                <a:gd name="connsiteX88" fmla="*/ 323386 w 5185425"/>
                <a:gd name="connsiteY88" fmla="*/ 479603 h 3925330"/>
                <a:gd name="connsiteX89" fmla="*/ 312234 w 5185425"/>
                <a:gd name="connsiteY89" fmla="*/ 513057 h 3925330"/>
                <a:gd name="connsiteX90" fmla="*/ 267630 w 5185425"/>
                <a:gd name="connsiteY90" fmla="*/ 579964 h 3925330"/>
                <a:gd name="connsiteX91" fmla="*/ 256478 w 5185425"/>
                <a:gd name="connsiteY91" fmla="*/ 613418 h 3925330"/>
                <a:gd name="connsiteX92" fmla="*/ 211873 w 5185425"/>
                <a:gd name="connsiteY92" fmla="*/ 669174 h 3925330"/>
                <a:gd name="connsiteX93" fmla="*/ 167269 w 5185425"/>
                <a:gd name="connsiteY93" fmla="*/ 736081 h 3925330"/>
                <a:gd name="connsiteX94" fmla="*/ 144966 w 5185425"/>
                <a:gd name="connsiteY94" fmla="*/ 758384 h 3925330"/>
                <a:gd name="connsiteX95" fmla="*/ 100361 w 5185425"/>
                <a:gd name="connsiteY95" fmla="*/ 825291 h 3925330"/>
                <a:gd name="connsiteX96" fmla="*/ 55756 w 5185425"/>
                <a:gd name="connsiteY96" fmla="*/ 925652 h 3925330"/>
                <a:gd name="connsiteX97" fmla="*/ 44605 w 5185425"/>
                <a:gd name="connsiteY97" fmla="*/ 959106 h 3925330"/>
                <a:gd name="connsiteX98" fmla="*/ 22303 w 5185425"/>
                <a:gd name="connsiteY98" fmla="*/ 992559 h 3925330"/>
                <a:gd name="connsiteX99" fmla="*/ 0 w 5185425"/>
                <a:gd name="connsiteY99" fmla="*/ 1126374 h 3925330"/>
                <a:gd name="connsiteX100" fmla="*/ 11152 w 5185425"/>
                <a:gd name="connsiteY100" fmla="*/ 1906959 h 3925330"/>
                <a:gd name="connsiteX101" fmla="*/ 33454 w 5185425"/>
                <a:gd name="connsiteY101" fmla="*/ 1973867 h 3925330"/>
                <a:gd name="connsiteX102" fmla="*/ 78059 w 5185425"/>
                <a:gd name="connsiteY102" fmla="*/ 2107681 h 3925330"/>
                <a:gd name="connsiteX103" fmla="*/ 89210 w 5185425"/>
                <a:gd name="connsiteY103" fmla="*/ 2141135 h 3925330"/>
                <a:gd name="connsiteX104" fmla="*/ 100361 w 5185425"/>
                <a:gd name="connsiteY104" fmla="*/ 2208042 h 3925330"/>
                <a:gd name="connsiteX105" fmla="*/ 122664 w 5185425"/>
                <a:gd name="connsiteY105" fmla="*/ 2241496 h 3925330"/>
                <a:gd name="connsiteX106" fmla="*/ 156117 w 5185425"/>
                <a:gd name="connsiteY106" fmla="*/ 2341857 h 3925330"/>
                <a:gd name="connsiteX107" fmla="*/ 167269 w 5185425"/>
                <a:gd name="connsiteY107" fmla="*/ 2397613 h 3925330"/>
                <a:gd name="connsiteX108" fmla="*/ 189571 w 5185425"/>
                <a:gd name="connsiteY108" fmla="*/ 2442218 h 3925330"/>
                <a:gd name="connsiteX109" fmla="*/ 211873 w 5185425"/>
                <a:gd name="connsiteY109" fmla="*/ 2531428 h 3925330"/>
                <a:gd name="connsiteX110" fmla="*/ 234176 w 5185425"/>
                <a:gd name="connsiteY110" fmla="*/ 2598335 h 3925330"/>
                <a:gd name="connsiteX111" fmla="*/ 245327 w 5185425"/>
                <a:gd name="connsiteY111" fmla="*/ 2642940 h 3925330"/>
                <a:gd name="connsiteX112" fmla="*/ 267630 w 5185425"/>
                <a:gd name="connsiteY112" fmla="*/ 2676394 h 3925330"/>
                <a:gd name="connsiteX113" fmla="*/ 278781 w 5185425"/>
                <a:gd name="connsiteY113" fmla="*/ 2720998 h 3925330"/>
                <a:gd name="connsiteX114" fmla="*/ 312234 w 5185425"/>
                <a:gd name="connsiteY114" fmla="*/ 2821359 h 3925330"/>
                <a:gd name="connsiteX115" fmla="*/ 334537 w 5185425"/>
                <a:gd name="connsiteY115" fmla="*/ 2854813 h 3925330"/>
                <a:gd name="connsiteX116" fmla="*/ 367991 w 5185425"/>
                <a:gd name="connsiteY116" fmla="*/ 2944023 h 3925330"/>
                <a:gd name="connsiteX117" fmla="*/ 379142 w 5185425"/>
                <a:gd name="connsiteY117" fmla="*/ 2977476 h 3925330"/>
                <a:gd name="connsiteX118" fmla="*/ 401444 w 5185425"/>
                <a:gd name="connsiteY118" fmla="*/ 3022081 h 3925330"/>
                <a:gd name="connsiteX119" fmla="*/ 434898 w 5185425"/>
                <a:gd name="connsiteY119" fmla="*/ 3122442 h 3925330"/>
                <a:gd name="connsiteX120" fmla="*/ 457200 w 5185425"/>
                <a:gd name="connsiteY120" fmla="*/ 3167047 h 3925330"/>
                <a:gd name="connsiteX121" fmla="*/ 468352 w 5185425"/>
                <a:gd name="connsiteY121" fmla="*/ 3211652 h 3925330"/>
                <a:gd name="connsiteX122" fmla="*/ 490654 w 5185425"/>
                <a:gd name="connsiteY122" fmla="*/ 3245106 h 3925330"/>
                <a:gd name="connsiteX123" fmla="*/ 535259 w 5185425"/>
                <a:gd name="connsiteY123" fmla="*/ 3345467 h 3925330"/>
                <a:gd name="connsiteX124" fmla="*/ 568713 w 5185425"/>
                <a:gd name="connsiteY124" fmla="*/ 3445828 h 3925330"/>
                <a:gd name="connsiteX125" fmla="*/ 602166 w 5185425"/>
                <a:gd name="connsiteY125" fmla="*/ 3479281 h 3925330"/>
                <a:gd name="connsiteX126" fmla="*/ 646771 w 5185425"/>
                <a:gd name="connsiteY126" fmla="*/ 3546189 h 3925330"/>
                <a:gd name="connsiteX127" fmla="*/ 702527 w 5185425"/>
                <a:gd name="connsiteY127" fmla="*/ 3601945 h 3925330"/>
                <a:gd name="connsiteX128" fmla="*/ 735981 w 5185425"/>
                <a:gd name="connsiteY128" fmla="*/ 3624247 h 3925330"/>
                <a:gd name="connsiteX129" fmla="*/ 814039 w 5185425"/>
                <a:gd name="connsiteY129" fmla="*/ 3680003 h 3925330"/>
                <a:gd name="connsiteX130" fmla="*/ 836342 w 5185425"/>
                <a:gd name="connsiteY130" fmla="*/ 3702306 h 3925330"/>
                <a:gd name="connsiteX131" fmla="*/ 869795 w 5185425"/>
                <a:gd name="connsiteY131" fmla="*/ 3724608 h 3925330"/>
                <a:gd name="connsiteX132" fmla="*/ 925552 w 5185425"/>
                <a:gd name="connsiteY132" fmla="*/ 3769213 h 3925330"/>
                <a:gd name="connsiteX133" fmla="*/ 959005 w 5185425"/>
                <a:gd name="connsiteY133" fmla="*/ 3802667 h 3925330"/>
                <a:gd name="connsiteX134" fmla="*/ 992459 w 5185425"/>
                <a:gd name="connsiteY134" fmla="*/ 3813818 h 3925330"/>
                <a:gd name="connsiteX135" fmla="*/ 1070517 w 5185425"/>
                <a:gd name="connsiteY135" fmla="*/ 3869574 h 3925330"/>
                <a:gd name="connsiteX136" fmla="*/ 1159727 w 5185425"/>
                <a:gd name="connsiteY136" fmla="*/ 3914179 h 3925330"/>
                <a:gd name="connsiteX137" fmla="*/ 1193181 w 5185425"/>
                <a:gd name="connsiteY137" fmla="*/ 3925330 h 3925330"/>
                <a:gd name="connsiteX138" fmla="*/ 1717288 w 5185425"/>
                <a:gd name="connsiteY138" fmla="*/ 3914179 h 3925330"/>
                <a:gd name="connsiteX139" fmla="*/ 1773044 w 5185425"/>
                <a:gd name="connsiteY139" fmla="*/ 3903028 h 3925330"/>
                <a:gd name="connsiteX140" fmla="*/ 1873405 w 5185425"/>
                <a:gd name="connsiteY140" fmla="*/ 3891876 h 3925330"/>
                <a:gd name="connsiteX141" fmla="*/ 1984917 w 5185425"/>
                <a:gd name="connsiteY141" fmla="*/ 3869574 h 3925330"/>
                <a:gd name="connsiteX142" fmla="*/ 2029522 w 5185425"/>
                <a:gd name="connsiteY142" fmla="*/ 3858423 h 3925330"/>
                <a:gd name="connsiteX143" fmla="*/ 2062976 w 5185425"/>
                <a:gd name="connsiteY143" fmla="*/ 3847272 h 3925330"/>
                <a:gd name="connsiteX144" fmla="*/ 2163337 w 5185425"/>
                <a:gd name="connsiteY144" fmla="*/ 3836120 h 3925330"/>
                <a:gd name="connsiteX145" fmla="*/ 2286000 w 5185425"/>
                <a:gd name="connsiteY145" fmla="*/ 3802667 h 3925330"/>
                <a:gd name="connsiteX146" fmla="*/ 2330605 w 5185425"/>
                <a:gd name="connsiteY146" fmla="*/ 3791515 h 3925330"/>
                <a:gd name="connsiteX147" fmla="*/ 2419815 w 5185425"/>
                <a:gd name="connsiteY147" fmla="*/ 3769213 h 3925330"/>
                <a:gd name="connsiteX148" fmla="*/ 2453269 w 5185425"/>
                <a:gd name="connsiteY148" fmla="*/ 3758062 h 3925330"/>
                <a:gd name="connsiteX149" fmla="*/ 2509025 w 5185425"/>
                <a:gd name="connsiteY149" fmla="*/ 3746911 h 3925330"/>
                <a:gd name="connsiteX150" fmla="*/ 2542478 w 5185425"/>
                <a:gd name="connsiteY150" fmla="*/ 3735759 h 3925330"/>
                <a:gd name="connsiteX151" fmla="*/ 2598234 w 5185425"/>
                <a:gd name="connsiteY151" fmla="*/ 3724608 h 3925330"/>
                <a:gd name="connsiteX152" fmla="*/ 2698595 w 5185425"/>
                <a:gd name="connsiteY152" fmla="*/ 3691154 h 3925330"/>
                <a:gd name="connsiteX153" fmla="*/ 2732049 w 5185425"/>
                <a:gd name="connsiteY153" fmla="*/ 3680003 h 3925330"/>
                <a:gd name="connsiteX154" fmla="*/ 3200400 w 5185425"/>
                <a:gd name="connsiteY154" fmla="*/ 3668852 h 3925330"/>
                <a:gd name="connsiteX155" fmla="*/ 3311913 w 5185425"/>
                <a:gd name="connsiteY155" fmla="*/ 3657701 h 3925330"/>
                <a:gd name="connsiteX156" fmla="*/ 3568391 w 5185425"/>
                <a:gd name="connsiteY156" fmla="*/ 3680003 h 3925330"/>
                <a:gd name="connsiteX157" fmla="*/ 3601844 w 5185425"/>
                <a:gd name="connsiteY157" fmla="*/ 3691154 h 3925330"/>
                <a:gd name="connsiteX158" fmla="*/ 3757961 w 5185425"/>
                <a:gd name="connsiteY158" fmla="*/ 3713457 h 3925330"/>
                <a:gd name="connsiteX159" fmla="*/ 3858322 w 5185425"/>
                <a:gd name="connsiteY159" fmla="*/ 3735759 h 3925330"/>
                <a:gd name="connsiteX160" fmla="*/ 3925230 w 5185425"/>
                <a:gd name="connsiteY160" fmla="*/ 3758062 h 3925330"/>
                <a:gd name="connsiteX161" fmla="*/ 3992137 w 5185425"/>
                <a:gd name="connsiteY161" fmla="*/ 3780364 h 3925330"/>
                <a:gd name="connsiteX162" fmla="*/ 4081347 w 5185425"/>
                <a:gd name="connsiteY162" fmla="*/ 3791515 h 3925330"/>
                <a:gd name="connsiteX163" fmla="*/ 4114800 w 5185425"/>
                <a:gd name="connsiteY163" fmla="*/ 3802667 h 3925330"/>
                <a:gd name="connsiteX164" fmla="*/ 4170556 w 5185425"/>
                <a:gd name="connsiteY164" fmla="*/ 3791515 h 3925330"/>
                <a:gd name="connsiteX165" fmla="*/ 4270917 w 5185425"/>
                <a:gd name="connsiteY165" fmla="*/ 3780364 h 3925330"/>
                <a:gd name="connsiteX166" fmla="*/ 4382430 w 5185425"/>
                <a:gd name="connsiteY166" fmla="*/ 3758062 h 3925330"/>
                <a:gd name="connsiteX167" fmla="*/ 4493942 w 5185425"/>
                <a:gd name="connsiteY167" fmla="*/ 3724608 h 3925330"/>
                <a:gd name="connsiteX168" fmla="*/ 4527395 w 5185425"/>
                <a:gd name="connsiteY168" fmla="*/ 3713457 h 3925330"/>
                <a:gd name="connsiteX169" fmla="*/ 4560849 w 5185425"/>
                <a:gd name="connsiteY169" fmla="*/ 3702306 h 3925330"/>
                <a:gd name="connsiteX170" fmla="*/ 4616605 w 5185425"/>
                <a:gd name="connsiteY170" fmla="*/ 3657701 h 3925330"/>
                <a:gd name="connsiteX171" fmla="*/ 4638908 w 5185425"/>
                <a:gd name="connsiteY171" fmla="*/ 3635398 h 3925330"/>
                <a:gd name="connsiteX172" fmla="*/ 4672361 w 5185425"/>
                <a:gd name="connsiteY172" fmla="*/ 3613096 h 3925330"/>
                <a:gd name="connsiteX173" fmla="*/ 4694664 w 5185425"/>
                <a:gd name="connsiteY173" fmla="*/ 3590794 h 3925330"/>
                <a:gd name="connsiteX174" fmla="*/ 4728117 w 5185425"/>
                <a:gd name="connsiteY174" fmla="*/ 3568491 h 3925330"/>
                <a:gd name="connsiteX175" fmla="*/ 4772722 w 5185425"/>
                <a:gd name="connsiteY175" fmla="*/ 3512735 h 3925330"/>
                <a:gd name="connsiteX176" fmla="*/ 4817327 w 5185425"/>
                <a:gd name="connsiteY176" fmla="*/ 3468130 h 3925330"/>
                <a:gd name="connsiteX177" fmla="*/ 4939991 w 5185425"/>
                <a:gd name="connsiteY177" fmla="*/ 3345467 h 3925330"/>
                <a:gd name="connsiteX178" fmla="*/ 5018049 w 5185425"/>
                <a:gd name="connsiteY178" fmla="*/ 3334315 h 3925330"/>
                <a:gd name="connsiteX179" fmla="*/ 5129561 w 5185425"/>
                <a:gd name="connsiteY179" fmla="*/ 3300862 h 3925330"/>
                <a:gd name="connsiteX180" fmla="*/ 5185317 w 5185425"/>
                <a:gd name="connsiteY180" fmla="*/ 3278559 h 3925330"/>
                <a:gd name="connsiteX0" fmla="*/ 5185317 w 5185425"/>
                <a:gd name="connsiteY0" fmla="*/ 3278559 h 3925330"/>
                <a:gd name="connsiteX1" fmla="*/ 5140713 w 5185425"/>
                <a:gd name="connsiteY1" fmla="*/ 3222803 h 3925330"/>
                <a:gd name="connsiteX2" fmla="*/ 5040468 w 5185425"/>
                <a:gd name="connsiteY2" fmla="*/ 3124069 h 3925330"/>
                <a:gd name="connsiteX3" fmla="*/ 4924310 w 5185425"/>
                <a:gd name="connsiteY3" fmla="*/ 3055418 h 3925330"/>
                <a:gd name="connsiteX4" fmla="*/ 4844741 w 5185425"/>
                <a:gd name="connsiteY4" fmla="*/ 3001288 h 3925330"/>
                <a:gd name="connsiteX5" fmla="*/ 4873083 w 5185425"/>
                <a:gd name="connsiteY5" fmla="*/ 2932872 h 3925330"/>
                <a:gd name="connsiteX6" fmla="*/ 4806176 w 5185425"/>
                <a:gd name="connsiteY6" fmla="*/ 2899418 h 3925330"/>
                <a:gd name="connsiteX7" fmla="*/ 4750420 w 5185425"/>
                <a:gd name="connsiteY7" fmla="*/ 2865964 h 3925330"/>
                <a:gd name="connsiteX8" fmla="*/ 4661210 w 5185425"/>
                <a:gd name="connsiteY8" fmla="*/ 2821359 h 3925330"/>
                <a:gd name="connsiteX9" fmla="*/ 4572000 w 5185425"/>
                <a:gd name="connsiteY9" fmla="*/ 2754452 h 3925330"/>
                <a:gd name="connsiteX10" fmla="*/ 4538547 w 5185425"/>
                <a:gd name="connsiteY10" fmla="*/ 2732150 h 3925330"/>
                <a:gd name="connsiteX11" fmla="*/ 4482791 w 5185425"/>
                <a:gd name="connsiteY11" fmla="*/ 2676394 h 3925330"/>
                <a:gd name="connsiteX12" fmla="*/ 4427034 w 5185425"/>
                <a:gd name="connsiteY12" fmla="*/ 2620637 h 3925330"/>
                <a:gd name="connsiteX13" fmla="*/ 4404732 w 5185425"/>
                <a:gd name="connsiteY13" fmla="*/ 2587184 h 3925330"/>
                <a:gd name="connsiteX14" fmla="*/ 4348976 w 5185425"/>
                <a:gd name="connsiteY14" fmla="*/ 2542579 h 3925330"/>
                <a:gd name="connsiteX15" fmla="*/ 4282069 w 5185425"/>
                <a:gd name="connsiteY15" fmla="*/ 2453369 h 3925330"/>
                <a:gd name="connsiteX16" fmla="*/ 4226313 w 5185425"/>
                <a:gd name="connsiteY16" fmla="*/ 2408764 h 3925330"/>
                <a:gd name="connsiteX17" fmla="*/ 4181708 w 5185425"/>
                <a:gd name="connsiteY17" fmla="*/ 2364159 h 3925330"/>
                <a:gd name="connsiteX18" fmla="*/ 4159405 w 5185425"/>
                <a:gd name="connsiteY18" fmla="*/ 2341857 h 3925330"/>
                <a:gd name="connsiteX19" fmla="*/ 4137103 w 5185425"/>
                <a:gd name="connsiteY19" fmla="*/ 2319554 h 3925330"/>
                <a:gd name="connsiteX20" fmla="*/ 4092498 w 5185425"/>
                <a:gd name="connsiteY20" fmla="*/ 2252647 h 3925330"/>
                <a:gd name="connsiteX21" fmla="*/ 4059044 w 5185425"/>
                <a:gd name="connsiteY21" fmla="*/ 2196891 h 3925330"/>
                <a:gd name="connsiteX22" fmla="*/ 4036742 w 5185425"/>
                <a:gd name="connsiteY22" fmla="*/ 2129984 h 3925330"/>
                <a:gd name="connsiteX23" fmla="*/ 4025591 w 5185425"/>
                <a:gd name="connsiteY23" fmla="*/ 2096530 h 3925330"/>
                <a:gd name="connsiteX24" fmla="*/ 4003288 w 5185425"/>
                <a:gd name="connsiteY24" fmla="*/ 2063076 h 3925330"/>
                <a:gd name="connsiteX25" fmla="*/ 3992137 w 5185425"/>
                <a:gd name="connsiteY25" fmla="*/ 2007320 h 3925330"/>
                <a:gd name="connsiteX26" fmla="*/ 3969834 w 5185425"/>
                <a:gd name="connsiteY26" fmla="*/ 1973867 h 3925330"/>
                <a:gd name="connsiteX27" fmla="*/ 3947532 w 5185425"/>
                <a:gd name="connsiteY27" fmla="*/ 1884657 h 3925330"/>
                <a:gd name="connsiteX28" fmla="*/ 3914078 w 5185425"/>
                <a:gd name="connsiteY28" fmla="*/ 1795447 h 3925330"/>
                <a:gd name="connsiteX29" fmla="*/ 3891776 w 5185425"/>
                <a:gd name="connsiteY29" fmla="*/ 1728540 h 3925330"/>
                <a:gd name="connsiteX30" fmla="*/ 3869473 w 5185425"/>
                <a:gd name="connsiteY30" fmla="*/ 1683935 h 3925330"/>
                <a:gd name="connsiteX31" fmla="*/ 3836020 w 5185425"/>
                <a:gd name="connsiteY31" fmla="*/ 1583574 h 3925330"/>
                <a:gd name="connsiteX32" fmla="*/ 3802566 w 5185425"/>
                <a:gd name="connsiteY32" fmla="*/ 1527818 h 3925330"/>
                <a:gd name="connsiteX33" fmla="*/ 3769113 w 5185425"/>
                <a:gd name="connsiteY33" fmla="*/ 1516667 h 3925330"/>
                <a:gd name="connsiteX34" fmla="*/ 3691054 w 5185425"/>
                <a:gd name="connsiteY34" fmla="*/ 1416306 h 3925330"/>
                <a:gd name="connsiteX35" fmla="*/ 3646449 w 5185425"/>
                <a:gd name="connsiteY35" fmla="*/ 1304794 h 3925330"/>
                <a:gd name="connsiteX36" fmla="*/ 3601844 w 5185425"/>
                <a:gd name="connsiteY36" fmla="*/ 1237886 h 3925330"/>
                <a:gd name="connsiteX37" fmla="*/ 3557239 w 5185425"/>
                <a:gd name="connsiteY37" fmla="*/ 1148676 h 3925330"/>
                <a:gd name="connsiteX38" fmla="*/ 3546088 w 5185425"/>
                <a:gd name="connsiteY38" fmla="*/ 1115223 h 3925330"/>
                <a:gd name="connsiteX39" fmla="*/ 3534937 w 5185425"/>
                <a:gd name="connsiteY39" fmla="*/ 1070618 h 3925330"/>
                <a:gd name="connsiteX40" fmla="*/ 3490332 w 5185425"/>
                <a:gd name="connsiteY40" fmla="*/ 1003711 h 3925330"/>
                <a:gd name="connsiteX41" fmla="*/ 3468030 w 5185425"/>
                <a:gd name="connsiteY41" fmla="*/ 925652 h 3925330"/>
                <a:gd name="connsiteX42" fmla="*/ 3445727 w 5185425"/>
                <a:gd name="connsiteY42" fmla="*/ 903350 h 3925330"/>
                <a:gd name="connsiteX43" fmla="*/ 3423425 w 5185425"/>
                <a:gd name="connsiteY43" fmla="*/ 869896 h 3925330"/>
                <a:gd name="connsiteX44" fmla="*/ 3401122 w 5185425"/>
                <a:gd name="connsiteY44" fmla="*/ 791837 h 3925330"/>
                <a:gd name="connsiteX45" fmla="*/ 3356517 w 5185425"/>
                <a:gd name="connsiteY45" fmla="*/ 724930 h 3925330"/>
                <a:gd name="connsiteX46" fmla="*/ 3334215 w 5185425"/>
                <a:gd name="connsiteY46" fmla="*/ 691476 h 3925330"/>
                <a:gd name="connsiteX47" fmla="*/ 3278459 w 5185425"/>
                <a:gd name="connsiteY47" fmla="*/ 635720 h 3925330"/>
                <a:gd name="connsiteX48" fmla="*/ 3256156 w 5185425"/>
                <a:gd name="connsiteY48" fmla="*/ 613418 h 3925330"/>
                <a:gd name="connsiteX49" fmla="*/ 3233854 w 5185425"/>
                <a:gd name="connsiteY49" fmla="*/ 591115 h 3925330"/>
                <a:gd name="connsiteX50" fmla="*/ 3200400 w 5185425"/>
                <a:gd name="connsiteY50" fmla="*/ 568813 h 3925330"/>
                <a:gd name="connsiteX51" fmla="*/ 3178098 w 5185425"/>
                <a:gd name="connsiteY51" fmla="*/ 535359 h 3925330"/>
                <a:gd name="connsiteX52" fmla="*/ 3077737 w 5185425"/>
                <a:gd name="connsiteY52" fmla="*/ 468452 h 3925330"/>
                <a:gd name="connsiteX53" fmla="*/ 3010830 w 5185425"/>
                <a:gd name="connsiteY53" fmla="*/ 446150 h 3925330"/>
                <a:gd name="connsiteX54" fmla="*/ 2943922 w 5185425"/>
                <a:gd name="connsiteY54" fmla="*/ 423847 h 3925330"/>
                <a:gd name="connsiteX55" fmla="*/ 2877015 w 5185425"/>
                <a:gd name="connsiteY55" fmla="*/ 390394 h 3925330"/>
                <a:gd name="connsiteX56" fmla="*/ 2810108 w 5185425"/>
                <a:gd name="connsiteY56" fmla="*/ 368091 h 3925330"/>
                <a:gd name="connsiteX57" fmla="*/ 2765503 w 5185425"/>
                <a:gd name="connsiteY57" fmla="*/ 323486 h 3925330"/>
                <a:gd name="connsiteX58" fmla="*/ 2698595 w 5185425"/>
                <a:gd name="connsiteY58" fmla="*/ 301184 h 3925330"/>
                <a:gd name="connsiteX59" fmla="*/ 2564781 w 5185425"/>
                <a:gd name="connsiteY59" fmla="*/ 256579 h 3925330"/>
                <a:gd name="connsiteX60" fmla="*/ 2497873 w 5185425"/>
                <a:gd name="connsiteY60" fmla="*/ 245428 h 3925330"/>
                <a:gd name="connsiteX61" fmla="*/ 2419815 w 5185425"/>
                <a:gd name="connsiteY61" fmla="*/ 223125 h 3925330"/>
                <a:gd name="connsiteX62" fmla="*/ 2352908 w 5185425"/>
                <a:gd name="connsiteY62" fmla="*/ 200823 h 3925330"/>
                <a:gd name="connsiteX63" fmla="*/ 2163337 w 5185425"/>
                <a:gd name="connsiteY63" fmla="*/ 178520 h 3925330"/>
                <a:gd name="connsiteX64" fmla="*/ 2051825 w 5185425"/>
                <a:gd name="connsiteY64" fmla="*/ 156218 h 3925330"/>
                <a:gd name="connsiteX65" fmla="*/ 2018371 w 5185425"/>
                <a:gd name="connsiteY65" fmla="*/ 145067 h 3925330"/>
                <a:gd name="connsiteX66" fmla="*/ 1940313 w 5185425"/>
                <a:gd name="connsiteY66" fmla="*/ 133915 h 3925330"/>
                <a:gd name="connsiteX67" fmla="*/ 1862254 w 5185425"/>
                <a:gd name="connsiteY67" fmla="*/ 111613 h 3925330"/>
                <a:gd name="connsiteX68" fmla="*/ 1795347 w 5185425"/>
                <a:gd name="connsiteY68" fmla="*/ 89311 h 3925330"/>
                <a:gd name="connsiteX69" fmla="*/ 1661532 w 5185425"/>
                <a:gd name="connsiteY69" fmla="*/ 44706 h 3925330"/>
                <a:gd name="connsiteX70" fmla="*/ 1494264 w 5185425"/>
                <a:gd name="connsiteY70" fmla="*/ 22403 h 3925330"/>
                <a:gd name="connsiteX71" fmla="*/ 1460810 w 5185425"/>
                <a:gd name="connsiteY71" fmla="*/ 11252 h 3925330"/>
                <a:gd name="connsiteX72" fmla="*/ 1059366 w 5185425"/>
                <a:gd name="connsiteY72" fmla="*/ 11252 h 3925330"/>
                <a:gd name="connsiteX73" fmla="*/ 936703 w 5185425"/>
                <a:gd name="connsiteY73" fmla="*/ 44706 h 3925330"/>
                <a:gd name="connsiteX74" fmla="*/ 880947 w 5185425"/>
                <a:gd name="connsiteY74" fmla="*/ 55857 h 3925330"/>
                <a:gd name="connsiteX75" fmla="*/ 814039 w 5185425"/>
                <a:gd name="connsiteY75" fmla="*/ 78159 h 3925330"/>
                <a:gd name="connsiteX76" fmla="*/ 780586 w 5185425"/>
                <a:gd name="connsiteY76" fmla="*/ 89311 h 3925330"/>
                <a:gd name="connsiteX77" fmla="*/ 702527 w 5185425"/>
                <a:gd name="connsiteY77" fmla="*/ 111613 h 3925330"/>
                <a:gd name="connsiteX78" fmla="*/ 669073 w 5185425"/>
                <a:gd name="connsiteY78" fmla="*/ 133915 h 3925330"/>
                <a:gd name="connsiteX79" fmla="*/ 646771 w 5185425"/>
                <a:gd name="connsiteY79" fmla="*/ 156218 h 3925330"/>
                <a:gd name="connsiteX80" fmla="*/ 613317 w 5185425"/>
                <a:gd name="connsiteY80" fmla="*/ 167369 h 3925330"/>
                <a:gd name="connsiteX81" fmla="*/ 557561 w 5185425"/>
                <a:gd name="connsiteY81" fmla="*/ 211974 h 3925330"/>
                <a:gd name="connsiteX82" fmla="*/ 524108 w 5185425"/>
                <a:gd name="connsiteY82" fmla="*/ 234276 h 3925330"/>
                <a:gd name="connsiteX83" fmla="*/ 468352 w 5185425"/>
                <a:gd name="connsiteY83" fmla="*/ 290033 h 3925330"/>
                <a:gd name="connsiteX84" fmla="*/ 446049 w 5185425"/>
                <a:gd name="connsiteY84" fmla="*/ 312335 h 3925330"/>
                <a:gd name="connsiteX85" fmla="*/ 390293 w 5185425"/>
                <a:gd name="connsiteY85" fmla="*/ 356940 h 3925330"/>
                <a:gd name="connsiteX86" fmla="*/ 356839 w 5185425"/>
                <a:gd name="connsiteY86" fmla="*/ 412696 h 3925330"/>
                <a:gd name="connsiteX87" fmla="*/ 345688 w 5185425"/>
                <a:gd name="connsiteY87" fmla="*/ 446150 h 3925330"/>
                <a:gd name="connsiteX88" fmla="*/ 323386 w 5185425"/>
                <a:gd name="connsiteY88" fmla="*/ 479603 h 3925330"/>
                <a:gd name="connsiteX89" fmla="*/ 312234 w 5185425"/>
                <a:gd name="connsiteY89" fmla="*/ 513057 h 3925330"/>
                <a:gd name="connsiteX90" fmla="*/ 267630 w 5185425"/>
                <a:gd name="connsiteY90" fmla="*/ 579964 h 3925330"/>
                <a:gd name="connsiteX91" fmla="*/ 256478 w 5185425"/>
                <a:gd name="connsiteY91" fmla="*/ 613418 h 3925330"/>
                <a:gd name="connsiteX92" fmla="*/ 211873 w 5185425"/>
                <a:gd name="connsiteY92" fmla="*/ 669174 h 3925330"/>
                <a:gd name="connsiteX93" fmla="*/ 167269 w 5185425"/>
                <a:gd name="connsiteY93" fmla="*/ 736081 h 3925330"/>
                <a:gd name="connsiteX94" fmla="*/ 144966 w 5185425"/>
                <a:gd name="connsiteY94" fmla="*/ 758384 h 3925330"/>
                <a:gd name="connsiteX95" fmla="*/ 100361 w 5185425"/>
                <a:gd name="connsiteY95" fmla="*/ 825291 h 3925330"/>
                <a:gd name="connsiteX96" fmla="*/ 55756 w 5185425"/>
                <a:gd name="connsiteY96" fmla="*/ 925652 h 3925330"/>
                <a:gd name="connsiteX97" fmla="*/ 44605 w 5185425"/>
                <a:gd name="connsiteY97" fmla="*/ 959106 h 3925330"/>
                <a:gd name="connsiteX98" fmla="*/ 22303 w 5185425"/>
                <a:gd name="connsiteY98" fmla="*/ 992559 h 3925330"/>
                <a:gd name="connsiteX99" fmla="*/ 0 w 5185425"/>
                <a:gd name="connsiteY99" fmla="*/ 1126374 h 3925330"/>
                <a:gd name="connsiteX100" fmla="*/ 11152 w 5185425"/>
                <a:gd name="connsiteY100" fmla="*/ 1906959 h 3925330"/>
                <a:gd name="connsiteX101" fmla="*/ 33454 w 5185425"/>
                <a:gd name="connsiteY101" fmla="*/ 1973867 h 3925330"/>
                <a:gd name="connsiteX102" fmla="*/ 78059 w 5185425"/>
                <a:gd name="connsiteY102" fmla="*/ 2107681 h 3925330"/>
                <a:gd name="connsiteX103" fmla="*/ 89210 w 5185425"/>
                <a:gd name="connsiteY103" fmla="*/ 2141135 h 3925330"/>
                <a:gd name="connsiteX104" fmla="*/ 100361 w 5185425"/>
                <a:gd name="connsiteY104" fmla="*/ 2208042 h 3925330"/>
                <a:gd name="connsiteX105" fmla="*/ 122664 w 5185425"/>
                <a:gd name="connsiteY105" fmla="*/ 2241496 h 3925330"/>
                <a:gd name="connsiteX106" fmla="*/ 156117 w 5185425"/>
                <a:gd name="connsiteY106" fmla="*/ 2341857 h 3925330"/>
                <a:gd name="connsiteX107" fmla="*/ 167269 w 5185425"/>
                <a:gd name="connsiteY107" fmla="*/ 2397613 h 3925330"/>
                <a:gd name="connsiteX108" fmla="*/ 189571 w 5185425"/>
                <a:gd name="connsiteY108" fmla="*/ 2442218 h 3925330"/>
                <a:gd name="connsiteX109" fmla="*/ 211873 w 5185425"/>
                <a:gd name="connsiteY109" fmla="*/ 2531428 h 3925330"/>
                <a:gd name="connsiteX110" fmla="*/ 234176 w 5185425"/>
                <a:gd name="connsiteY110" fmla="*/ 2598335 h 3925330"/>
                <a:gd name="connsiteX111" fmla="*/ 245327 w 5185425"/>
                <a:gd name="connsiteY111" fmla="*/ 2642940 h 3925330"/>
                <a:gd name="connsiteX112" fmla="*/ 267630 w 5185425"/>
                <a:gd name="connsiteY112" fmla="*/ 2676394 h 3925330"/>
                <a:gd name="connsiteX113" fmla="*/ 278781 w 5185425"/>
                <a:gd name="connsiteY113" fmla="*/ 2720998 h 3925330"/>
                <a:gd name="connsiteX114" fmla="*/ 312234 w 5185425"/>
                <a:gd name="connsiteY114" fmla="*/ 2821359 h 3925330"/>
                <a:gd name="connsiteX115" fmla="*/ 334537 w 5185425"/>
                <a:gd name="connsiteY115" fmla="*/ 2854813 h 3925330"/>
                <a:gd name="connsiteX116" fmla="*/ 367991 w 5185425"/>
                <a:gd name="connsiteY116" fmla="*/ 2944023 h 3925330"/>
                <a:gd name="connsiteX117" fmla="*/ 379142 w 5185425"/>
                <a:gd name="connsiteY117" fmla="*/ 2977476 h 3925330"/>
                <a:gd name="connsiteX118" fmla="*/ 401444 w 5185425"/>
                <a:gd name="connsiteY118" fmla="*/ 3022081 h 3925330"/>
                <a:gd name="connsiteX119" fmla="*/ 434898 w 5185425"/>
                <a:gd name="connsiteY119" fmla="*/ 3122442 h 3925330"/>
                <a:gd name="connsiteX120" fmla="*/ 457200 w 5185425"/>
                <a:gd name="connsiteY120" fmla="*/ 3167047 h 3925330"/>
                <a:gd name="connsiteX121" fmla="*/ 468352 w 5185425"/>
                <a:gd name="connsiteY121" fmla="*/ 3211652 h 3925330"/>
                <a:gd name="connsiteX122" fmla="*/ 490654 w 5185425"/>
                <a:gd name="connsiteY122" fmla="*/ 3245106 h 3925330"/>
                <a:gd name="connsiteX123" fmla="*/ 535259 w 5185425"/>
                <a:gd name="connsiteY123" fmla="*/ 3345467 h 3925330"/>
                <a:gd name="connsiteX124" fmla="*/ 568713 w 5185425"/>
                <a:gd name="connsiteY124" fmla="*/ 3445828 h 3925330"/>
                <a:gd name="connsiteX125" fmla="*/ 602166 w 5185425"/>
                <a:gd name="connsiteY125" fmla="*/ 3479281 h 3925330"/>
                <a:gd name="connsiteX126" fmla="*/ 646771 w 5185425"/>
                <a:gd name="connsiteY126" fmla="*/ 3546189 h 3925330"/>
                <a:gd name="connsiteX127" fmla="*/ 702527 w 5185425"/>
                <a:gd name="connsiteY127" fmla="*/ 3601945 h 3925330"/>
                <a:gd name="connsiteX128" fmla="*/ 735981 w 5185425"/>
                <a:gd name="connsiteY128" fmla="*/ 3624247 h 3925330"/>
                <a:gd name="connsiteX129" fmla="*/ 814039 w 5185425"/>
                <a:gd name="connsiteY129" fmla="*/ 3680003 h 3925330"/>
                <a:gd name="connsiteX130" fmla="*/ 836342 w 5185425"/>
                <a:gd name="connsiteY130" fmla="*/ 3702306 h 3925330"/>
                <a:gd name="connsiteX131" fmla="*/ 869795 w 5185425"/>
                <a:gd name="connsiteY131" fmla="*/ 3724608 h 3925330"/>
                <a:gd name="connsiteX132" fmla="*/ 925552 w 5185425"/>
                <a:gd name="connsiteY132" fmla="*/ 3769213 h 3925330"/>
                <a:gd name="connsiteX133" fmla="*/ 959005 w 5185425"/>
                <a:gd name="connsiteY133" fmla="*/ 3802667 h 3925330"/>
                <a:gd name="connsiteX134" fmla="*/ 992459 w 5185425"/>
                <a:gd name="connsiteY134" fmla="*/ 3813818 h 3925330"/>
                <a:gd name="connsiteX135" fmla="*/ 1070517 w 5185425"/>
                <a:gd name="connsiteY135" fmla="*/ 3869574 h 3925330"/>
                <a:gd name="connsiteX136" fmla="*/ 1159727 w 5185425"/>
                <a:gd name="connsiteY136" fmla="*/ 3914179 h 3925330"/>
                <a:gd name="connsiteX137" fmla="*/ 1193181 w 5185425"/>
                <a:gd name="connsiteY137" fmla="*/ 3925330 h 3925330"/>
                <a:gd name="connsiteX138" fmla="*/ 1717288 w 5185425"/>
                <a:gd name="connsiteY138" fmla="*/ 3914179 h 3925330"/>
                <a:gd name="connsiteX139" fmla="*/ 1773044 w 5185425"/>
                <a:gd name="connsiteY139" fmla="*/ 3903028 h 3925330"/>
                <a:gd name="connsiteX140" fmla="*/ 1873405 w 5185425"/>
                <a:gd name="connsiteY140" fmla="*/ 3891876 h 3925330"/>
                <a:gd name="connsiteX141" fmla="*/ 1984917 w 5185425"/>
                <a:gd name="connsiteY141" fmla="*/ 3869574 h 3925330"/>
                <a:gd name="connsiteX142" fmla="*/ 2029522 w 5185425"/>
                <a:gd name="connsiteY142" fmla="*/ 3858423 h 3925330"/>
                <a:gd name="connsiteX143" fmla="*/ 2062976 w 5185425"/>
                <a:gd name="connsiteY143" fmla="*/ 3847272 h 3925330"/>
                <a:gd name="connsiteX144" fmla="*/ 2163337 w 5185425"/>
                <a:gd name="connsiteY144" fmla="*/ 3836120 h 3925330"/>
                <a:gd name="connsiteX145" fmla="*/ 2286000 w 5185425"/>
                <a:gd name="connsiteY145" fmla="*/ 3802667 h 3925330"/>
                <a:gd name="connsiteX146" fmla="*/ 2330605 w 5185425"/>
                <a:gd name="connsiteY146" fmla="*/ 3791515 h 3925330"/>
                <a:gd name="connsiteX147" fmla="*/ 2419815 w 5185425"/>
                <a:gd name="connsiteY147" fmla="*/ 3769213 h 3925330"/>
                <a:gd name="connsiteX148" fmla="*/ 2453269 w 5185425"/>
                <a:gd name="connsiteY148" fmla="*/ 3758062 h 3925330"/>
                <a:gd name="connsiteX149" fmla="*/ 2509025 w 5185425"/>
                <a:gd name="connsiteY149" fmla="*/ 3746911 h 3925330"/>
                <a:gd name="connsiteX150" fmla="*/ 2542478 w 5185425"/>
                <a:gd name="connsiteY150" fmla="*/ 3735759 h 3925330"/>
                <a:gd name="connsiteX151" fmla="*/ 2598234 w 5185425"/>
                <a:gd name="connsiteY151" fmla="*/ 3724608 h 3925330"/>
                <a:gd name="connsiteX152" fmla="*/ 2698595 w 5185425"/>
                <a:gd name="connsiteY152" fmla="*/ 3691154 h 3925330"/>
                <a:gd name="connsiteX153" fmla="*/ 2732049 w 5185425"/>
                <a:gd name="connsiteY153" fmla="*/ 3680003 h 3925330"/>
                <a:gd name="connsiteX154" fmla="*/ 3200400 w 5185425"/>
                <a:gd name="connsiteY154" fmla="*/ 3668852 h 3925330"/>
                <a:gd name="connsiteX155" fmla="*/ 3311913 w 5185425"/>
                <a:gd name="connsiteY155" fmla="*/ 3657701 h 3925330"/>
                <a:gd name="connsiteX156" fmla="*/ 3568391 w 5185425"/>
                <a:gd name="connsiteY156" fmla="*/ 3680003 h 3925330"/>
                <a:gd name="connsiteX157" fmla="*/ 3601844 w 5185425"/>
                <a:gd name="connsiteY157" fmla="*/ 3691154 h 3925330"/>
                <a:gd name="connsiteX158" fmla="*/ 3757961 w 5185425"/>
                <a:gd name="connsiteY158" fmla="*/ 3713457 h 3925330"/>
                <a:gd name="connsiteX159" fmla="*/ 3858322 w 5185425"/>
                <a:gd name="connsiteY159" fmla="*/ 3735759 h 3925330"/>
                <a:gd name="connsiteX160" fmla="*/ 3925230 w 5185425"/>
                <a:gd name="connsiteY160" fmla="*/ 3758062 h 3925330"/>
                <a:gd name="connsiteX161" fmla="*/ 3992137 w 5185425"/>
                <a:gd name="connsiteY161" fmla="*/ 3780364 h 3925330"/>
                <a:gd name="connsiteX162" fmla="*/ 4081347 w 5185425"/>
                <a:gd name="connsiteY162" fmla="*/ 3791515 h 3925330"/>
                <a:gd name="connsiteX163" fmla="*/ 4114800 w 5185425"/>
                <a:gd name="connsiteY163" fmla="*/ 3802667 h 3925330"/>
                <a:gd name="connsiteX164" fmla="*/ 4170556 w 5185425"/>
                <a:gd name="connsiteY164" fmla="*/ 3791515 h 3925330"/>
                <a:gd name="connsiteX165" fmla="*/ 4270917 w 5185425"/>
                <a:gd name="connsiteY165" fmla="*/ 3780364 h 3925330"/>
                <a:gd name="connsiteX166" fmla="*/ 4382430 w 5185425"/>
                <a:gd name="connsiteY166" fmla="*/ 3758062 h 3925330"/>
                <a:gd name="connsiteX167" fmla="*/ 4493942 w 5185425"/>
                <a:gd name="connsiteY167" fmla="*/ 3724608 h 3925330"/>
                <a:gd name="connsiteX168" fmla="*/ 4527395 w 5185425"/>
                <a:gd name="connsiteY168" fmla="*/ 3713457 h 3925330"/>
                <a:gd name="connsiteX169" fmla="*/ 4560849 w 5185425"/>
                <a:gd name="connsiteY169" fmla="*/ 3702306 h 3925330"/>
                <a:gd name="connsiteX170" fmla="*/ 4616605 w 5185425"/>
                <a:gd name="connsiteY170" fmla="*/ 3657701 h 3925330"/>
                <a:gd name="connsiteX171" fmla="*/ 4638908 w 5185425"/>
                <a:gd name="connsiteY171" fmla="*/ 3635398 h 3925330"/>
                <a:gd name="connsiteX172" fmla="*/ 4672361 w 5185425"/>
                <a:gd name="connsiteY172" fmla="*/ 3613096 h 3925330"/>
                <a:gd name="connsiteX173" fmla="*/ 4694664 w 5185425"/>
                <a:gd name="connsiteY173" fmla="*/ 3590794 h 3925330"/>
                <a:gd name="connsiteX174" fmla="*/ 4728117 w 5185425"/>
                <a:gd name="connsiteY174" fmla="*/ 3568491 h 3925330"/>
                <a:gd name="connsiteX175" fmla="*/ 4772722 w 5185425"/>
                <a:gd name="connsiteY175" fmla="*/ 3512735 h 3925330"/>
                <a:gd name="connsiteX176" fmla="*/ 4817327 w 5185425"/>
                <a:gd name="connsiteY176" fmla="*/ 3468130 h 3925330"/>
                <a:gd name="connsiteX177" fmla="*/ 4939991 w 5185425"/>
                <a:gd name="connsiteY177" fmla="*/ 3345467 h 3925330"/>
                <a:gd name="connsiteX178" fmla="*/ 5018049 w 5185425"/>
                <a:gd name="connsiteY178" fmla="*/ 3334315 h 3925330"/>
                <a:gd name="connsiteX179" fmla="*/ 5129561 w 5185425"/>
                <a:gd name="connsiteY179" fmla="*/ 3300862 h 3925330"/>
                <a:gd name="connsiteX180" fmla="*/ 5185317 w 5185425"/>
                <a:gd name="connsiteY180" fmla="*/ 3278559 h 3925330"/>
                <a:gd name="connsiteX0" fmla="*/ 5185317 w 5185425"/>
                <a:gd name="connsiteY0" fmla="*/ 3278559 h 3925330"/>
                <a:gd name="connsiteX1" fmla="*/ 5140713 w 5185425"/>
                <a:gd name="connsiteY1" fmla="*/ 3222803 h 3925330"/>
                <a:gd name="connsiteX2" fmla="*/ 5040468 w 5185425"/>
                <a:gd name="connsiteY2" fmla="*/ 3124069 h 3925330"/>
                <a:gd name="connsiteX3" fmla="*/ 4924310 w 5185425"/>
                <a:gd name="connsiteY3" fmla="*/ 3055418 h 3925330"/>
                <a:gd name="connsiteX4" fmla="*/ 4844741 w 5185425"/>
                <a:gd name="connsiteY4" fmla="*/ 3001288 h 3925330"/>
                <a:gd name="connsiteX5" fmla="*/ 4815933 w 5185425"/>
                <a:gd name="connsiteY5" fmla="*/ 2951922 h 3925330"/>
                <a:gd name="connsiteX6" fmla="*/ 4806176 w 5185425"/>
                <a:gd name="connsiteY6" fmla="*/ 2899418 h 3925330"/>
                <a:gd name="connsiteX7" fmla="*/ 4750420 w 5185425"/>
                <a:gd name="connsiteY7" fmla="*/ 2865964 h 3925330"/>
                <a:gd name="connsiteX8" fmla="*/ 4661210 w 5185425"/>
                <a:gd name="connsiteY8" fmla="*/ 2821359 h 3925330"/>
                <a:gd name="connsiteX9" fmla="*/ 4572000 w 5185425"/>
                <a:gd name="connsiteY9" fmla="*/ 2754452 h 3925330"/>
                <a:gd name="connsiteX10" fmla="*/ 4538547 w 5185425"/>
                <a:gd name="connsiteY10" fmla="*/ 2732150 h 3925330"/>
                <a:gd name="connsiteX11" fmla="*/ 4482791 w 5185425"/>
                <a:gd name="connsiteY11" fmla="*/ 2676394 h 3925330"/>
                <a:gd name="connsiteX12" fmla="*/ 4427034 w 5185425"/>
                <a:gd name="connsiteY12" fmla="*/ 2620637 h 3925330"/>
                <a:gd name="connsiteX13" fmla="*/ 4404732 w 5185425"/>
                <a:gd name="connsiteY13" fmla="*/ 2587184 h 3925330"/>
                <a:gd name="connsiteX14" fmla="*/ 4348976 w 5185425"/>
                <a:gd name="connsiteY14" fmla="*/ 2542579 h 3925330"/>
                <a:gd name="connsiteX15" fmla="*/ 4282069 w 5185425"/>
                <a:gd name="connsiteY15" fmla="*/ 2453369 h 3925330"/>
                <a:gd name="connsiteX16" fmla="*/ 4226313 w 5185425"/>
                <a:gd name="connsiteY16" fmla="*/ 2408764 h 3925330"/>
                <a:gd name="connsiteX17" fmla="*/ 4181708 w 5185425"/>
                <a:gd name="connsiteY17" fmla="*/ 2364159 h 3925330"/>
                <a:gd name="connsiteX18" fmla="*/ 4159405 w 5185425"/>
                <a:gd name="connsiteY18" fmla="*/ 2341857 h 3925330"/>
                <a:gd name="connsiteX19" fmla="*/ 4137103 w 5185425"/>
                <a:gd name="connsiteY19" fmla="*/ 2319554 h 3925330"/>
                <a:gd name="connsiteX20" fmla="*/ 4092498 w 5185425"/>
                <a:gd name="connsiteY20" fmla="*/ 2252647 h 3925330"/>
                <a:gd name="connsiteX21" fmla="*/ 4059044 w 5185425"/>
                <a:gd name="connsiteY21" fmla="*/ 2196891 h 3925330"/>
                <a:gd name="connsiteX22" fmla="*/ 4036742 w 5185425"/>
                <a:gd name="connsiteY22" fmla="*/ 2129984 h 3925330"/>
                <a:gd name="connsiteX23" fmla="*/ 4025591 w 5185425"/>
                <a:gd name="connsiteY23" fmla="*/ 2096530 h 3925330"/>
                <a:gd name="connsiteX24" fmla="*/ 4003288 w 5185425"/>
                <a:gd name="connsiteY24" fmla="*/ 2063076 h 3925330"/>
                <a:gd name="connsiteX25" fmla="*/ 3992137 w 5185425"/>
                <a:gd name="connsiteY25" fmla="*/ 2007320 h 3925330"/>
                <a:gd name="connsiteX26" fmla="*/ 3969834 w 5185425"/>
                <a:gd name="connsiteY26" fmla="*/ 1973867 h 3925330"/>
                <a:gd name="connsiteX27" fmla="*/ 3947532 w 5185425"/>
                <a:gd name="connsiteY27" fmla="*/ 1884657 h 3925330"/>
                <a:gd name="connsiteX28" fmla="*/ 3914078 w 5185425"/>
                <a:gd name="connsiteY28" fmla="*/ 1795447 h 3925330"/>
                <a:gd name="connsiteX29" fmla="*/ 3891776 w 5185425"/>
                <a:gd name="connsiteY29" fmla="*/ 1728540 h 3925330"/>
                <a:gd name="connsiteX30" fmla="*/ 3869473 w 5185425"/>
                <a:gd name="connsiteY30" fmla="*/ 1683935 h 3925330"/>
                <a:gd name="connsiteX31" fmla="*/ 3836020 w 5185425"/>
                <a:gd name="connsiteY31" fmla="*/ 1583574 h 3925330"/>
                <a:gd name="connsiteX32" fmla="*/ 3802566 w 5185425"/>
                <a:gd name="connsiteY32" fmla="*/ 1527818 h 3925330"/>
                <a:gd name="connsiteX33" fmla="*/ 3769113 w 5185425"/>
                <a:gd name="connsiteY33" fmla="*/ 1516667 h 3925330"/>
                <a:gd name="connsiteX34" fmla="*/ 3691054 w 5185425"/>
                <a:gd name="connsiteY34" fmla="*/ 1416306 h 3925330"/>
                <a:gd name="connsiteX35" fmla="*/ 3646449 w 5185425"/>
                <a:gd name="connsiteY35" fmla="*/ 1304794 h 3925330"/>
                <a:gd name="connsiteX36" fmla="*/ 3601844 w 5185425"/>
                <a:gd name="connsiteY36" fmla="*/ 1237886 h 3925330"/>
                <a:gd name="connsiteX37" fmla="*/ 3557239 w 5185425"/>
                <a:gd name="connsiteY37" fmla="*/ 1148676 h 3925330"/>
                <a:gd name="connsiteX38" fmla="*/ 3546088 w 5185425"/>
                <a:gd name="connsiteY38" fmla="*/ 1115223 h 3925330"/>
                <a:gd name="connsiteX39" fmla="*/ 3534937 w 5185425"/>
                <a:gd name="connsiteY39" fmla="*/ 1070618 h 3925330"/>
                <a:gd name="connsiteX40" fmla="*/ 3490332 w 5185425"/>
                <a:gd name="connsiteY40" fmla="*/ 1003711 h 3925330"/>
                <a:gd name="connsiteX41" fmla="*/ 3468030 w 5185425"/>
                <a:gd name="connsiteY41" fmla="*/ 925652 h 3925330"/>
                <a:gd name="connsiteX42" fmla="*/ 3445727 w 5185425"/>
                <a:gd name="connsiteY42" fmla="*/ 903350 h 3925330"/>
                <a:gd name="connsiteX43" fmla="*/ 3423425 w 5185425"/>
                <a:gd name="connsiteY43" fmla="*/ 869896 h 3925330"/>
                <a:gd name="connsiteX44" fmla="*/ 3401122 w 5185425"/>
                <a:gd name="connsiteY44" fmla="*/ 791837 h 3925330"/>
                <a:gd name="connsiteX45" fmla="*/ 3356517 w 5185425"/>
                <a:gd name="connsiteY45" fmla="*/ 724930 h 3925330"/>
                <a:gd name="connsiteX46" fmla="*/ 3334215 w 5185425"/>
                <a:gd name="connsiteY46" fmla="*/ 691476 h 3925330"/>
                <a:gd name="connsiteX47" fmla="*/ 3278459 w 5185425"/>
                <a:gd name="connsiteY47" fmla="*/ 635720 h 3925330"/>
                <a:gd name="connsiteX48" fmla="*/ 3256156 w 5185425"/>
                <a:gd name="connsiteY48" fmla="*/ 613418 h 3925330"/>
                <a:gd name="connsiteX49" fmla="*/ 3233854 w 5185425"/>
                <a:gd name="connsiteY49" fmla="*/ 591115 h 3925330"/>
                <a:gd name="connsiteX50" fmla="*/ 3200400 w 5185425"/>
                <a:gd name="connsiteY50" fmla="*/ 568813 h 3925330"/>
                <a:gd name="connsiteX51" fmla="*/ 3178098 w 5185425"/>
                <a:gd name="connsiteY51" fmla="*/ 535359 h 3925330"/>
                <a:gd name="connsiteX52" fmla="*/ 3077737 w 5185425"/>
                <a:gd name="connsiteY52" fmla="*/ 468452 h 3925330"/>
                <a:gd name="connsiteX53" fmla="*/ 3010830 w 5185425"/>
                <a:gd name="connsiteY53" fmla="*/ 446150 h 3925330"/>
                <a:gd name="connsiteX54" fmla="*/ 2943922 w 5185425"/>
                <a:gd name="connsiteY54" fmla="*/ 423847 h 3925330"/>
                <a:gd name="connsiteX55" fmla="*/ 2877015 w 5185425"/>
                <a:gd name="connsiteY55" fmla="*/ 390394 h 3925330"/>
                <a:gd name="connsiteX56" fmla="*/ 2810108 w 5185425"/>
                <a:gd name="connsiteY56" fmla="*/ 368091 h 3925330"/>
                <a:gd name="connsiteX57" fmla="*/ 2765503 w 5185425"/>
                <a:gd name="connsiteY57" fmla="*/ 323486 h 3925330"/>
                <a:gd name="connsiteX58" fmla="*/ 2698595 w 5185425"/>
                <a:gd name="connsiteY58" fmla="*/ 301184 h 3925330"/>
                <a:gd name="connsiteX59" fmla="*/ 2564781 w 5185425"/>
                <a:gd name="connsiteY59" fmla="*/ 256579 h 3925330"/>
                <a:gd name="connsiteX60" fmla="*/ 2497873 w 5185425"/>
                <a:gd name="connsiteY60" fmla="*/ 245428 h 3925330"/>
                <a:gd name="connsiteX61" fmla="*/ 2419815 w 5185425"/>
                <a:gd name="connsiteY61" fmla="*/ 223125 h 3925330"/>
                <a:gd name="connsiteX62" fmla="*/ 2352908 w 5185425"/>
                <a:gd name="connsiteY62" fmla="*/ 200823 h 3925330"/>
                <a:gd name="connsiteX63" fmla="*/ 2163337 w 5185425"/>
                <a:gd name="connsiteY63" fmla="*/ 178520 h 3925330"/>
                <a:gd name="connsiteX64" fmla="*/ 2051825 w 5185425"/>
                <a:gd name="connsiteY64" fmla="*/ 156218 h 3925330"/>
                <a:gd name="connsiteX65" fmla="*/ 2018371 w 5185425"/>
                <a:gd name="connsiteY65" fmla="*/ 145067 h 3925330"/>
                <a:gd name="connsiteX66" fmla="*/ 1940313 w 5185425"/>
                <a:gd name="connsiteY66" fmla="*/ 133915 h 3925330"/>
                <a:gd name="connsiteX67" fmla="*/ 1862254 w 5185425"/>
                <a:gd name="connsiteY67" fmla="*/ 111613 h 3925330"/>
                <a:gd name="connsiteX68" fmla="*/ 1795347 w 5185425"/>
                <a:gd name="connsiteY68" fmla="*/ 89311 h 3925330"/>
                <a:gd name="connsiteX69" fmla="*/ 1661532 w 5185425"/>
                <a:gd name="connsiteY69" fmla="*/ 44706 h 3925330"/>
                <a:gd name="connsiteX70" fmla="*/ 1494264 w 5185425"/>
                <a:gd name="connsiteY70" fmla="*/ 22403 h 3925330"/>
                <a:gd name="connsiteX71" fmla="*/ 1460810 w 5185425"/>
                <a:gd name="connsiteY71" fmla="*/ 11252 h 3925330"/>
                <a:gd name="connsiteX72" fmla="*/ 1059366 w 5185425"/>
                <a:gd name="connsiteY72" fmla="*/ 11252 h 3925330"/>
                <a:gd name="connsiteX73" fmla="*/ 936703 w 5185425"/>
                <a:gd name="connsiteY73" fmla="*/ 44706 h 3925330"/>
                <a:gd name="connsiteX74" fmla="*/ 880947 w 5185425"/>
                <a:gd name="connsiteY74" fmla="*/ 55857 h 3925330"/>
                <a:gd name="connsiteX75" fmla="*/ 814039 w 5185425"/>
                <a:gd name="connsiteY75" fmla="*/ 78159 h 3925330"/>
                <a:gd name="connsiteX76" fmla="*/ 780586 w 5185425"/>
                <a:gd name="connsiteY76" fmla="*/ 89311 h 3925330"/>
                <a:gd name="connsiteX77" fmla="*/ 702527 w 5185425"/>
                <a:gd name="connsiteY77" fmla="*/ 111613 h 3925330"/>
                <a:gd name="connsiteX78" fmla="*/ 669073 w 5185425"/>
                <a:gd name="connsiteY78" fmla="*/ 133915 h 3925330"/>
                <a:gd name="connsiteX79" fmla="*/ 646771 w 5185425"/>
                <a:gd name="connsiteY79" fmla="*/ 156218 h 3925330"/>
                <a:gd name="connsiteX80" fmla="*/ 613317 w 5185425"/>
                <a:gd name="connsiteY80" fmla="*/ 167369 h 3925330"/>
                <a:gd name="connsiteX81" fmla="*/ 557561 w 5185425"/>
                <a:gd name="connsiteY81" fmla="*/ 211974 h 3925330"/>
                <a:gd name="connsiteX82" fmla="*/ 524108 w 5185425"/>
                <a:gd name="connsiteY82" fmla="*/ 234276 h 3925330"/>
                <a:gd name="connsiteX83" fmla="*/ 468352 w 5185425"/>
                <a:gd name="connsiteY83" fmla="*/ 290033 h 3925330"/>
                <a:gd name="connsiteX84" fmla="*/ 446049 w 5185425"/>
                <a:gd name="connsiteY84" fmla="*/ 312335 h 3925330"/>
                <a:gd name="connsiteX85" fmla="*/ 390293 w 5185425"/>
                <a:gd name="connsiteY85" fmla="*/ 356940 h 3925330"/>
                <a:gd name="connsiteX86" fmla="*/ 356839 w 5185425"/>
                <a:gd name="connsiteY86" fmla="*/ 412696 h 3925330"/>
                <a:gd name="connsiteX87" fmla="*/ 345688 w 5185425"/>
                <a:gd name="connsiteY87" fmla="*/ 446150 h 3925330"/>
                <a:gd name="connsiteX88" fmla="*/ 323386 w 5185425"/>
                <a:gd name="connsiteY88" fmla="*/ 479603 h 3925330"/>
                <a:gd name="connsiteX89" fmla="*/ 312234 w 5185425"/>
                <a:gd name="connsiteY89" fmla="*/ 513057 h 3925330"/>
                <a:gd name="connsiteX90" fmla="*/ 267630 w 5185425"/>
                <a:gd name="connsiteY90" fmla="*/ 579964 h 3925330"/>
                <a:gd name="connsiteX91" fmla="*/ 256478 w 5185425"/>
                <a:gd name="connsiteY91" fmla="*/ 613418 h 3925330"/>
                <a:gd name="connsiteX92" fmla="*/ 211873 w 5185425"/>
                <a:gd name="connsiteY92" fmla="*/ 669174 h 3925330"/>
                <a:gd name="connsiteX93" fmla="*/ 167269 w 5185425"/>
                <a:gd name="connsiteY93" fmla="*/ 736081 h 3925330"/>
                <a:gd name="connsiteX94" fmla="*/ 144966 w 5185425"/>
                <a:gd name="connsiteY94" fmla="*/ 758384 h 3925330"/>
                <a:gd name="connsiteX95" fmla="*/ 100361 w 5185425"/>
                <a:gd name="connsiteY95" fmla="*/ 825291 h 3925330"/>
                <a:gd name="connsiteX96" fmla="*/ 55756 w 5185425"/>
                <a:gd name="connsiteY96" fmla="*/ 925652 h 3925330"/>
                <a:gd name="connsiteX97" fmla="*/ 44605 w 5185425"/>
                <a:gd name="connsiteY97" fmla="*/ 959106 h 3925330"/>
                <a:gd name="connsiteX98" fmla="*/ 22303 w 5185425"/>
                <a:gd name="connsiteY98" fmla="*/ 992559 h 3925330"/>
                <a:gd name="connsiteX99" fmla="*/ 0 w 5185425"/>
                <a:gd name="connsiteY99" fmla="*/ 1126374 h 3925330"/>
                <a:gd name="connsiteX100" fmla="*/ 11152 w 5185425"/>
                <a:gd name="connsiteY100" fmla="*/ 1906959 h 3925330"/>
                <a:gd name="connsiteX101" fmla="*/ 33454 w 5185425"/>
                <a:gd name="connsiteY101" fmla="*/ 1973867 h 3925330"/>
                <a:gd name="connsiteX102" fmla="*/ 78059 w 5185425"/>
                <a:gd name="connsiteY102" fmla="*/ 2107681 h 3925330"/>
                <a:gd name="connsiteX103" fmla="*/ 89210 w 5185425"/>
                <a:gd name="connsiteY103" fmla="*/ 2141135 h 3925330"/>
                <a:gd name="connsiteX104" fmla="*/ 100361 w 5185425"/>
                <a:gd name="connsiteY104" fmla="*/ 2208042 h 3925330"/>
                <a:gd name="connsiteX105" fmla="*/ 122664 w 5185425"/>
                <a:gd name="connsiteY105" fmla="*/ 2241496 h 3925330"/>
                <a:gd name="connsiteX106" fmla="*/ 156117 w 5185425"/>
                <a:gd name="connsiteY106" fmla="*/ 2341857 h 3925330"/>
                <a:gd name="connsiteX107" fmla="*/ 167269 w 5185425"/>
                <a:gd name="connsiteY107" fmla="*/ 2397613 h 3925330"/>
                <a:gd name="connsiteX108" fmla="*/ 189571 w 5185425"/>
                <a:gd name="connsiteY108" fmla="*/ 2442218 h 3925330"/>
                <a:gd name="connsiteX109" fmla="*/ 211873 w 5185425"/>
                <a:gd name="connsiteY109" fmla="*/ 2531428 h 3925330"/>
                <a:gd name="connsiteX110" fmla="*/ 234176 w 5185425"/>
                <a:gd name="connsiteY110" fmla="*/ 2598335 h 3925330"/>
                <a:gd name="connsiteX111" fmla="*/ 245327 w 5185425"/>
                <a:gd name="connsiteY111" fmla="*/ 2642940 h 3925330"/>
                <a:gd name="connsiteX112" fmla="*/ 267630 w 5185425"/>
                <a:gd name="connsiteY112" fmla="*/ 2676394 h 3925330"/>
                <a:gd name="connsiteX113" fmla="*/ 278781 w 5185425"/>
                <a:gd name="connsiteY113" fmla="*/ 2720998 h 3925330"/>
                <a:gd name="connsiteX114" fmla="*/ 312234 w 5185425"/>
                <a:gd name="connsiteY114" fmla="*/ 2821359 h 3925330"/>
                <a:gd name="connsiteX115" fmla="*/ 334537 w 5185425"/>
                <a:gd name="connsiteY115" fmla="*/ 2854813 h 3925330"/>
                <a:gd name="connsiteX116" fmla="*/ 367991 w 5185425"/>
                <a:gd name="connsiteY116" fmla="*/ 2944023 h 3925330"/>
                <a:gd name="connsiteX117" fmla="*/ 379142 w 5185425"/>
                <a:gd name="connsiteY117" fmla="*/ 2977476 h 3925330"/>
                <a:gd name="connsiteX118" fmla="*/ 401444 w 5185425"/>
                <a:gd name="connsiteY118" fmla="*/ 3022081 h 3925330"/>
                <a:gd name="connsiteX119" fmla="*/ 434898 w 5185425"/>
                <a:gd name="connsiteY119" fmla="*/ 3122442 h 3925330"/>
                <a:gd name="connsiteX120" fmla="*/ 457200 w 5185425"/>
                <a:gd name="connsiteY120" fmla="*/ 3167047 h 3925330"/>
                <a:gd name="connsiteX121" fmla="*/ 468352 w 5185425"/>
                <a:gd name="connsiteY121" fmla="*/ 3211652 h 3925330"/>
                <a:gd name="connsiteX122" fmla="*/ 490654 w 5185425"/>
                <a:gd name="connsiteY122" fmla="*/ 3245106 h 3925330"/>
                <a:gd name="connsiteX123" fmla="*/ 535259 w 5185425"/>
                <a:gd name="connsiteY123" fmla="*/ 3345467 h 3925330"/>
                <a:gd name="connsiteX124" fmla="*/ 568713 w 5185425"/>
                <a:gd name="connsiteY124" fmla="*/ 3445828 h 3925330"/>
                <a:gd name="connsiteX125" fmla="*/ 602166 w 5185425"/>
                <a:gd name="connsiteY125" fmla="*/ 3479281 h 3925330"/>
                <a:gd name="connsiteX126" fmla="*/ 646771 w 5185425"/>
                <a:gd name="connsiteY126" fmla="*/ 3546189 h 3925330"/>
                <a:gd name="connsiteX127" fmla="*/ 702527 w 5185425"/>
                <a:gd name="connsiteY127" fmla="*/ 3601945 h 3925330"/>
                <a:gd name="connsiteX128" fmla="*/ 735981 w 5185425"/>
                <a:gd name="connsiteY128" fmla="*/ 3624247 h 3925330"/>
                <a:gd name="connsiteX129" fmla="*/ 814039 w 5185425"/>
                <a:gd name="connsiteY129" fmla="*/ 3680003 h 3925330"/>
                <a:gd name="connsiteX130" fmla="*/ 836342 w 5185425"/>
                <a:gd name="connsiteY130" fmla="*/ 3702306 h 3925330"/>
                <a:gd name="connsiteX131" fmla="*/ 869795 w 5185425"/>
                <a:gd name="connsiteY131" fmla="*/ 3724608 h 3925330"/>
                <a:gd name="connsiteX132" fmla="*/ 925552 w 5185425"/>
                <a:gd name="connsiteY132" fmla="*/ 3769213 h 3925330"/>
                <a:gd name="connsiteX133" fmla="*/ 959005 w 5185425"/>
                <a:gd name="connsiteY133" fmla="*/ 3802667 h 3925330"/>
                <a:gd name="connsiteX134" fmla="*/ 992459 w 5185425"/>
                <a:gd name="connsiteY134" fmla="*/ 3813818 h 3925330"/>
                <a:gd name="connsiteX135" fmla="*/ 1070517 w 5185425"/>
                <a:gd name="connsiteY135" fmla="*/ 3869574 h 3925330"/>
                <a:gd name="connsiteX136" fmla="*/ 1159727 w 5185425"/>
                <a:gd name="connsiteY136" fmla="*/ 3914179 h 3925330"/>
                <a:gd name="connsiteX137" fmla="*/ 1193181 w 5185425"/>
                <a:gd name="connsiteY137" fmla="*/ 3925330 h 3925330"/>
                <a:gd name="connsiteX138" fmla="*/ 1717288 w 5185425"/>
                <a:gd name="connsiteY138" fmla="*/ 3914179 h 3925330"/>
                <a:gd name="connsiteX139" fmla="*/ 1773044 w 5185425"/>
                <a:gd name="connsiteY139" fmla="*/ 3903028 h 3925330"/>
                <a:gd name="connsiteX140" fmla="*/ 1873405 w 5185425"/>
                <a:gd name="connsiteY140" fmla="*/ 3891876 h 3925330"/>
                <a:gd name="connsiteX141" fmla="*/ 1984917 w 5185425"/>
                <a:gd name="connsiteY141" fmla="*/ 3869574 h 3925330"/>
                <a:gd name="connsiteX142" fmla="*/ 2029522 w 5185425"/>
                <a:gd name="connsiteY142" fmla="*/ 3858423 h 3925330"/>
                <a:gd name="connsiteX143" fmla="*/ 2062976 w 5185425"/>
                <a:gd name="connsiteY143" fmla="*/ 3847272 h 3925330"/>
                <a:gd name="connsiteX144" fmla="*/ 2163337 w 5185425"/>
                <a:gd name="connsiteY144" fmla="*/ 3836120 h 3925330"/>
                <a:gd name="connsiteX145" fmla="*/ 2286000 w 5185425"/>
                <a:gd name="connsiteY145" fmla="*/ 3802667 h 3925330"/>
                <a:gd name="connsiteX146" fmla="*/ 2330605 w 5185425"/>
                <a:gd name="connsiteY146" fmla="*/ 3791515 h 3925330"/>
                <a:gd name="connsiteX147" fmla="*/ 2419815 w 5185425"/>
                <a:gd name="connsiteY147" fmla="*/ 3769213 h 3925330"/>
                <a:gd name="connsiteX148" fmla="*/ 2453269 w 5185425"/>
                <a:gd name="connsiteY148" fmla="*/ 3758062 h 3925330"/>
                <a:gd name="connsiteX149" fmla="*/ 2509025 w 5185425"/>
                <a:gd name="connsiteY149" fmla="*/ 3746911 h 3925330"/>
                <a:gd name="connsiteX150" fmla="*/ 2542478 w 5185425"/>
                <a:gd name="connsiteY150" fmla="*/ 3735759 h 3925330"/>
                <a:gd name="connsiteX151" fmla="*/ 2598234 w 5185425"/>
                <a:gd name="connsiteY151" fmla="*/ 3724608 h 3925330"/>
                <a:gd name="connsiteX152" fmla="*/ 2698595 w 5185425"/>
                <a:gd name="connsiteY152" fmla="*/ 3691154 h 3925330"/>
                <a:gd name="connsiteX153" fmla="*/ 2732049 w 5185425"/>
                <a:gd name="connsiteY153" fmla="*/ 3680003 h 3925330"/>
                <a:gd name="connsiteX154" fmla="*/ 3200400 w 5185425"/>
                <a:gd name="connsiteY154" fmla="*/ 3668852 h 3925330"/>
                <a:gd name="connsiteX155" fmla="*/ 3311913 w 5185425"/>
                <a:gd name="connsiteY155" fmla="*/ 3657701 h 3925330"/>
                <a:gd name="connsiteX156" fmla="*/ 3568391 w 5185425"/>
                <a:gd name="connsiteY156" fmla="*/ 3680003 h 3925330"/>
                <a:gd name="connsiteX157" fmla="*/ 3601844 w 5185425"/>
                <a:gd name="connsiteY157" fmla="*/ 3691154 h 3925330"/>
                <a:gd name="connsiteX158" fmla="*/ 3757961 w 5185425"/>
                <a:gd name="connsiteY158" fmla="*/ 3713457 h 3925330"/>
                <a:gd name="connsiteX159" fmla="*/ 3858322 w 5185425"/>
                <a:gd name="connsiteY159" fmla="*/ 3735759 h 3925330"/>
                <a:gd name="connsiteX160" fmla="*/ 3925230 w 5185425"/>
                <a:gd name="connsiteY160" fmla="*/ 3758062 h 3925330"/>
                <a:gd name="connsiteX161" fmla="*/ 3992137 w 5185425"/>
                <a:gd name="connsiteY161" fmla="*/ 3780364 h 3925330"/>
                <a:gd name="connsiteX162" fmla="*/ 4081347 w 5185425"/>
                <a:gd name="connsiteY162" fmla="*/ 3791515 h 3925330"/>
                <a:gd name="connsiteX163" fmla="*/ 4114800 w 5185425"/>
                <a:gd name="connsiteY163" fmla="*/ 3802667 h 3925330"/>
                <a:gd name="connsiteX164" fmla="*/ 4170556 w 5185425"/>
                <a:gd name="connsiteY164" fmla="*/ 3791515 h 3925330"/>
                <a:gd name="connsiteX165" fmla="*/ 4270917 w 5185425"/>
                <a:gd name="connsiteY165" fmla="*/ 3780364 h 3925330"/>
                <a:gd name="connsiteX166" fmla="*/ 4382430 w 5185425"/>
                <a:gd name="connsiteY166" fmla="*/ 3758062 h 3925330"/>
                <a:gd name="connsiteX167" fmla="*/ 4493942 w 5185425"/>
                <a:gd name="connsiteY167" fmla="*/ 3724608 h 3925330"/>
                <a:gd name="connsiteX168" fmla="*/ 4527395 w 5185425"/>
                <a:gd name="connsiteY168" fmla="*/ 3713457 h 3925330"/>
                <a:gd name="connsiteX169" fmla="*/ 4560849 w 5185425"/>
                <a:gd name="connsiteY169" fmla="*/ 3702306 h 3925330"/>
                <a:gd name="connsiteX170" fmla="*/ 4616605 w 5185425"/>
                <a:gd name="connsiteY170" fmla="*/ 3657701 h 3925330"/>
                <a:gd name="connsiteX171" fmla="*/ 4638908 w 5185425"/>
                <a:gd name="connsiteY171" fmla="*/ 3635398 h 3925330"/>
                <a:gd name="connsiteX172" fmla="*/ 4672361 w 5185425"/>
                <a:gd name="connsiteY172" fmla="*/ 3613096 h 3925330"/>
                <a:gd name="connsiteX173" fmla="*/ 4694664 w 5185425"/>
                <a:gd name="connsiteY173" fmla="*/ 3590794 h 3925330"/>
                <a:gd name="connsiteX174" fmla="*/ 4728117 w 5185425"/>
                <a:gd name="connsiteY174" fmla="*/ 3568491 h 3925330"/>
                <a:gd name="connsiteX175" fmla="*/ 4772722 w 5185425"/>
                <a:gd name="connsiteY175" fmla="*/ 3512735 h 3925330"/>
                <a:gd name="connsiteX176" fmla="*/ 4817327 w 5185425"/>
                <a:gd name="connsiteY176" fmla="*/ 3468130 h 3925330"/>
                <a:gd name="connsiteX177" fmla="*/ 4939991 w 5185425"/>
                <a:gd name="connsiteY177" fmla="*/ 3345467 h 3925330"/>
                <a:gd name="connsiteX178" fmla="*/ 5018049 w 5185425"/>
                <a:gd name="connsiteY178" fmla="*/ 3334315 h 3925330"/>
                <a:gd name="connsiteX179" fmla="*/ 5129561 w 5185425"/>
                <a:gd name="connsiteY179" fmla="*/ 3300862 h 3925330"/>
                <a:gd name="connsiteX180" fmla="*/ 5185317 w 5185425"/>
                <a:gd name="connsiteY180" fmla="*/ 3278559 h 3925330"/>
                <a:gd name="connsiteX0" fmla="*/ 5185317 w 5185425"/>
                <a:gd name="connsiteY0" fmla="*/ 3278559 h 3925330"/>
                <a:gd name="connsiteX1" fmla="*/ 5140713 w 5185425"/>
                <a:gd name="connsiteY1" fmla="*/ 3222803 h 3925330"/>
                <a:gd name="connsiteX2" fmla="*/ 5040468 w 5185425"/>
                <a:gd name="connsiteY2" fmla="*/ 3124069 h 3925330"/>
                <a:gd name="connsiteX3" fmla="*/ 4924310 w 5185425"/>
                <a:gd name="connsiteY3" fmla="*/ 3055418 h 3925330"/>
                <a:gd name="connsiteX4" fmla="*/ 4844741 w 5185425"/>
                <a:gd name="connsiteY4" fmla="*/ 3001288 h 3925330"/>
                <a:gd name="connsiteX5" fmla="*/ 4815933 w 5185425"/>
                <a:gd name="connsiteY5" fmla="*/ 2951922 h 3925330"/>
                <a:gd name="connsiteX6" fmla="*/ 4734738 w 5185425"/>
                <a:gd name="connsiteY6" fmla="*/ 2913705 h 3925330"/>
                <a:gd name="connsiteX7" fmla="*/ 4750420 w 5185425"/>
                <a:gd name="connsiteY7" fmla="*/ 2865964 h 3925330"/>
                <a:gd name="connsiteX8" fmla="*/ 4661210 w 5185425"/>
                <a:gd name="connsiteY8" fmla="*/ 2821359 h 3925330"/>
                <a:gd name="connsiteX9" fmla="*/ 4572000 w 5185425"/>
                <a:gd name="connsiteY9" fmla="*/ 2754452 h 3925330"/>
                <a:gd name="connsiteX10" fmla="*/ 4538547 w 5185425"/>
                <a:gd name="connsiteY10" fmla="*/ 2732150 h 3925330"/>
                <a:gd name="connsiteX11" fmla="*/ 4482791 w 5185425"/>
                <a:gd name="connsiteY11" fmla="*/ 2676394 h 3925330"/>
                <a:gd name="connsiteX12" fmla="*/ 4427034 w 5185425"/>
                <a:gd name="connsiteY12" fmla="*/ 2620637 h 3925330"/>
                <a:gd name="connsiteX13" fmla="*/ 4404732 w 5185425"/>
                <a:gd name="connsiteY13" fmla="*/ 2587184 h 3925330"/>
                <a:gd name="connsiteX14" fmla="*/ 4348976 w 5185425"/>
                <a:gd name="connsiteY14" fmla="*/ 2542579 h 3925330"/>
                <a:gd name="connsiteX15" fmla="*/ 4282069 w 5185425"/>
                <a:gd name="connsiteY15" fmla="*/ 2453369 h 3925330"/>
                <a:gd name="connsiteX16" fmla="*/ 4226313 w 5185425"/>
                <a:gd name="connsiteY16" fmla="*/ 2408764 h 3925330"/>
                <a:gd name="connsiteX17" fmla="*/ 4181708 w 5185425"/>
                <a:gd name="connsiteY17" fmla="*/ 2364159 h 3925330"/>
                <a:gd name="connsiteX18" fmla="*/ 4159405 w 5185425"/>
                <a:gd name="connsiteY18" fmla="*/ 2341857 h 3925330"/>
                <a:gd name="connsiteX19" fmla="*/ 4137103 w 5185425"/>
                <a:gd name="connsiteY19" fmla="*/ 2319554 h 3925330"/>
                <a:gd name="connsiteX20" fmla="*/ 4092498 w 5185425"/>
                <a:gd name="connsiteY20" fmla="*/ 2252647 h 3925330"/>
                <a:gd name="connsiteX21" fmla="*/ 4059044 w 5185425"/>
                <a:gd name="connsiteY21" fmla="*/ 2196891 h 3925330"/>
                <a:gd name="connsiteX22" fmla="*/ 4036742 w 5185425"/>
                <a:gd name="connsiteY22" fmla="*/ 2129984 h 3925330"/>
                <a:gd name="connsiteX23" fmla="*/ 4025591 w 5185425"/>
                <a:gd name="connsiteY23" fmla="*/ 2096530 h 3925330"/>
                <a:gd name="connsiteX24" fmla="*/ 4003288 w 5185425"/>
                <a:gd name="connsiteY24" fmla="*/ 2063076 h 3925330"/>
                <a:gd name="connsiteX25" fmla="*/ 3992137 w 5185425"/>
                <a:gd name="connsiteY25" fmla="*/ 2007320 h 3925330"/>
                <a:gd name="connsiteX26" fmla="*/ 3969834 w 5185425"/>
                <a:gd name="connsiteY26" fmla="*/ 1973867 h 3925330"/>
                <a:gd name="connsiteX27" fmla="*/ 3947532 w 5185425"/>
                <a:gd name="connsiteY27" fmla="*/ 1884657 h 3925330"/>
                <a:gd name="connsiteX28" fmla="*/ 3914078 w 5185425"/>
                <a:gd name="connsiteY28" fmla="*/ 1795447 h 3925330"/>
                <a:gd name="connsiteX29" fmla="*/ 3891776 w 5185425"/>
                <a:gd name="connsiteY29" fmla="*/ 1728540 h 3925330"/>
                <a:gd name="connsiteX30" fmla="*/ 3869473 w 5185425"/>
                <a:gd name="connsiteY30" fmla="*/ 1683935 h 3925330"/>
                <a:gd name="connsiteX31" fmla="*/ 3836020 w 5185425"/>
                <a:gd name="connsiteY31" fmla="*/ 1583574 h 3925330"/>
                <a:gd name="connsiteX32" fmla="*/ 3802566 w 5185425"/>
                <a:gd name="connsiteY32" fmla="*/ 1527818 h 3925330"/>
                <a:gd name="connsiteX33" fmla="*/ 3769113 w 5185425"/>
                <a:gd name="connsiteY33" fmla="*/ 1516667 h 3925330"/>
                <a:gd name="connsiteX34" fmla="*/ 3691054 w 5185425"/>
                <a:gd name="connsiteY34" fmla="*/ 1416306 h 3925330"/>
                <a:gd name="connsiteX35" fmla="*/ 3646449 w 5185425"/>
                <a:gd name="connsiteY35" fmla="*/ 1304794 h 3925330"/>
                <a:gd name="connsiteX36" fmla="*/ 3601844 w 5185425"/>
                <a:gd name="connsiteY36" fmla="*/ 1237886 h 3925330"/>
                <a:gd name="connsiteX37" fmla="*/ 3557239 w 5185425"/>
                <a:gd name="connsiteY37" fmla="*/ 1148676 h 3925330"/>
                <a:gd name="connsiteX38" fmla="*/ 3546088 w 5185425"/>
                <a:gd name="connsiteY38" fmla="*/ 1115223 h 3925330"/>
                <a:gd name="connsiteX39" fmla="*/ 3534937 w 5185425"/>
                <a:gd name="connsiteY39" fmla="*/ 1070618 h 3925330"/>
                <a:gd name="connsiteX40" fmla="*/ 3490332 w 5185425"/>
                <a:gd name="connsiteY40" fmla="*/ 1003711 h 3925330"/>
                <a:gd name="connsiteX41" fmla="*/ 3468030 w 5185425"/>
                <a:gd name="connsiteY41" fmla="*/ 925652 h 3925330"/>
                <a:gd name="connsiteX42" fmla="*/ 3445727 w 5185425"/>
                <a:gd name="connsiteY42" fmla="*/ 903350 h 3925330"/>
                <a:gd name="connsiteX43" fmla="*/ 3423425 w 5185425"/>
                <a:gd name="connsiteY43" fmla="*/ 869896 h 3925330"/>
                <a:gd name="connsiteX44" fmla="*/ 3401122 w 5185425"/>
                <a:gd name="connsiteY44" fmla="*/ 791837 h 3925330"/>
                <a:gd name="connsiteX45" fmla="*/ 3356517 w 5185425"/>
                <a:gd name="connsiteY45" fmla="*/ 724930 h 3925330"/>
                <a:gd name="connsiteX46" fmla="*/ 3334215 w 5185425"/>
                <a:gd name="connsiteY46" fmla="*/ 691476 h 3925330"/>
                <a:gd name="connsiteX47" fmla="*/ 3278459 w 5185425"/>
                <a:gd name="connsiteY47" fmla="*/ 635720 h 3925330"/>
                <a:gd name="connsiteX48" fmla="*/ 3256156 w 5185425"/>
                <a:gd name="connsiteY48" fmla="*/ 613418 h 3925330"/>
                <a:gd name="connsiteX49" fmla="*/ 3233854 w 5185425"/>
                <a:gd name="connsiteY49" fmla="*/ 591115 h 3925330"/>
                <a:gd name="connsiteX50" fmla="*/ 3200400 w 5185425"/>
                <a:gd name="connsiteY50" fmla="*/ 568813 h 3925330"/>
                <a:gd name="connsiteX51" fmla="*/ 3178098 w 5185425"/>
                <a:gd name="connsiteY51" fmla="*/ 535359 h 3925330"/>
                <a:gd name="connsiteX52" fmla="*/ 3077737 w 5185425"/>
                <a:gd name="connsiteY52" fmla="*/ 468452 h 3925330"/>
                <a:gd name="connsiteX53" fmla="*/ 3010830 w 5185425"/>
                <a:gd name="connsiteY53" fmla="*/ 446150 h 3925330"/>
                <a:gd name="connsiteX54" fmla="*/ 2943922 w 5185425"/>
                <a:gd name="connsiteY54" fmla="*/ 423847 h 3925330"/>
                <a:gd name="connsiteX55" fmla="*/ 2877015 w 5185425"/>
                <a:gd name="connsiteY55" fmla="*/ 390394 h 3925330"/>
                <a:gd name="connsiteX56" fmla="*/ 2810108 w 5185425"/>
                <a:gd name="connsiteY56" fmla="*/ 368091 h 3925330"/>
                <a:gd name="connsiteX57" fmla="*/ 2765503 w 5185425"/>
                <a:gd name="connsiteY57" fmla="*/ 323486 h 3925330"/>
                <a:gd name="connsiteX58" fmla="*/ 2698595 w 5185425"/>
                <a:gd name="connsiteY58" fmla="*/ 301184 h 3925330"/>
                <a:gd name="connsiteX59" fmla="*/ 2564781 w 5185425"/>
                <a:gd name="connsiteY59" fmla="*/ 256579 h 3925330"/>
                <a:gd name="connsiteX60" fmla="*/ 2497873 w 5185425"/>
                <a:gd name="connsiteY60" fmla="*/ 245428 h 3925330"/>
                <a:gd name="connsiteX61" fmla="*/ 2419815 w 5185425"/>
                <a:gd name="connsiteY61" fmla="*/ 223125 h 3925330"/>
                <a:gd name="connsiteX62" fmla="*/ 2352908 w 5185425"/>
                <a:gd name="connsiteY62" fmla="*/ 200823 h 3925330"/>
                <a:gd name="connsiteX63" fmla="*/ 2163337 w 5185425"/>
                <a:gd name="connsiteY63" fmla="*/ 178520 h 3925330"/>
                <a:gd name="connsiteX64" fmla="*/ 2051825 w 5185425"/>
                <a:gd name="connsiteY64" fmla="*/ 156218 h 3925330"/>
                <a:gd name="connsiteX65" fmla="*/ 2018371 w 5185425"/>
                <a:gd name="connsiteY65" fmla="*/ 145067 h 3925330"/>
                <a:gd name="connsiteX66" fmla="*/ 1940313 w 5185425"/>
                <a:gd name="connsiteY66" fmla="*/ 133915 h 3925330"/>
                <a:gd name="connsiteX67" fmla="*/ 1862254 w 5185425"/>
                <a:gd name="connsiteY67" fmla="*/ 111613 h 3925330"/>
                <a:gd name="connsiteX68" fmla="*/ 1795347 w 5185425"/>
                <a:gd name="connsiteY68" fmla="*/ 89311 h 3925330"/>
                <a:gd name="connsiteX69" fmla="*/ 1661532 w 5185425"/>
                <a:gd name="connsiteY69" fmla="*/ 44706 h 3925330"/>
                <a:gd name="connsiteX70" fmla="*/ 1494264 w 5185425"/>
                <a:gd name="connsiteY70" fmla="*/ 22403 h 3925330"/>
                <a:gd name="connsiteX71" fmla="*/ 1460810 w 5185425"/>
                <a:gd name="connsiteY71" fmla="*/ 11252 h 3925330"/>
                <a:gd name="connsiteX72" fmla="*/ 1059366 w 5185425"/>
                <a:gd name="connsiteY72" fmla="*/ 11252 h 3925330"/>
                <a:gd name="connsiteX73" fmla="*/ 936703 w 5185425"/>
                <a:gd name="connsiteY73" fmla="*/ 44706 h 3925330"/>
                <a:gd name="connsiteX74" fmla="*/ 880947 w 5185425"/>
                <a:gd name="connsiteY74" fmla="*/ 55857 h 3925330"/>
                <a:gd name="connsiteX75" fmla="*/ 814039 w 5185425"/>
                <a:gd name="connsiteY75" fmla="*/ 78159 h 3925330"/>
                <a:gd name="connsiteX76" fmla="*/ 780586 w 5185425"/>
                <a:gd name="connsiteY76" fmla="*/ 89311 h 3925330"/>
                <a:gd name="connsiteX77" fmla="*/ 702527 w 5185425"/>
                <a:gd name="connsiteY77" fmla="*/ 111613 h 3925330"/>
                <a:gd name="connsiteX78" fmla="*/ 669073 w 5185425"/>
                <a:gd name="connsiteY78" fmla="*/ 133915 h 3925330"/>
                <a:gd name="connsiteX79" fmla="*/ 646771 w 5185425"/>
                <a:gd name="connsiteY79" fmla="*/ 156218 h 3925330"/>
                <a:gd name="connsiteX80" fmla="*/ 613317 w 5185425"/>
                <a:gd name="connsiteY80" fmla="*/ 167369 h 3925330"/>
                <a:gd name="connsiteX81" fmla="*/ 557561 w 5185425"/>
                <a:gd name="connsiteY81" fmla="*/ 211974 h 3925330"/>
                <a:gd name="connsiteX82" fmla="*/ 524108 w 5185425"/>
                <a:gd name="connsiteY82" fmla="*/ 234276 h 3925330"/>
                <a:gd name="connsiteX83" fmla="*/ 468352 w 5185425"/>
                <a:gd name="connsiteY83" fmla="*/ 290033 h 3925330"/>
                <a:gd name="connsiteX84" fmla="*/ 446049 w 5185425"/>
                <a:gd name="connsiteY84" fmla="*/ 312335 h 3925330"/>
                <a:gd name="connsiteX85" fmla="*/ 390293 w 5185425"/>
                <a:gd name="connsiteY85" fmla="*/ 356940 h 3925330"/>
                <a:gd name="connsiteX86" fmla="*/ 356839 w 5185425"/>
                <a:gd name="connsiteY86" fmla="*/ 412696 h 3925330"/>
                <a:gd name="connsiteX87" fmla="*/ 345688 w 5185425"/>
                <a:gd name="connsiteY87" fmla="*/ 446150 h 3925330"/>
                <a:gd name="connsiteX88" fmla="*/ 323386 w 5185425"/>
                <a:gd name="connsiteY88" fmla="*/ 479603 h 3925330"/>
                <a:gd name="connsiteX89" fmla="*/ 312234 w 5185425"/>
                <a:gd name="connsiteY89" fmla="*/ 513057 h 3925330"/>
                <a:gd name="connsiteX90" fmla="*/ 267630 w 5185425"/>
                <a:gd name="connsiteY90" fmla="*/ 579964 h 3925330"/>
                <a:gd name="connsiteX91" fmla="*/ 256478 w 5185425"/>
                <a:gd name="connsiteY91" fmla="*/ 613418 h 3925330"/>
                <a:gd name="connsiteX92" fmla="*/ 211873 w 5185425"/>
                <a:gd name="connsiteY92" fmla="*/ 669174 h 3925330"/>
                <a:gd name="connsiteX93" fmla="*/ 167269 w 5185425"/>
                <a:gd name="connsiteY93" fmla="*/ 736081 h 3925330"/>
                <a:gd name="connsiteX94" fmla="*/ 144966 w 5185425"/>
                <a:gd name="connsiteY94" fmla="*/ 758384 h 3925330"/>
                <a:gd name="connsiteX95" fmla="*/ 100361 w 5185425"/>
                <a:gd name="connsiteY95" fmla="*/ 825291 h 3925330"/>
                <a:gd name="connsiteX96" fmla="*/ 55756 w 5185425"/>
                <a:gd name="connsiteY96" fmla="*/ 925652 h 3925330"/>
                <a:gd name="connsiteX97" fmla="*/ 44605 w 5185425"/>
                <a:gd name="connsiteY97" fmla="*/ 959106 h 3925330"/>
                <a:gd name="connsiteX98" fmla="*/ 22303 w 5185425"/>
                <a:gd name="connsiteY98" fmla="*/ 992559 h 3925330"/>
                <a:gd name="connsiteX99" fmla="*/ 0 w 5185425"/>
                <a:gd name="connsiteY99" fmla="*/ 1126374 h 3925330"/>
                <a:gd name="connsiteX100" fmla="*/ 11152 w 5185425"/>
                <a:gd name="connsiteY100" fmla="*/ 1906959 h 3925330"/>
                <a:gd name="connsiteX101" fmla="*/ 33454 w 5185425"/>
                <a:gd name="connsiteY101" fmla="*/ 1973867 h 3925330"/>
                <a:gd name="connsiteX102" fmla="*/ 78059 w 5185425"/>
                <a:gd name="connsiteY102" fmla="*/ 2107681 h 3925330"/>
                <a:gd name="connsiteX103" fmla="*/ 89210 w 5185425"/>
                <a:gd name="connsiteY103" fmla="*/ 2141135 h 3925330"/>
                <a:gd name="connsiteX104" fmla="*/ 100361 w 5185425"/>
                <a:gd name="connsiteY104" fmla="*/ 2208042 h 3925330"/>
                <a:gd name="connsiteX105" fmla="*/ 122664 w 5185425"/>
                <a:gd name="connsiteY105" fmla="*/ 2241496 h 3925330"/>
                <a:gd name="connsiteX106" fmla="*/ 156117 w 5185425"/>
                <a:gd name="connsiteY106" fmla="*/ 2341857 h 3925330"/>
                <a:gd name="connsiteX107" fmla="*/ 167269 w 5185425"/>
                <a:gd name="connsiteY107" fmla="*/ 2397613 h 3925330"/>
                <a:gd name="connsiteX108" fmla="*/ 189571 w 5185425"/>
                <a:gd name="connsiteY108" fmla="*/ 2442218 h 3925330"/>
                <a:gd name="connsiteX109" fmla="*/ 211873 w 5185425"/>
                <a:gd name="connsiteY109" fmla="*/ 2531428 h 3925330"/>
                <a:gd name="connsiteX110" fmla="*/ 234176 w 5185425"/>
                <a:gd name="connsiteY110" fmla="*/ 2598335 h 3925330"/>
                <a:gd name="connsiteX111" fmla="*/ 245327 w 5185425"/>
                <a:gd name="connsiteY111" fmla="*/ 2642940 h 3925330"/>
                <a:gd name="connsiteX112" fmla="*/ 267630 w 5185425"/>
                <a:gd name="connsiteY112" fmla="*/ 2676394 h 3925330"/>
                <a:gd name="connsiteX113" fmla="*/ 278781 w 5185425"/>
                <a:gd name="connsiteY113" fmla="*/ 2720998 h 3925330"/>
                <a:gd name="connsiteX114" fmla="*/ 312234 w 5185425"/>
                <a:gd name="connsiteY114" fmla="*/ 2821359 h 3925330"/>
                <a:gd name="connsiteX115" fmla="*/ 334537 w 5185425"/>
                <a:gd name="connsiteY115" fmla="*/ 2854813 h 3925330"/>
                <a:gd name="connsiteX116" fmla="*/ 367991 w 5185425"/>
                <a:gd name="connsiteY116" fmla="*/ 2944023 h 3925330"/>
                <a:gd name="connsiteX117" fmla="*/ 379142 w 5185425"/>
                <a:gd name="connsiteY117" fmla="*/ 2977476 h 3925330"/>
                <a:gd name="connsiteX118" fmla="*/ 401444 w 5185425"/>
                <a:gd name="connsiteY118" fmla="*/ 3022081 h 3925330"/>
                <a:gd name="connsiteX119" fmla="*/ 434898 w 5185425"/>
                <a:gd name="connsiteY119" fmla="*/ 3122442 h 3925330"/>
                <a:gd name="connsiteX120" fmla="*/ 457200 w 5185425"/>
                <a:gd name="connsiteY120" fmla="*/ 3167047 h 3925330"/>
                <a:gd name="connsiteX121" fmla="*/ 468352 w 5185425"/>
                <a:gd name="connsiteY121" fmla="*/ 3211652 h 3925330"/>
                <a:gd name="connsiteX122" fmla="*/ 490654 w 5185425"/>
                <a:gd name="connsiteY122" fmla="*/ 3245106 h 3925330"/>
                <a:gd name="connsiteX123" fmla="*/ 535259 w 5185425"/>
                <a:gd name="connsiteY123" fmla="*/ 3345467 h 3925330"/>
                <a:gd name="connsiteX124" fmla="*/ 568713 w 5185425"/>
                <a:gd name="connsiteY124" fmla="*/ 3445828 h 3925330"/>
                <a:gd name="connsiteX125" fmla="*/ 602166 w 5185425"/>
                <a:gd name="connsiteY125" fmla="*/ 3479281 h 3925330"/>
                <a:gd name="connsiteX126" fmla="*/ 646771 w 5185425"/>
                <a:gd name="connsiteY126" fmla="*/ 3546189 h 3925330"/>
                <a:gd name="connsiteX127" fmla="*/ 702527 w 5185425"/>
                <a:gd name="connsiteY127" fmla="*/ 3601945 h 3925330"/>
                <a:gd name="connsiteX128" fmla="*/ 735981 w 5185425"/>
                <a:gd name="connsiteY128" fmla="*/ 3624247 h 3925330"/>
                <a:gd name="connsiteX129" fmla="*/ 814039 w 5185425"/>
                <a:gd name="connsiteY129" fmla="*/ 3680003 h 3925330"/>
                <a:gd name="connsiteX130" fmla="*/ 836342 w 5185425"/>
                <a:gd name="connsiteY130" fmla="*/ 3702306 h 3925330"/>
                <a:gd name="connsiteX131" fmla="*/ 869795 w 5185425"/>
                <a:gd name="connsiteY131" fmla="*/ 3724608 h 3925330"/>
                <a:gd name="connsiteX132" fmla="*/ 925552 w 5185425"/>
                <a:gd name="connsiteY132" fmla="*/ 3769213 h 3925330"/>
                <a:gd name="connsiteX133" fmla="*/ 959005 w 5185425"/>
                <a:gd name="connsiteY133" fmla="*/ 3802667 h 3925330"/>
                <a:gd name="connsiteX134" fmla="*/ 992459 w 5185425"/>
                <a:gd name="connsiteY134" fmla="*/ 3813818 h 3925330"/>
                <a:gd name="connsiteX135" fmla="*/ 1070517 w 5185425"/>
                <a:gd name="connsiteY135" fmla="*/ 3869574 h 3925330"/>
                <a:gd name="connsiteX136" fmla="*/ 1159727 w 5185425"/>
                <a:gd name="connsiteY136" fmla="*/ 3914179 h 3925330"/>
                <a:gd name="connsiteX137" fmla="*/ 1193181 w 5185425"/>
                <a:gd name="connsiteY137" fmla="*/ 3925330 h 3925330"/>
                <a:gd name="connsiteX138" fmla="*/ 1717288 w 5185425"/>
                <a:gd name="connsiteY138" fmla="*/ 3914179 h 3925330"/>
                <a:gd name="connsiteX139" fmla="*/ 1773044 w 5185425"/>
                <a:gd name="connsiteY139" fmla="*/ 3903028 h 3925330"/>
                <a:gd name="connsiteX140" fmla="*/ 1873405 w 5185425"/>
                <a:gd name="connsiteY140" fmla="*/ 3891876 h 3925330"/>
                <a:gd name="connsiteX141" fmla="*/ 1984917 w 5185425"/>
                <a:gd name="connsiteY141" fmla="*/ 3869574 h 3925330"/>
                <a:gd name="connsiteX142" fmla="*/ 2029522 w 5185425"/>
                <a:gd name="connsiteY142" fmla="*/ 3858423 h 3925330"/>
                <a:gd name="connsiteX143" fmla="*/ 2062976 w 5185425"/>
                <a:gd name="connsiteY143" fmla="*/ 3847272 h 3925330"/>
                <a:gd name="connsiteX144" fmla="*/ 2163337 w 5185425"/>
                <a:gd name="connsiteY144" fmla="*/ 3836120 h 3925330"/>
                <a:gd name="connsiteX145" fmla="*/ 2286000 w 5185425"/>
                <a:gd name="connsiteY145" fmla="*/ 3802667 h 3925330"/>
                <a:gd name="connsiteX146" fmla="*/ 2330605 w 5185425"/>
                <a:gd name="connsiteY146" fmla="*/ 3791515 h 3925330"/>
                <a:gd name="connsiteX147" fmla="*/ 2419815 w 5185425"/>
                <a:gd name="connsiteY147" fmla="*/ 3769213 h 3925330"/>
                <a:gd name="connsiteX148" fmla="*/ 2453269 w 5185425"/>
                <a:gd name="connsiteY148" fmla="*/ 3758062 h 3925330"/>
                <a:gd name="connsiteX149" fmla="*/ 2509025 w 5185425"/>
                <a:gd name="connsiteY149" fmla="*/ 3746911 h 3925330"/>
                <a:gd name="connsiteX150" fmla="*/ 2542478 w 5185425"/>
                <a:gd name="connsiteY150" fmla="*/ 3735759 h 3925330"/>
                <a:gd name="connsiteX151" fmla="*/ 2598234 w 5185425"/>
                <a:gd name="connsiteY151" fmla="*/ 3724608 h 3925330"/>
                <a:gd name="connsiteX152" fmla="*/ 2698595 w 5185425"/>
                <a:gd name="connsiteY152" fmla="*/ 3691154 h 3925330"/>
                <a:gd name="connsiteX153" fmla="*/ 2732049 w 5185425"/>
                <a:gd name="connsiteY153" fmla="*/ 3680003 h 3925330"/>
                <a:gd name="connsiteX154" fmla="*/ 3200400 w 5185425"/>
                <a:gd name="connsiteY154" fmla="*/ 3668852 h 3925330"/>
                <a:gd name="connsiteX155" fmla="*/ 3311913 w 5185425"/>
                <a:gd name="connsiteY155" fmla="*/ 3657701 h 3925330"/>
                <a:gd name="connsiteX156" fmla="*/ 3568391 w 5185425"/>
                <a:gd name="connsiteY156" fmla="*/ 3680003 h 3925330"/>
                <a:gd name="connsiteX157" fmla="*/ 3601844 w 5185425"/>
                <a:gd name="connsiteY157" fmla="*/ 3691154 h 3925330"/>
                <a:gd name="connsiteX158" fmla="*/ 3757961 w 5185425"/>
                <a:gd name="connsiteY158" fmla="*/ 3713457 h 3925330"/>
                <a:gd name="connsiteX159" fmla="*/ 3858322 w 5185425"/>
                <a:gd name="connsiteY159" fmla="*/ 3735759 h 3925330"/>
                <a:gd name="connsiteX160" fmla="*/ 3925230 w 5185425"/>
                <a:gd name="connsiteY160" fmla="*/ 3758062 h 3925330"/>
                <a:gd name="connsiteX161" fmla="*/ 3992137 w 5185425"/>
                <a:gd name="connsiteY161" fmla="*/ 3780364 h 3925330"/>
                <a:gd name="connsiteX162" fmla="*/ 4081347 w 5185425"/>
                <a:gd name="connsiteY162" fmla="*/ 3791515 h 3925330"/>
                <a:gd name="connsiteX163" fmla="*/ 4114800 w 5185425"/>
                <a:gd name="connsiteY163" fmla="*/ 3802667 h 3925330"/>
                <a:gd name="connsiteX164" fmla="*/ 4170556 w 5185425"/>
                <a:gd name="connsiteY164" fmla="*/ 3791515 h 3925330"/>
                <a:gd name="connsiteX165" fmla="*/ 4270917 w 5185425"/>
                <a:gd name="connsiteY165" fmla="*/ 3780364 h 3925330"/>
                <a:gd name="connsiteX166" fmla="*/ 4382430 w 5185425"/>
                <a:gd name="connsiteY166" fmla="*/ 3758062 h 3925330"/>
                <a:gd name="connsiteX167" fmla="*/ 4493942 w 5185425"/>
                <a:gd name="connsiteY167" fmla="*/ 3724608 h 3925330"/>
                <a:gd name="connsiteX168" fmla="*/ 4527395 w 5185425"/>
                <a:gd name="connsiteY168" fmla="*/ 3713457 h 3925330"/>
                <a:gd name="connsiteX169" fmla="*/ 4560849 w 5185425"/>
                <a:gd name="connsiteY169" fmla="*/ 3702306 h 3925330"/>
                <a:gd name="connsiteX170" fmla="*/ 4616605 w 5185425"/>
                <a:gd name="connsiteY170" fmla="*/ 3657701 h 3925330"/>
                <a:gd name="connsiteX171" fmla="*/ 4638908 w 5185425"/>
                <a:gd name="connsiteY171" fmla="*/ 3635398 h 3925330"/>
                <a:gd name="connsiteX172" fmla="*/ 4672361 w 5185425"/>
                <a:gd name="connsiteY172" fmla="*/ 3613096 h 3925330"/>
                <a:gd name="connsiteX173" fmla="*/ 4694664 w 5185425"/>
                <a:gd name="connsiteY173" fmla="*/ 3590794 h 3925330"/>
                <a:gd name="connsiteX174" fmla="*/ 4728117 w 5185425"/>
                <a:gd name="connsiteY174" fmla="*/ 3568491 h 3925330"/>
                <a:gd name="connsiteX175" fmla="*/ 4772722 w 5185425"/>
                <a:gd name="connsiteY175" fmla="*/ 3512735 h 3925330"/>
                <a:gd name="connsiteX176" fmla="*/ 4817327 w 5185425"/>
                <a:gd name="connsiteY176" fmla="*/ 3468130 h 3925330"/>
                <a:gd name="connsiteX177" fmla="*/ 4939991 w 5185425"/>
                <a:gd name="connsiteY177" fmla="*/ 3345467 h 3925330"/>
                <a:gd name="connsiteX178" fmla="*/ 5018049 w 5185425"/>
                <a:gd name="connsiteY178" fmla="*/ 3334315 h 3925330"/>
                <a:gd name="connsiteX179" fmla="*/ 5129561 w 5185425"/>
                <a:gd name="connsiteY179" fmla="*/ 3300862 h 3925330"/>
                <a:gd name="connsiteX180" fmla="*/ 5185317 w 5185425"/>
                <a:gd name="connsiteY180" fmla="*/ 3278559 h 3925330"/>
                <a:gd name="connsiteX0" fmla="*/ 5185317 w 5185425"/>
                <a:gd name="connsiteY0" fmla="*/ 3278559 h 3925330"/>
                <a:gd name="connsiteX1" fmla="*/ 5140713 w 5185425"/>
                <a:gd name="connsiteY1" fmla="*/ 3222803 h 3925330"/>
                <a:gd name="connsiteX2" fmla="*/ 5040468 w 5185425"/>
                <a:gd name="connsiteY2" fmla="*/ 3124069 h 3925330"/>
                <a:gd name="connsiteX3" fmla="*/ 4924310 w 5185425"/>
                <a:gd name="connsiteY3" fmla="*/ 3055418 h 3925330"/>
                <a:gd name="connsiteX4" fmla="*/ 4844741 w 5185425"/>
                <a:gd name="connsiteY4" fmla="*/ 3001288 h 3925330"/>
                <a:gd name="connsiteX5" fmla="*/ 4815933 w 5185425"/>
                <a:gd name="connsiteY5" fmla="*/ 2951922 h 3925330"/>
                <a:gd name="connsiteX6" fmla="*/ 4734738 w 5185425"/>
                <a:gd name="connsiteY6" fmla="*/ 2913705 h 3925330"/>
                <a:gd name="connsiteX7" fmla="*/ 4717083 w 5185425"/>
                <a:gd name="connsiteY7" fmla="*/ 2870727 h 3925330"/>
                <a:gd name="connsiteX8" fmla="*/ 4661210 w 5185425"/>
                <a:gd name="connsiteY8" fmla="*/ 2821359 h 3925330"/>
                <a:gd name="connsiteX9" fmla="*/ 4572000 w 5185425"/>
                <a:gd name="connsiteY9" fmla="*/ 2754452 h 3925330"/>
                <a:gd name="connsiteX10" fmla="*/ 4538547 w 5185425"/>
                <a:gd name="connsiteY10" fmla="*/ 2732150 h 3925330"/>
                <a:gd name="connsiteX11" fmla="*/ 4482791 w 5185425"/>
                <a:gd name="connsiteY11" fmla="*/ 2676394 h 3925330"/>
                <a:gd name="connsiteX12" fmla="*/ 4427034 w 5185425"/>
                <a:gd name="connsiteY12" fmla="*/ 2620637 h 3925330"/>
                <a:gd name="connsiteX13" fmla="*/ 4404732 w 5185425"/>
                <a:gd name="connsiteY13" fmla="*/ 2587184 h 3925330"/>
                <a:gd name="connsiteX14" fmla="*/ 4348976 w 5185425"/>
                <a:gd name="connsiteY14" fmla="*/ 2542579 h 3925330"/>
                <a:gd name="connsiteX15" fmla="*/ 4282069 w 5185425"/>
                <a:gd name="connsiteY15" fmla="*/ 2453369 h 3925330"/>
                <a:gd name="connsiteX16" fmla="*/ 4226313 w 5185425"/>
                <a:gd name="connsiteY16" fmla="*/ 2408764 h 3925330"/>
                <a:gd name="connsiteX17" fmla="*/ 4181708 w 5185425"/>
                <a:gd name="connsiteY17" fmla="*/ 2364159 h 3925330"/>
                <a:gd name="connsiteX18" fmla="*/ 4159405 w 5185425"/>
                <a:gd name="connsiteY18" fmla="*/ 2341857 h 3925330"/>
                <a:gd name="connsiteX19" fmla="*/ 4137103 w 5185425"/>
                <a:gd name="connsiteY19" fmla="*/ 2319554 h 3925330"/>
                <a:gd name="connsiteX20" fmla="*/ 4092498 w 5185425"/>
                <a:gd name="connsiteY20" fmla="*/ 2252647 h 3925330"/>
                <a:gd name="connsiteX21" fmla="*/ 4059044 w 5185425"/>
                <a:gd name="connsiteY21" fmla="*/ 2196891 h 3925330"/>
                <a:gd name="connsiteX22" fmla="*/ 4036742 w 5185425"/>
                <a:gd name="connsiteY22" fmla="*/ 2129984 h 3925330"/>
                <a:gd name="connsiteX23" fmla="*/ 4025591 w 5185425"/>
                <a:gd name="connsiteY23" fmla="*/ 2096530 h 3925330"/>
                <a:gd name="connsiteX24" fmla="*/ 4003288 w 5185425"/>
                <a:gd name="connsiteY24" fmla="*/ 2063076 h 3925330"/>
                <a:gd name="connsiteX25" fmla="*/ 3992137 w 5185425"/>
                <a:gd name="connsiteY25" fmla="*/ 2007320 h 3925330"/>
                <a:gd name="connsiteX26" fmla="*/ 3969834 w 5185425"/>
                <a:gd name="connsiteY26" fmla="*/ 1973867 h 3925330"/>
                <a:gd name="connsiteX27" fmla="*/ 3947532 w 5185425"/>
                <a:gd name="connsiteY27" fmla="*/ 1884657 h 3925330"/>
                <a:gd name="connsiteX28" fmla="*/ 3914078 w 5185425"/>
                <a:gd name="connsiteY28" fmla="*/ 1795447 h 3925330"/>
                <a:gd name="connsiteX29" fmla="*/ 3891776 w 5185425"/>
                <a:gd name="connsiteY29" fmla="*/ 1728540 h 3925330"/>
                <a:gd name="connsiteX30" fmla="*/ 3869473 w 5185425"/>
                <a:gd name="connsiteY30" fmla="*/ 1683935 h 3925330"/>
                <a:gd name="connsiteX31" fmla="*/ 3836020 w 5185425"/>
                <a:gd name="connsiteY31" fmla="*/ 1583574 h 3925330"/>
                <a:gd name="connsiteX32" fmla="*/ 3802566 w 5185425"/>
                <a:gd name="connsiteY32" fmla="*/ 1527818 h 3925330"/>
                <a:gd name="connsiteX33" fmla="*/ 3769113 w 5185425"/>
                <a:gd name="connsiteY33" fmla="*/ 1516667 h 3925330"/>
                <a:gd name="connsiteX34" fmla="*/ 3691054 w 5185425"/>
                <a:gd name="connsiteY34" fmla="*/ 1416306 h 3925330"/>
                <a:gd name="connsiteX35" fmla="*/ 3646449 w 5185425"/>
                <a:gd name="connsiteY35" fmla="*/ 1304794 h 3925330"/>
                <a:gd name="connsiteX36" fmla="*/ 3601844 w 5185425"/>
                <a:gd name="connsiteY36" fmla="*/ 1237886 h 3925330"/>
                <a:gd name="connsiteX37" fmla="*/ 3557239 w 5185425"/>
                <a:gd name="connsiteY37" fmla="*/ 1148676 h 3925330"/>
                <a:gd name="connsiteX38" fmla="*/ 3546088 w 5185425"/>
                <a:gd name="connsiteY38" fmla="*/ 1115223 h 3925330"/>
                <a:gd name="connsiteX39" fmla="*/ 3534937 w 5185425"/>
                <a:gd name="connsiteY39" fmla="*/ 1070618 h 3925330"/>
                <a:gd name="connsiteX40" fmla="*/ 3490332 w 5185425"/>
                <a:gd name="connsiteY40" fmla="*/ 1003711 h 3925330"/>
                <a:gd name="connsiteX41" fmla="*/ 3468030 w 5185425"/>
                <a:gd name="connsiteY41" fmla="*/ 925652 h 3925330"/>
                <a:gd name="connsiteX42" fmla="*/ 3445727 w 5185425"/>
                <a:gd name="connsiteY42" fmla="*/ 903350 h 3925330"/>
                <a:gd name="connsiteX43" fmla="*/ 3423425 w 5185425"/>
                <a:gd name="connsiteY43" fmla="*/ 869896 h 3925330"/>
                <a:gd name="connsiteX44" fmla="*/ 3401122 w 5185425"/>
                <a:gd name="connsiteY44" fmla="*/ 791837 h 3925330"/>
                <a:gd name="connsiteX45" fmla="*/ 3356517 w 5185425"/>
                <a:gd name="connsiteY45" fmla="*/ 724930 h 3925330"/>
                <a:gd name="connsiteX46" fmla="*/ 3334215 w 5185425"/>
                <a:gd name="connsiteY46" fmla="*/ 691476 h 3925330"/>
                <a:gd name="connsiteX47" fmla="*/ 3278459 w 5185425"/>
                <a:gd name="connsiteY47" fmla="*/ 635720 h 3925330"/>
                <a:gd name="connsiteX48" fmla="*/ 3256156 w 5185425"/>
                <a:gd name="connsiteY48" fmla="*/ 613418 h 3925330"/>
                <a:gd name="connsiteX49" fmla="*/ 3233854 w 5185425"/>
                <a:gd name="connsiteY49" fmla="*/ 591115 h 3925330"/>
                <a:gd name="connsiteX50" fmla="*/ 3200400 w 5185425"/>
                <a:gd name="connsiteY50" fmla="*/ 568813 h 3925330"/>
                <a:gd name="connsiteX51" fmla="*/ 3178098 w 5185425"/>
                <a:gd name="connsiteY51" fmla="*/ 535359 h 3925330"/>
                <a:gd name="connsiteX52" fmla="*/ 3077737 w 5185425"/>
                <a:gd name="connsiteY52" fmla="*/ 468452 h 3925330"/>
                <a:gd name="connsiteX53" fmla="*/ 3010830 w 5185425"/>
                <a:gd name="connsiteY53" fmla="*/ 446150 h 3925330"/>
                <a:gd name="connsiteX54" fmla="*/ 2943922 w 5185425"/>
                <a:gd name="connsiteY54" fmla="*/ 423847 h 3925330"/>
                <a:gd name="connsiteX55" fmla="*/ 2877015 w 5185425"/>
                <a:gd name="connsiteY55" fmla="*/ 390394 h 3925330"/>
                <a:gd name="connsiteX56" fmla="*/ 2810108 w 5185425"/>
                <a:gd name="connsiteY56" fmla="*/ 368091 h 3925330"/>
                <a:gd name="connsiteX57" fmla="*/ 2765503 w 5185425"/>
                <a:gd name="connsiteY57" fmla="*/ 323486 h 3925330"/>
                <a:gd name="connsiteX58" fmla="*/ 2698595 w 5185425"/>
                <a:gd name="connsiteY58" fmla="*/ 301184 h 3925330"/>
                <a:gd name="connsiteX59" fmla="*/ 2564781 w 5185425"/>
                <a:gd name="connsiteY59" fmla="*/ 256579 h 3925330"/>
                <a:gd name="connsiteX60" fmla="*/ 2497873 w 5185425"/>
                <a:gd name="connsiteY60" fmla="*/ 245428 h 3925330"/>
                <a:gd name="connsiteX61" fmla="*/ 2419815 w 5185425"/>
                <a:gd name="connsiteY61" fmla="*/ 223125 h 3925330"/>
                <a:gd name="connsiteX62" fmla="*/ 2352908 w 5185425"/>
                <a:gd name="connsiteY62" fmla="*/ 200823 h 3925330"/>
                <a:gd name="connsiteX63" fmla="*/ 2163337 w 5185425"/>
                <a:gd name="connsiteY63" fmla="*/ 178520 h 3925330"/>
                <a:gd name="connsiteX64" fmla="*/ 2051825 w 5185425"/>
                <a:gd name="connsiteY64" fmla="*/ 156218 h 3925330"/>
                <a:gd name="connsiteX65" fmla="*/ 2018371 w 5185425"/>
                <a:gd name="connsiteY65" fmla="*/ 145067 h 3925330"/>
                <a:gd name="connsiteX66" fmla="*/ 1940313 w 5185425"/>
                <a:gd name="connsiteY66" fmla="*/ 133915 h 3925330"/>
                <a:gd name="connsiteX67" fmla="*/ 1862254 w 5185425"/>
                <a:gd name="connsiteY67" fmla="*/ 111613 h 3925330"/>
                <a:gd name="connsiteX68" fmla="*/ 1795347 w 5185425"/>
                <a:gd name="connsiteY68" fmla="*/ 89311 h 3925330"/>
                <a:gd name="connsiteX69" fmla="*/ 1661532 w 5185425"/>
                <a:gd name="connsiteY69" fmla="*/ 44706 h 3925330"/>
                <a:gd name="connsiteX70" fmla="*/ 1494264 w 5185425"/>
                <a:gd name="connsiteY70" fmla="*/ 22403 h 3925330"/>
                <a:gd name="connsiteX71" fmla="*/ 1460810 w 5185425"/>
                <a:gd name="connsiteY71" fmla="*/ 11252 h 3925330"/>
                <a:gd name="connsiteX72" fmla="*/ 1059366 w 5185425"/>
                <a:gd name="connsiteY72" fmla="*/ 11252 h 3925330"/>
                <a:gd name="connsiteX73" fmla="*/ 936703 w 5185425"/>
                <a:gd name="connsiteY73" fmla="*/ 44706 h 3925330"/>
                <a:gd name="connsiteX74" fmla="*/ 880947 w 5185425"/>
                <a:gd name="connsiteY74" fmla="*/ 55857 h 3925330"/>
                <a:gd name="connsiteX75" fmla="*/ 814039 w 5185425"/>
                <a:gd name="connsiteY75" fmla="*/ 78159 h 3925330"/>
                <a:gd name="connsiteX76" fmla="*/ 780586 w 5185425"/>
                <a:gd name="connsiteY76" fmla="*/ 89311 h 3925330"/>
                <a:gd name="connsiteX77" fmla="*/ 702527 w 5185425"/>
                <a:gd name="connsiteY77" fmla="*/ 111613 h 3925330"/>
                <a:gd name="connsiteX78" fmla="*/ 669073 w 5185425"/>
                <a:gd name="connsiteY78" fmla="*/ 133915 h 3925330"/>
                <a:gd name="connsiteX79" fmla="*/ 646771 w 5185425"/>
                <a:gd name="connsiteY79" fmla="*/ 156218 h 3925330"/>
                <a:gd name="connsiteX80" fmla="*/ 613317 w 5185425"/>
                <a:gd name="connsiteY80" fmla="*/ 167369 h 3925330"/>
                <a:gd name="connsiteX81" fmla="*/ 557561 w 5185425"/>
                <a:gd name="connsiteY81" fmla="*/ 211974 h 3925330"/>
                <a:gd name="connsiteX82" fmla="*/ 524108 w 5185425"/>
                <a:gd name="connsiteY82" fmla="*/ 234276 h 3925330"/>
                <a:gd name="connsiteX83" fmla="*/ 468352 w 5185425"/>
                <a:gd name="connsiteY83" fmla="*/ 290033 h 3925330"/>
                <a:gd name="connsiteX84" fmla="*/ 446049 w 5185425"/>
                <a:gd name="connsiteY84" fmla="*/ 312335 h 3925330"/>
                <a:gd name="connsiteX85" fmla="*/ 390293 w 5185425"/>
                <a:gd name="connsiteY85" fmla="*/ 356940 h 3925330"/>
                <a:gd name="connsiteX86" fmla="*/ 356839 w 5185425"/>
                <a:gd name="connsiteY86" fmla="*/ 412696 h 3925330"/>
                <a:gd name="connsiteX87" fmla="*/ 345688 w 5185425"/>
                <a:gd name="connsiteY87" fmla="*/ 446150 h 3925330"/>
                <a:gd name="connsiteX88" fmla="*/ 323386 w 5185425"/>
                <a:gd name="connsiteY88" fmla="*/ 479603 h 3925330"/>
                <a:gd name="connsiteX89" fmla="*/ 312234 w 5185425"/>
                <a:gd name="connsiteY89" fmla="*/ 513057 h 3925330"/>
                <a:gd name="connsiteX90" fmla="*/ 267630 w 5185425"/>
                <a:gd name="connsiteY90" fmla="*/ 579964 h 3925330"/>
                <a:gd name="connsiteX91" fmla="*/ 256478 w 5185425"/>
                <a:gd name="connsiteY91" fmla="*/ 613418 h 3925330"/>
                <a:gd name="connsiteX92" fmla="*/ 211873 w 5185425"/>
                <a:gd name="connsiteY92" fmla="*/ 669174 h 3925330"/>
                <a:gd name="connsiteX93" fmla="*/ 167269 w 5185425"/>
                <a:gd name="connsiteY93" fmla="*/ 736081 h 3925330"/>
                <a:gd name="connsiteX94" fmla="*/ 144966 w 5185425"/>
                <a:gd name="connsiteY94" fmla="*/ 758384 h 3925330"/>
                <a:gd name="connsiteX95" fmla="*/ 100361 w 5185425"/>
                <a:gd name="connsiteY95" fmla="*/ 825291 h 3925330"/>
                <a:gd name="connsiteX96" fmla="*/ 55756 w 5185425"/>
                <a:gd name="connsiteY96" fmla="*/ 925652 h 3925330"/>
                <a:gd name="connsiteX97" fmla="*/ 44605 w 5185425"/>
                <a:gd name="connsiteY97" fmla="*/ 959106 h 3925330"/>
                <a:gd name="connsiteX98" fmla="*/ 22303 w 5185425"/>
                <a:gd name="connsiteY98" fmla="*/ 992559 h 3925330"/>
                <a:gd name="connsiteX99" fmla="*/ 0 w 5185425"/>
                <a:gd name="connsiteY99" fmla="*/ 1126374 h 3925330"/>
                <a:gd name="connsiteX100" fmla="*/ 11152 w 5185425"/>
                <a:gd name="connsiteY100" fmla="*/ 1906959 h 3925330"/>
                <a:gd name="connsiteX101" fmla="*/ 33454 w 5185425"/>
                <a:gd name="connsiteY101" fmla="*/ 1973867 h 3925330"/>
                <a:gd name="connsiteX102" fmla="*/ 78059 w 5185425"/>
                <a:gd name="connsiteY102" fmla="*/ 2107681 h 3925330"/>
                <a:gd name="connsiteX103" fmla="*/ 89210 w 5185425"/>
                <a:gd name="connsiteY103" fmla="*/ 2141135 h 3925330"/>
                <a:gd name="connsiteX104" fmla="*/ 100361 w 5185425"/>
                <a:gd name="connsiteY104" fmla="*/ 2208042 h 3925330"/>
                <a:gd name="connsiteX105" fmla="*/ 122664 w 5185425"/>
                <a:gd name="connsiteY105" fmla="*/ 2241496 h 3925330"/>
                <a:gd name="connsiteX106" fmla="*/ 156117 w 5185425"/>
                <a:gd name="connsiteY106" fmla="*/ 2341857 h 3925330"/>
                <a:gd name="connsiteX107" fmla="*/ 167269 w 5185425"/>
                <a:gd name="connsiteY107" fmla="*/ 2397613 h 3925330"/>
                <a:gd name="connsiteX108" fmla="*/ 189571 w 5185425"/>
                <a:gd name="connsiteY108" fmla="*/ 2442218 h 3925330"/>
                <a:gd name="connsiteX109" fmla="*/ 211873 w 5185425"/>
                <a:gd name="connsiteY109" fmla="*/ 2531428 h 3925330"/>
                <a:gd name="connsiteX110" fmla="*/ 234176 w 5185425"/>
                <a:gd name="connsiteY110" fmla="*/ 2598335 h 3925330"/>
                <a:gd name="connsiteX111" fmla="*/ 245327 w 5185425"/>
                <a:gd name="connsiteY111" fmla="*/ 2642940 h 3925330"/>
                <a:gd name="connsiteX112" fmla="*/ 267630 w 5185425"/>
                <a:gd name="connsiteY112" fmla="*/ 2676394 h 3925330"/>
                <a:gd name="connsiteX113" fmla="*/ 278781 w 5185425"/>
                <a:gd name="connsiteY113" fmla="*/ 2720998 h 3925330"/>
                <a:gd name="connsiteX114" fmla="*/ 312234 w 5185425"/>
                <a:gd name="connsiteY114" fmla="*/ 2821359 h 3925330"/>
                <a:gd name="connsiteX115" fmla="*/ 334537 w 5185425"/>
                <a:gd name="connsiteY115" fmla="*/ 2854813 h 3925330"/>
                <a:gd name="connsiteX116" fmla="*/ 367991 w 5185425"/>
                <a:gd name="connsiteY116" fmla="*/ 2944023 h 3925330"/>
                <a:gd name="connsiteX117" fmla="*/ 379142 w 5185425"/>
                <a:gd name="connsiteY117" fmla="*/ 2977476 h 3925330"/>
                <a:gd name="connsiteX118" fmla="*/ 401444 w 5185425"/>
                <a:gd name="connsiteY118" fmla="*/ 3022081 h 3925330"/>
                <a:gd name="connsiteX119" fmla="*/ 434898 w 5185425"/>
                <a:gd name="connsiteY119" fmla="*/ 3122442 h 3925330"/>
                <a:gd name="connsiteX120" fmla="*/ 457200 w 5185425"/>
                <a:gd name="connsiteY120" fmla="*/ 3167047 h 3925330"/>
                <a:gd name="connsiteX121" fmla="*/ 468352 w 5185425"/>
                <a:gd name="connsiteY121" fmla="*/ 3211652 h 3925330"/>
                <a:gd name="connsiteX122" fmla="*/ 490654 w 5185425"/>
                <a:gd name="connsiteY122" fmla="*/ 3245106 h 3925330"/>
                <a:gd name="connsiteX123" fmla="*/ 535259 w 5185425"/>
                <a:gd name="connsiteY123" fmla="*/ 3345467 h 3925330"/>
                <a:gd name="connsiteX124" fmla="*/ 568713 w 5185425"/>
                <a:gd name="connsiteY124" fmla="*/ 3445828 h 3925330"/>
                <a:gd name="connsiteX125" fmla="*/ 602166 w 5185425"/>
                <a:gd name="connsiteY125" fmla="*/ 3479281 h 3925330"/>
                <a:gd name="connsiteX126" fmla="*/ 646771 w 5185425"/>
                <a:gd name="connsiteY126" fmla="*/ 3546189 h 3925330"/>
                <a:gd name="connsiteX127" fmla="*/ 702527 w 5185425"/>
                <a:gd name="connsiteY127" fmla="*/ 3601945 h 3925330"/>
                <a:gd name="connsiteX128" fmla="*/ 735981 w 5185425"/>
                <a:gd name="connsiteY128" fmla="*/ 3624247 h 3925330"/>
                <a:gd name="connsiteX129" fmla="*/ 814039 w 5185425"/>
                <a:gd name="connsiteY129" fmla="*/ 3680003 h 3925330"/>
                <a:gd name="connsiteX130" fmla="*/ 836342 w 5185425"/>
                <a:gd name="connsiteY130" fmla="*/ 3702306 h 3925330"/>
                <a:gd name="connsiteX131" fmla="*/ 869795 w 5185425"/>
                <a:gd name="connsiteY131" fmla="*/ 3724608 h 3925330"/>
                <a:gd name="connsiteX132" fmla="*/ 925552 w 5185425"/>
                <a:gd name="connsiteY132" fmla="*/ 3769213 h 3925330"/>
                <a:gd name="connsiteX133" fmla="*/ 959005 w 5185425"/>
                <a:gd name="connsiteY133" fmla="*/ 3802667 h 3925330"/>
                <a:gd name="connsiteX134" fmla="*/ 992459 w 5185425"/>
                <a:gd name="connsiteY134" fmla="*/ 3813818 h 3925330"/>
                <a:gd name="connsiteX135" fmla="*/ 1070517 w 5185425"/>
                <a:gd name="connsiteY135" fmla="*/ 3869574 h 3925330"/>
                <a:gd name="connsiteX136" fmla="*/ 1159727 w 5185425"/>
                <a:gd name="connsiteY136" fmla="*/ 3914179 h 3925330"/>
                <a:gd name="connsiteX137" fmla="*/ 1193181 w 5185425"/>
                <a:gd name="connsiteY137" fmla="*/ 3925330 h 3925330"/>
                <a:gd name="connsiteX138" fmla="*/ 1717288 w 5185425"/>
                <a:gd name="connsiteY138" fmla="*/ 3914179 h 3925330"/>
                <a:gd name="connsiteX139" fmla="*/ 1773044 w 5185425"/>
                <a:gd name="connsiteY139" fmla="*/ 3903028 h 3925330"/>
                <a:gd name="connsiteX140" fmla="*/ 1873405 w 5185425"/>
                <a:gd name="connsiteY140" fmla="*/ 3891876 h 3925330"/>
                <a:gd name="connsiteX141" fmla="*/ 1984917 w 5185425"/>
                <a:gd name="connsiteY141" fmla="*/ 3869574 h 3925330"/>
                <a:gd name="connsiteX142" fmla="*/ 2029522 w 5185425"/>
                <a:gd name="connsiteY142" fmla="*/ 3858423 h 3925330"/>
                <a:gd name="connsiteX143" fmla="*/ 2062976 w 5185425"/>
                <a:gd name="connsiteY143" fmla="*/ 3847272 h 3925330"/>
                <a:gd name="connsiteX144" fmla="*/ 2163337 w 5185425"/>
                <a:gd name="connsiteY144" fmla="*/ 3836120 h 3925330"/>
                <a:gd name="connsiteX145" fmla="*/ 2286000 w 5185425"/>
                <a:gd name="connsiteY145" fmla="*/ 3802667 h 3925330"/>
                <a:gd name="connsiteX146" fmla="*/ 2330605 w 5185425"/>
                <a:gd name="connsiteY146" fmla="*/ 3791515 h 3925330"/>
                <a:gd name="connsiteX147" fmla="*/ 2419815 w 5185425"/>
                <a:gd name="connsiteY147" fmla="*/ 3769213 h 3925330"/>
                <a:gd name="connsiteX148" fmla="*/ 2453269 w 5185425"/>
                <a:gd name="connsiteY148" fmla="*/ 3758062 h 3925330"/>
                <a:gd name="connsiteX149" fmla="*/ 2509025 w 5185425"/>
                <a:gd name="connsiteY149" fmla="*/ 3746911 h 3925330"/>
                <a:gd name="connsiteX150" fmla="*/ 2542478 w 5185425"/>
                <a:gd name="connsiteY150" fmla="*/ 3735759 h 3925330"/>
                <a:gd name="connsiteX151" fmla="*/ 2598234 w 5185425"/>
                <a:gd name="connsiteY151" fmla="*/ 3724608 h 3925330"/>
                <a:gd name="connsiteX152" fmla="*/ 2698595 w 5185425"/>
                <a:gd name="connsiteY152" fmla="*/ 3691154 h 3925330"/>
                <a:gd name="connsiteX153" fmla="*/ 2732049 w 5185425"/>
                <a:gd name="connsiteY153" fmla="*/ 3680003 h 3925330"/>
                <a:gd name="connsiteX154" fmla="*/ 3200400 w 5185425"/>
                <a:gd name="connsiteY154" fmla="*/ 3668852 h 3925330"/>
                <a:gd name="connsiteX155" fmla="*/ 3311913 w 5185425"/>
                <a:gd name="connsiteY155" fmla="*/ 3657701 h 3925330"/>
                <a:gd name="connsiteX156" fmla="*/ 3568391 w 5185425"/>
                <a:gd name="connsiteY156" fmla="*/ 3680003 h 3925330"/>
                <a:gd name="connsiteX157" fmla="*/ 3601844 w 5185425"/>
                <a:gd name="connsiteY157" fmla="*/ 3691154 h 3925330"/>
                <a:gd name="connsiteX158" fmla="*/ 3757961 w 5185425"/>
                <a:gd name="connsiteY158" fmla="*/ 3713457 h 3925330"/>
                <a:gd name="connsiteX159" fmla="*/ 3858322 w 5185425"/>
                <a:gd name="connsiteY159" fmla="*/ 3735759 h 3925330"/>
                <a:gd name="connsiteX160" fmla="*/ 3925230 w 5185425"/>
                <a:gd name="connsiteY160" fmla="*/ 3758062 h 3925330"/>
                <a:gd name="connsiteX161" fmla="*/ 3992137 w 5185425"/>
                <a:gd name="connsiteY161" fmla="*/ 3780364 h 3925330"/>
                <a:gd name="connsiteX162" fmla="*/ 4081347 w 5185425"/>
                <a:gd name="connsiteY162" fmla="*/ 3791515 h 3925330"/>
                <a:gd name="connsiteX163" fmla="*/ 4114800 w 5185425"/>
                <a:gd name="connsiteY163" fmla="*/ 3802667 h 3925330"/>
                <a:gd name="connsiteX164" fmla="*/ 4170556 w 5185425"/>
                <a:gd name="connsiteY164" fmla="*/ 3791515 h 3925330"/>
                <a:gd name="connsiteX165" fmla="*/ 4270917 w 5185425"/>
                <a:gd name="connsiteY165" fmla="*/ 3780364 h 3925330"/>
                <a:gd name="connsiteX166" fmla="*/ 4382430 w 5185425"/>
                <a:gd name="connsiteY166" fmla="*/ 3758062 h 3925330"/>
                <a:gd name="connsiteX167" fmla="*/ 4493942 w 5185425"/>
                <a:gd name="connsiteY167" fmla="*/ 3724608 h 3925330"/>
                <a:gd name="connsiteX168" fmla="*/ 4527395 w 5185425"/>
                <a:gd name="connsiteY168" fmla="*/ 3713457 h 3925330"/>
                <a:gd name="connsiteX169" fmla="*/ 4560849 w 5185425"/>
                <a:gd name="connsiteY169" fmla="*/ 3702306 h 3925330"/>
                <a:gd name="connsiteX170" fmla="*/ 4616605 w 5185425"/>
                <a:gd name="connsiteY170" fmla="*/ 3657701 h 3925330"/>
                <a:gd name="connsiteX171" fmla="*/ 4638908 w 5185425"/>
                <a:gd name="connsiteY171" fmla="*/ 3635398 h 3925330"/>
                <a:gd name="connsiteX172" fmla="*/ 4672361 w 5185425"/>
                <a:gd name="connsiteY172" fmla="*/ 3613096 h 3925330"/>
                <a:gd name="connsiteX173" fmla="*/ 4694664 w 5185425"/>
                <a:gd name="connsiteY173" fmla="*/ 3590794 h 3925330"/>
                <a:gd name="connsiteX174" fmla="*/ 4728117 w 5185425"/>
                <a:gd name="connsiteY174" fmla="*/ 3568491 h 3925330"/>
                <a:gd name="connsiteX175" fmla="*/ 4772722 w 5185425"/>
                <a:gd name="connsiteY175" fmla="*/ 3512735 h 3925330"/>
                <a:gd name="connsiteX176" fmla="*/ 4817327 w 5185425"/>
                <a:gd name="connsiteY176" fmla="*/ 3468130 h 3925330"/>
                <a:gd name="connsiteX177" fmla="*/ 4939991 w 5185425"/>
                <a:gd name="connsiteY177" fmla="*/ 3345467 h 3925330"/>
                <a:gd name="connsiteX178" fmla="*/ 5018049 w 5185425"/>
                <a:gd name="connsiteY178" fmla="*/ 3334315 h 3925330"/>
                <a:gd name="connsiteX179" fmla="*/ 5129561 w 5185425"/>
                <a:gd name="connsiteY179" fmla="*/ 3300862 h 3925330"/>
                <a:gd name="connsiteX180" fmla="*/ 5185317 w 5185425"/>
                <a:gd name="connsiteY180" fmla="*/ 3278559 h 3925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5185425" h="3925330">
                  <a:moveTo>
                    <a:pt x="5185317" y="3278559"/>
                  </a:moveTo>
                  <a:cubicBezTo>
                    <a:pt x="5187176" y="3265549"/>
                    <a:pt x="5164854" y="3248551"/>
                    <a:pt x="5140713" y="3222803"/>
                  </a:cubicBezTo>
                  <a:cubicBezTo>
                    <a:pt x="5116572" y="3197055"/>
                    <a:pt x="5088317" y="3171916"/>
                    <a:pt x="5040468" y="3124069"/>
                  </a:cubicBezTo>
                  <a:cubicBezTo>
                    <a:pt x="5016307" y="3090615"/>
                    <a:pt x="4956931" y="3075881"/>
                    <a:pt x="4924310" y="3055418"/>
                  </a:cubicBezTo>
                  <a:cubicBezTo>
                    <a:pt x="4891689" y="3034955"/>
                    <a:pt x="4862804" y="3018537"/>
                    <a:pt x="4844741" y="3001288"/>
                  </a:cubicBezTo>
                  <a:cubicBezTo>
                    <a:pt x="4826678" y="2984039"/>
                    <a:pt x="4834267" y="2966519"/>
                    <a:pt x="4815933" y="2951922"/>
                  </a:cubicBezTo>
                  <a:cubicBezTo>
                    <a:pt x="4797599" y="2937325"/>
                    <a:pt x="4757040" y="2924856"/>
                    <a:pt x="4734738" y="2913705"/>
                  </a:cubicBezTo>
                  <a:cubicBezTo>
                    <a:pt x="4678229" y="2857196"/>
                    <a:pt x="4729338" y="2886118"/>
                    <a:pt x="4717083" y="2870727"/>
                  </a:cubicBezTo>
                  <a:cubicBezTo>
                    <a:pt x="4704828" y="2855336"/>
                    <a:pt x="4685390" y="2840738"/>
                    <a:pt x="4661210" y="2821359"/>
                  </a:cubicBezTo>
                  <a:cubicBezTo>
                    <a:pt x="4637030" y="2801980"/>
                    <a:pt x="4609740" y="2784643"/>
                    <a:pt x="4572000" y="2754452"/>
                  </a:cubicBezTo>
                  <a:cubicBezTo>
                    <a:pt x="4561535" y="2746080"/>
                    <a:pt x="4548633" y="2740975"/>
                    <a:pt x="4538547" y="2732150"/>
                  </a:cubicBezTo>
                  <a:cubicBezTo>
                    <a:pt x="4518767" y="2714842"/>
                    <a:pt x="4501376" y="2694979"/>
                    <a:pt x="4482791" y="2676394"/>
                  </a:cubicBezTo>
                  <a:lnTo>
                    <a:pt x="4427034" y="2620637"/>
                  </a:lnTo>
                  <a:cubicBezTo>
                    <a:pt x="4417557" y="2611160"/>
                    <a:pt x="4413104" y="2597649"/>
                    <a:pt x="4404732" y="2587184"/>
                  </a:cubicBezTo>
                  <a:cubicBezTo>
                    <a:pt x="4380796" y="2557264"/>
                    <a:pt x="4381180" y="2568342"/>
                    <a:pt x="4348976" y="2542579"/>
                  </a:cubicBezTo>
                  <a:cubicBezTo>
                    <a:pt x="4319507" y="2519004"/>
                    <a:pt x="4302453" y="2483946"/>
                    <a:pt x="4282069" y="2453369"/>
                  </a:cubicBezTo>
                  <a:cubicBezTo>
                    <a:pt x="4265202" y="2428068"/>
                    <a:pt x="4249504" y="2428642"/>
                    <a:pt x="4226313" y="2408764"/>
                  </a:cubicBezTo>
                  <a:cubicBezTo>
                    <a:pt x="4210348" y="2395080"/>
                    <a:pt x="4196576" y="2379027"/>
                    <a:pt x="4181708" y="2364159"/>
                  </a:cubicBezTo>
                  <a:lnTo>
                    <a:pt x="4159405" y="2341857"/>
                  </a:lnTo>
                  <a:cubicBezTo>
                    <a:pt x="4151971" y="2334423"/>
                    <a:pt x="4142935" y="2328302"/>
                    <a:pt x="4137103" y="2319554"/>
                  </a:cubicBezTo>
                  <a:lnTo>
                    <a:pt x="4092498" y="2252647"/>
                  </a:lnTo>
                  <a:cubicBezTo>
                    <a:pt x="4034594" y="2165791"/>
                    <a:pt x="4128504" y="2266351"/>
                    <a:pt x="4059044" y="2196891"/>
                  </a:cubicBezTo>
                  <a:lnTo>
                    <a:pt x="4036742" y="2129984"/>
                  </a:lnTo>
                  <a:cubicBezTo>
                    <a:pt x="4033025" y="2118833"/>
                    <a:pt x="4032111" y="2106310"/>
                    <a:pt x="4025591" y="2096530"/>
                  </a:cubicBezTo>
                  <a:lnTo>
                    <a:pt x="4003288" y="2063076"/>
                  </a:lnTo>
                  <a:cubicBezTo>
                    <a:pt x="3999571" y="2044491"/>
                    <a:pt x="3998792" y="2025067"/>
                    <a:pt x="3992137" y="2007320"/>
                  </a:cubicBezTo>
                  <a:cubicBezTo>
                    <a:pt x="3987431" y="1994771"/>
                    <a:pt x="3974414" y="1986462"/>
                    <a:pt x="3969834" y="1973867"/>
                  </a:cubicBezTo>
                  <a:cubicBezTo>
                    <a:pt x="3959359" y="1945061"/>
                    <a:pt x="3954966" y="1914394"/>
                    <a:pt x="3947532" y="1884657"/>
                  </a:cubicBezTo>
                  <a:cubicBezTo>
                    <a:pt x="3940902" y="1858137"/>
                    <a:pt x="3922268" y="1817970"/>
                    <a:pt x="3914078" y="1795447"/>
                  </a:cubicBezTo>
                  <a:cubicBezTo>
                    <a:pt x="3906044" y="1773354"/>
                    <a:pt x="3902290" y="1749567"/>
                    <a:pt x="3891776" y="1728540"/>
                  </a:cubicBezTo>
                  <a:cubicBezTo>
                    <a:pt x="3884342" y="1713672"/>
                    <a:pt x="3875647" y="1699369"/>
                    <a:pt x="3869473" y="1683935"/>
                  </a:cubicBezTo>
                  <a:lnTo>
                    <a:pt x="3836020" y="1583574"/>
                  </a:lnTo>
                  <a:cubicBezTo>
                    <a:pt x="3827248" y="1557259"/>
                    <a:pt x="3828079" y="1543126"/>
                    <a:pt x="3802566" y="1527818"/>
                  </a:cubicBezTo>
                  <a:cubicBezTo>
                    <a:pt x="3792487" y="1521771"/>
                    <a:pt x="3780264" y="1520384"/>
                    <a:pt x="3769113" y="1516667"/>
                  </a:cubicBezTo>
                  <a:cubicBezTo>
                    <a:pt x="3715760" y="1436637"/>
                    <a:pt x="3743462" y="1468712"/>
                    <a:pt x="3691054" y="1416306"/>
                  </a:cubicBezTo>
                  <a:cubicBezTo>
                    <a:pt x="3678962" y="1380030"/>
                    <a:pt x="3668329" y="1337614"/>
                    <a:pt x="3646449" y="1304794"/>
                  </a:cubicBezTo>
                  <a:cubicBezTo>
                    <a:pt x="3603907" y="1240981"/>
                    <a:pt x="3642266" y="1338942"/>
                    <a:pt x="3601844" y="1237886"/>
                  </a:cubicBezTo>
                  <a:cubicBezTo>
                    <a:pt x="3567674" y="1152462"/>
                    <a:pt x="3599986" y="1191423"/>
                    <a:pt x="3557239" y="1148676"/>
                  </a:cubicBezTo>
                  <a:cubicBezTo>
                    <a:pt x="3553522" y="1137525"/>
                    <a:pt x="3549317" y="1126525"/>
                    <a:pt x="3546088" y="1115223"/>
                  </a:cubicBezTo>
                  <a:cubicBezTo>
                    <a:pt x="3541878" y="1100487"/>
                    <a:pt x="3541791" y="1084326"/>
                    <a:pt x="3534937" y="1070618"/>
                  </a:cubicBezTo>
                  <a:cubicBezTo>
                    <a:pt x="3522950" y="1046644"/>
                    <a:pt x="3490332" y="1003711"/>
                    <a:pt x="3490332" y="1003711"/>
                  </a:cubicBezTo>
                  <a:cubicBezTo>
                    <a:pt x="3488249" y="995380"/>
                    <a:pt x="3474886" y="937078"/>
                    <a:pt x="3468030" y="925652"/>
                  </a:cubicBezTo>
                  <a:cubicBezTo>
                    <a:pt x="3462621" y="916637"/>
                    <a:pt x="3452295" y="911560"/>
                    <a:pt x="3445727" y="903350"/>
                  </a:cubicBezTo>
                  <a:cubicBezTo>
                    <a:pt x="3437355" y="892885"/>
                    <a:pt x="3430859" y="881047"/>
                    <a:pt x="3423425" y="869896"/>
                  </a:cubicBezTo>
                  <a:cubicBezTo>
                    <a:pt x="3420801" y="859402"/>
                    <a:pt x="3408392" y="804923"/>
                    <a:pt x="3401122" y="791837"/>
                  </a:cubicBezTo>
                  <a:cubicBezTo>
                    <a:pt x="3388105" y="768406"/>
                    <a:pt x="3371385" y="747232"/>
                    <a:pt x="3356517" y="724930"/>
                  </a:cubicBezTo>
                  <a:cubicBezTo>
                    <a:pt x="3349083" y="713779"/>
                    <a:pt x="3343692" y="700953"/>
                    <a:pt x="3334215" y="691476"/>
                  </a:cubicBezTo>
                  <a:lnTo>
                    <a:pt x="3278459" y="635720"/>
                  </a:lnTo>
                  <a:lnTo>
                    <a:pt x="3256156" y="613418"/>
                  </a:lnTo>
                  <a:cubicBezTo>
                    <a:pt x="3248722" y="605984"/>
                    <a:pt x="3242602" y="596947"/>
                    <a:pt x="3233854" y="591115"/>
                  </a:cubicBezTo>
                  <a:lnTo>
                    <a:pt x="3200400" y="568813"/>
                  </a:lnTo>
                  <a:cubicBezTo>
                    <a:pt x="3192966" y="557662"/>
                    <a:pt x="3188184" y="544184"/>
                    <a:pt x="3178098" y="535359"/>
                  </a:cubicBezTo>
                  <a:cubicBezTo>
                    <a:pt x="3178089" y="535351"/>
                    <a:pt x="3094469" y="479606"/>
                    <a:pt x="3077737" y="468452"/>
                  </a:cubicBezTo>
                  <a:cubicBezTo>
                    <a:pt x="3058176" y="455412"/>
                    <a:pt x="3033132" y="453584"/>
                    <a:pt x="3010830" y="446150"/>
                  </a:cubicBezTo>
                  <a:lnTo>
                    <a:pt x="2943922" y="423847"/>
                  </a:lnTo>
                  <a:cubicBezTo>
                    <a:pt x="2821932" y="383184"/>
                    <a:pt x="3006702" y="448033"/>
                    <a:pt x="2877015" y="390394"/>
                  </a:cubicBezTo>
                  <a:cubicBezTo>
                    <a:pt x="2855532" y="380846"/>
                    <a:pt x="2810108" y="368091"/>
                    <a:pt x="2810108" y="368091"/>
                  </a:cubicBezTo>
                  <a:lnTo>
                    <a:pt x="2765503" y="323486"/>
                  </a:lnTo>
                  <a:cubicBezTo>
                    <a:pt x="2748880" y="306863"/>
                    <a:pt x="2720898" y="308618"/>
                    <a:pt x="2698595" y="301184"/>
                  </a:cubicBezTo>
                  <a:lnTo>
                    <a:pt x="2564781" y="256579"/>
                  </a:lnTo>
                  <a:cubicBezTo>
                    <a:pt x="2543331" y="249429"/>
                    <a:pt x="2520176" y="249145"/>
                    <a:pt x="2497873" y="245428"/>
                  </a:cubicBezTo>
                  <a:cubicBezTo>
                    <a:pt x="2385515" y="207972"/>
                    <a:pt x="2559747" y="265104"/>
                    <a:pt x="2419815" y="223125"/>
                  </a:cubicBezTo>
                  <a:cubicBezTo>
                    <a:pt x="2397298" y="216370"/>
                    <a:pt x="2376235" y="203739"/>
                    <a:pt x="2352908" y="200823"/>
                  </a:cubicBezTo>
                  <a:cubicBezTo>
                    <a:pt x="2230298" y="185497"/>
                    <a:pt x="2293483" y="192982"/>
                    <a:pt x="2163337" y="178520"/>
                  </a:cubicBezTo>
                  <a:cubicBezTo>
                    <a:pt x="2087757" y="153327"/>
                    <a:pt x="2179960" y="181845"/>
                    <a:pt x="2051825" y="156218"/>
                  </a:cubicBezTo>
                  <a:cubicBezTo>
                    <a:pt x="2040299" y="153913"/>
                    <a:pt x="2029897" y="147372"/>
                    <a:pt x="2018371" y="145067"/>
                  </a:cubicBezTo>
                  <a:cubicBezTo>
                    <a:pt x="1992598" y="139912"/>
                    <a:pt x="1966332" y="137632"/>
                    <a:pt x="1940313" y="133915"/>
                  </a:cubicBezTo>
                  <a:cubicBezTo>
                    <a:pt x="1827875" y="96437"/>
                    <a:pt x="2002287" y="153622"/>
                    <a:pt x="1862254" y="111613"/>
                  </a:cubicBezTo>
                  <a:cubicBezTo>
                    <a:pt x="1839737" y="104858"/>
                    <a:pt x="1817649" y="96745"/>
                    <a:pt x="1795347" y="89311"/>
                  </a:cubicBezTo>
                  <a:lnTo>
                    <a:pt x="1661532" y="44706"/>
                  </a:lnTo>
                  <a:cubicBezTo>
                    <a:pt x="1652293" y="41626"/>
                    <a:pt x="1497264" y="22778"/>
                    <a:pt x="1494264" y="22403"/>
                  </a:cubicBezTo>
                  <a:cubicBezTo>
                    <a:pt x="1483113" y="18686"/>
                    <a:pt x="1472474" y="12710"/>
                    <a:pt x="1460810" y="11252"/>
                  </a:cubicBezTo>
                  <a:cubicBezTo>
                    <a:pt x="1296237" y="-9319"/>
                    <a:pt x="1248232" y="3041"/>
                    <a:pt x="1059366" y="11252"/>
                  </a:cubicBezTo>
                  <a:cubicBezTo>
                    <a:pt x="1011305" y="27272"/>
                    <a:pt x="999580" y="32131"/>
                    <a:pt x="936703" y="44706"/>
                  </a:cubicBezTo>
                  <a:cubicBezTo>
                    <a:pt x="918118" y="48423"/>
                    <a:pt x="899233" y="50870"/>
                    <a:pt x="880947" y="55857"/>
                  </a:cubicBezTo>
                  <a:cubicBezTo>
                    <a:pt x="858266" y="62042"/>
                    <a:pt x="836342" y="70725"/>
                    <a:pt x="814039" y="78159"/>
                  </a:cubicBezTo>
                  <a:cubicBezTo>
                    <a:pt x="802888" y="81876"/>
                    <a:pt x="791989" y="86460"/>
                    <a:pt x="780586" y="89311"/>
                  </a:cubicBezTo>
                  <a:cubicBezTo>
                    <a:pt x="766295" y="92884"/>
                    <a:pt x="718525" y="103614"/>
                    <a:pt x="702527" y="111613"/>
                  </a:cubicBezTo>
                  <a:cubicBezTo>
                    <a:pt x="690540" y="117606"/>
                    <a:pt x="679538" y="125543"/>
                    <a:pt x="669073" y="133915"/>
                  </a:cubicBezTo>
                  <a:cubicBezTo>
                    <a:pt x="660863" y="140483"/>
                    <a:pt x="655786" y="150809"/>
                    <a:pt x="646771" y="156218"/>
                  </a:cubicBezTo>
                  <a:cubicBezTo>
                    <a:pt x="636692" y="162266"/>
                    <a:pt x="624468" y="163652"/>
                    <a:pt x="613317" y="167369"/>
                  </a:cubicBezTo>
                  <a:cubicBezTo>
                    <a:pt x="510339" y="236024"/>
                    <a:pt x="637019" y="148409"/>
                    <a:pt x="557561" y="211974"/>
                  </a:cubicBezTo>
                  <a:cubicBezTo>
                    <a:pt x="547096" y="220346"/>
                    <a:pt x="534194" y="225451"/>
                    <a:pt x="524108" y="234276"/>
                  </a:cubicBezTo>
                  <a:cubicBezTo>
                    <a:pt x="504327" y="251584"/>
                    <a:pt x="486938" y="271447"/>
                    <a:pt x="468352" y="290033"/>
                  </a:cubicBezTo>
                  <a:cubicBezTo>
                    <a:pt x="460918" y="297467"/>
                    <a:pt x="454797" y="306503"/>
                    <a:pt x="446049" y="312335"/>
                  </a:cubicBezTo>
                  <a:cubicBezTo>
                    <a:pt x="403847" y="340469"/>
                    <a:pt x="422072" y="325160"/>
                    <a:pt x="390293" y="356940"/>
                  </a:cubicBezTo>
                  <a:cubicBezTo>
                    <a:pt x="358704" y="451710"/>
                    <a:pt x="402761" y="336161"/>
                    <a:pt x="356839" y="412696"/>
                  </a:cubicBezTo>
                  <a:cubicBezTo>
                    <a:pt x="350791" y="422775"/>
                    <a:pt x="350945" y="435636"/>
                    <a:pt x="345688" y="446150"/>
                  </a:cubicBezTo>
                  <a:cubicBezTo>
                    <a:pt x="339695" y="458137"/>
                    <a:pt x="329380" y="467616"/>
                    <a:pt x="323386" y="479603"/>
                  </a:cubicBezTo>
                  <a:cubicBezTo>
                    <a:pt x="318129" y="490117"/>
                    <a:pt x="317943" y="502782"/>
                    <a:pt x="312234" y="513057"/>
                  </a:cubicBezTo>
                  <a:cubicBezTo>
                    <a:pt x="299217" y="536488"/>
                    <a:pt x="276107" y="554536"/>
                    <a:pt x="267630" y="579964"/>
                  </a:cubicBezTo>
                  <a:cubicBezTo>
                    <a:pt x="263913" y="591115"/>
                    <a:pt x="261735" y="602904"/>
                    <a:pt x="256478" y="613418"/>
                  </a:cubicBezTo>
                  <a:cubicBezTo>
                    <a:pt x="229184" y="668005"/>
                    <a:pt x="242994" y="627680"/>
                    <a:pt x="211873" y="669174"/>
                  </a:cubicBezTo>
                  <a:cubicBezTo>
                    <a:pt x="195791" y="690617"/>
                    <a:pt x="182137" y="713779"/>
                    <a:pt x="167269" y="736081"/>
                  </a:cubicBezTo>
                  <a:cubicBezTo>
                    <a:pt x="161437" y="744829"/>
                    <a:pt x="151274" y="749973"/>
                    <a:pt x="144966" y="758384"/>
                  </a:cubicBezTo>
                  <a:cubicBezTo>
                    <a:pt x="128883" y="779827"/>
                    <a:pt x="115229" y="802989"/>
                    <a:pt x="100361" y="825291"/>
                  </a:cubicBezTo>
                  <a:cubicBezTo>
                    <a:pt x="65020" y="878302"/>
                    <a:pt x="82295" y="846037"/>
                    <a:pt x="55756" y="925652"/>
                  </a:cubicBezTo>
                  <a:cubicBezTo>
                    <a:pt x="52039" y="936803"/>
                    <a:pt x="51125" y="949326"/>
                    <a:pt x="44605" y="959106"/>
                  </a:cubicBezTo>
                  <a:lnTo>
                    <a:pt x="22303" y="992559"/>
                  </a:lnTo>
                  <a:cubicBezTo>
                    <a:pt x="10559" y="1039535"/>
                    <a:pt x="0" y="1074170"/>
                    <a:pt x="0" y="1126374"/>
                  </a:cubicBezTo>
                  <a:cubicBezTo>
                    <a:pt x="0" y="1386596"/>
                    <a:pt x="888" y="1646940"/>
                    <a:pt x="11152" y="1906959"/>
                  </a:cubicBezTo>
                  <a:cubicBezTo>
                    <a:pt x="12079" y="1930450"/>
                    <a:pt x="26020" y="1951564"/>
                    <a:pt x="33454" y="1973867"/>
                  </a:cubicBezTo>
                  <a:lnTo>
                    <a:pt x="78059" y="2107681"/>
                  </a:lnTo>
                  <a:cubicBezTo>
                    <a:pt x="81776" y="2118832"/>
                    <a:pt x="87278" y="2129540"/>
                    <a:pt x="89210" y="2141135"/>
                  </a:cubicBezTo>
                  <a:cubicBezTo>
                    <a:pt x="92927" y="2163437"/>
                    <a:pt x="93211" y="2186592"/>
                    <a:pt x="100361" y="2208042"/>
                  </a:cubicBezTo>
                  <a:cubicBezTo>
                    <a:pt x="104599" y="2220757"/>
                    <a:pt x="115230" y="2230345"/>
                    <a:pt x="122664" y="2241496"/>
                  </a:cubicBezTo>
                  <a:cubicBezTo>
                    <a:pt x="154619" y="2401273"/>
                    <a:pt x="109952" y="2203363"/>
                    <a:pt x="156117" y="2341857"/>
                  </a:cubicBezTo>
                  <a:cubicBezTo>
                    <a:pt x="162111" y="2359838"/>
                    <a:pt x="161275" y="2379632"/>
                    <a:pt x="167269" y="2397613"/>
                  </a:cubicBezTo>
                  <a:cubicBezTo>
                    <a:pt x="172526" y="2413383"/>
                    <a:pt x="184314" y="2426448"/>
                    <a:pt x="189571" y="2442218"/>
                  </a:cubicBezTo>
                  <a:cubicBezTo>
                    <a:pt x="199264" y="2471297"/>
                    <a:pt x="202180" y="2502349"/>
                    <a:pt x="211873" y="2531428"/>
                  </a:cubicBezTo>
                  <a:lnTo>
                    <a:pt x="234176" y="2598335"/>
                  </a:lnTo>
                  <a:cubicBezTo>
                    <a:pt x="239023" y="2612874"/>
                    <a:pt x="239290" y="2628853"/>
                    <a:pt x="245327" y="2642940"/>
                  </a:cubicBezTo>
                  <a:cubicBezTo>
                    <a:pt x="250606" y="2655259"/>
                    <a:pt x="260196" y="2665243"/>
                    <a:pt x="267630" y="2676394"/>
                  </a:cubicBezTo>
                  <a:cubicBezTo>
                    <a:pt x="271347" y="2691262"/>
                    <a:pt x="274377" y="2706319"/>
                    <a:pt x="278781" y="2720998"/>
                  </a:cubicBezTo>
                  <a:cubicBezTo>
                    <a:pt x="278788" y="2721021"/>
                    <a:pt x="306654" y="2804620"/>
                    <a:pt x="312234" y="2821359"/>
                  </a:cubicBezTo>
                  <a:cubicBezTo>
                    <a:pt x="316472" y="2834074"/>
                    <a:pt x="327103" y="2843662"/>
                    <a:pt x="334537" y="2854813"/>
                  </a:cubicBezTo>
                  <a:cubicBezTo>
                    <a:pt x="355096" y="2937049"/>
                    <a:pt x="333003" y="2862385"/>
                    <a:pt x="367991" y="2944023"/>
                  </a:cubicBezTo>
                  <a:cubicBezTo>
                    <a:pt x="372621" y="2954827"/>
                    <a:pt x="374512" y="2966672"/>
                    <a:pt x="379142" y="2977476"/>
                  </a:cubicBezTo>
                  <a:cubicBezTo>
                    <a:pt x="385690" y="2992755"/>
                    <a:pt x="395270" y="3006647"/>
                    <a:pt x="401444" y="3022081"/>
                  </a:cubicBezTo>
                  <a:lnTo>
                    <a:pt x="434898" y="3122442"/>
                  </a:lnTo>
                  <a:cubicBezTo>
                    <a:pt x="440155" y="3138212"/>
                    <a:pt x="451363" y="3151482"/>
                    <a:pt x="457200" y="3167047"/>
                  </a:cubicBezTo>
                  <a:cubicBezTo>
                    <a:pt x="462581" y="3181397"/>
                    <a:pt x="462315" y="3197565"/>
                    <a:pt x="468352" y="3211652"/>
                  </a:cubicBezTo>
                  <a:cubicBezTo>
                    <a:pt x="473631" y="3223970"/>
                    <a:pt x="485211" y="3232859"/>
                    <a:pt x="490654" y="3245106"/>
                  </a:cubicBezTo>
                  <a:cubicBezTo>
                    <a:pt x="543732" y="3364534"/>
                    <a:pt x="484786" y="3269759"/>
                    <a:pt x="535259" y="3345467"/>
                  </a:cubicBezTo>
                  <a:lnTo>
                    <a:pt x="568713" y="3445828"/>
                  </a:lnTo>
                  <a:cubicBezTo>
                    <a:pt x="573700" y="3460789"/>
                    <a:pt x="592484" y="3466833"/>
                    <a:pt x="602166" y="3479281"/>
                  </a:cubicBezTo>
                  <a:cubicBezTo>
                    <a:pt x="618622" y="3500439"/>
                    <a:pt x="627817" y="3527235"/>
                    <a:pt x="646771" y="3546189"/>
                  </a:cubicBezTo>
                  <a:cubicBezTo>
                    <a:pt x="665356" y="3564774"/>
                    <a:pt x="680657" y="3587366"/>
                    <a:pt x="702527" y="3601945"/>
                  </a:cubicBezTo>
                  <a:cubicBezTo>
                    <a:pt x="713678" y="3609379"/>
                    <a:pt x="725805" y="3615525"/>
                    <a:pt x="735981" y="3624247"/>
                  </a:cubicBezTo>
                  <a:cubicBezTo>
                    <a:pt x="803330" y="3681974"/>
                    <a:pt x="752570" y="3659513"/>
                    <a:pt x="814039" y="3680003"/>
                  </a:cubicBezTo>
                  <a:cubicBezTo>
                    <a:pt x="821473" y="3687437"/>
                    <a:pt x="828132" y="3695738"/>
                    <a:pt x="836342" y="3702306"/>
                  </a:cubicBezTo>
                  <a:cubicBezTo>
                    <a:pt x="846807" y="3710678"/>
                    <a:pt x="860318" y="3715131"/>
                    <a:pt x="869795" y="3724608"/>
                  </a:cubicBezTo>
                  <a:cubicBezTo>
                    <a:pt x="920234" y="3775047"/>
                    <a:pt x="860425" y="3747505"/>
                    <a:pt x="925552" y="3769213"/>
                  </a:cubicBezTo>
                  <a:cubicBezTo>
                    <a:pt x="936703" y="3780364"/>
                    <a:pt x="945883" y="3793919"/>
                    <a:pt x="959005" y="3802667"/>
                  </a:cubicBezTo>
                  <a:cubicBezTo>
                    <a:pt x="968785" y="3809187"/>
                    <a:pt x="982894" y="3806986"/>
                    <a:pt x="992459" y="3813818"/>
                  </a:cubicBezTo>
                  <a:cubicBezTo>
                    <a:pt x="1085064" y="3879964"/>
                    <a:pt x="994930" y="3844378"/>
                    <a:pt x="1070517" y="3869574"/>
                  </a:cubicBezTo>
                  <a:cubicBezTo>
                    <a:pt x="1109443" y="3908499"/>
                    <a:pt x="1082847" y="3888552"/>
                    <a:pt x="1159727" y="3914179"/>
                  </a:cubicBezTo>
                  <a:lnTo>
                    <a:pt x="1193181" y="3925330"/>
                  </a:lnTo>
                  <a:lnTo>
                    <a:pt x="1717288" y="3914179"/>
                  </a:lnTo>
                  <a:cubicBezTo>
                    <a:pt x="1736227" y="3913451"/>
                    <a:pt x="1754281" y="3905708"/>
                    <a:pt x="1773044" y="3903028"/>
                  </a:cubicBezTo>
                  <a:cubicBezTo>
                    <a:pt x="1806365" y="3898268"/>
                    <a:pt x="1839951" y="3895593"/>
                    <a:pt x="1873405" y="3891876"/>
                  </a:cubicBezTo>
                  <a:cubicBezTo>
                    <a:pt x="1977011" y="3865975"/>
                    <a:pt x="1848209" y="3896915"/>
                    <a:pt x="1984917" y="3869574"/>
                  </a:cubicBezTo>
                  <a:cubicBezTo>
                    <a:pt x="1999945" y="3866568"/>
                    <a:pt x="2014786" y="3862633"/>
                    <a:pt x="2029522" y="3858423"/>
                  </a:cubicBezTo>
                  <a:cubicBezTo>
                    <a:pt x="2040824" y="3855194"/>
                    <a:pt x="2051381" y="3849204"/>
                    <a:pt x="2062976" y="3847272"/>
                  </a:cubicBezTo>
                  <a:cubicBezTo>
                    <a:pt x="2096178" y="3841738"/>
                    <a:pt x="2129883" y="3839837"/>
                    <a:pt x="2163337" y="3836120"/>
                  </a:cubicBezTo>
                  <a:cubicBezTo>
                    <a:pt x="2225873" y="3815275"/>
                    <a:pt x="2185380" y="3827822"/>
                    <a:pt x="2286000" y="3802667"/>
                  </a:cubicBezTo>
                  <a:cubicBezTo>
                    <a:pt x="2300868" y="3798950"/>
                    <a:pt x="2316065" y="3796361"/>
                    <a:pt x="2330605" y="3791515"/>
                  </a:cubicBezTo>
                  <a:cubicBezTo>
                    <a:pt x="2407076" y="3766025"/>
                    <a:pt x="2312163" y="3796125"/>
                    <a:pt x="2419815" y="3769213"/>
                  </a:cubicBezTo>
                  <a:cubicBezTo>
                    <a:pt x="2431219" y="3766362"/>
                    <a:pt x="2441865" y="3760913"/>
                    <a:pt x="2453269" y="3758062"/>
                  </a:cubicBezTo>
                  <a:cubicBezTo>
                    <a:pt x="2471657" y="3753465"/>
                    <a:pt x="2490638" y="3751508"/>
                    <a:pt x="2509025" y="3746911"/>
                  </a:cubicBezTo>
                  <a:cubicBezTo>
                    <a:pt x="2520428" y="3744060"/>
                    <a:pt x="2531075" y="3738610"/>
                    <a:pt x="2542478" y="3735759"/>
                  </a:cubicBezTo>
                  <a:cubicBezTo>
                    <a:pt x="2560865" y="3731162"/>
                    <a:pt x="2579948" y="3729595"/>
                    <a:pt x="2598234" y="3724608"/>
                  </a:cubicBezTo>
                  <a:cubicBezTo>
                    <a:pt x="2598296" y="3724591"/>
                    <a:pt x="2681837" y="3696740"/>
                    <a:pt x="2698595" y="3691154"/>
                  </a:cubicBezTo>
                  <a:cubicBezTo>
                    <a:pt x="2709746" y="3687437"/>
                    <a:pt x="2720298" y="3680283"/>
                    <a:pt x="2732049" y="3680003"/>
                  </a:cubicBezTo>
                  <a:lnTo>
                    <a:pt x="3200400" y="3668852"/>
                  </a:lnTo>
                  <a:cubicBezTo>
                    <a:pt x="3237571" y="3665135"/>
                    <a:pt x="3274557" y="3657701"/>
                    <a:pt x="3311913" y="3657701"/>
                  </a:cubicBezTo>
                  <a:cubicBezTo>
                    <a:pt x="3449180" y="3657701"/>
                    <a:pt x="3465790" y="3662903"/>
                    <a:pt x="3568391" y="3680003"/>
                  </a:cubicBezTo>
                  <a:cubicBezTo>
                    <a:pt x="3579542" y="3683720"/>
                    <a:pt x="3590269" y="3689111"/>
                    <a:pt x="3601844" y="3691154"/>
                  </a:cubicBezTo>
                  <a:cubicBezTo>
                    <a:pt x="3653611" y="3700290"/>
                    <a:pt x="3757961" y="3713457"/>
                    <a:pt x="3757961" y="3713457"/>
                  </a:cubicBezTo>
                  <a:cubicBezTo>
                    <a:pt x="3853684" y="3745364"/>
                    <a:pt x="3701304" y="3696504"/>
                    <a:pt x="3858322" y="3735759"/>
                  </a:cubicBezTo>
                  <a:cubicBezTo>
                    <a:pt x="3881129" y="3741461"/>
                    <a:pt x="3902927" y="3750628"/>
                    <a:pt x="3925230" y="3758062"/>
                  </a:cubicBezTo>
                  <a:lnTo>
                    <a:pt x="3992137" y="3780364"/>
                  </a:lnTo>
                  <a:cubicBezTo>
                    <a:pt x="4020567" y="3789840"/>
                    <a:pt x="4051610" y="3787798"/>
                    <a:pt x="4081347" y="3791515"/>
                  </a:cubicBezTo>
                  <a:cubicBezTo>
                    <a:pt x="4092498" y="3795232"/>
                    <a:pt x="4103046" y="3802667"/>
                    <a:pt x="4114800" y="3802667"/>
                  </a:cubicBezTo>
                  <a:cubicBezTo>
                    <a:pt x="4133753" y="3802667"/>
                    <a:pt x="4151793" y="3794195"/>
                    <a:pt x="4170556" y="3791515"/>
                  </a:cubicBezTo>
                  <a:cubicBezTo>
                    <a:pt x="4203877" y="3786755"/>
                    <a:pt x="4237463" y="3784081"/>
                    <a:pt x="4270917" y="3780364"/>
                  </a:cubicBezTo>
                  <a:cubicBezTo>
                    <a:pt x="4374526" y="3754462"/>
                    <a:pt x="4245717" y="3785404"/>
                    <a:pt x="4382430" y="3758062"/>
                  </a:cubicBezTo>
                  <a:cubicBezTo>
                    <a:pt x="4424562" y="3749636"/>
                    <a:pt x="4451272" y="3738831"/>
                    <a:pt x="4493942" y="3724608"/>
                  </a:cubicBezTo>
                  <a:lnTo>
                    <a:pt x="4527395" y="3713457"/>
                  </a:lnTo>
                  <a:lnTo>
                    <a:pt x="4560849" y="3702306"/>
                  </a:lnTo>
                  <a:cubicBezTo>
                    <a:pt x="4614701" y="3648454"/>
                    <a:pt x="4546269" y="3713970"/>
                    <a:pt x="4616605" y="3657701"/>
                  </a:cubicBezTo>
                  <a:cubicBezTo>
                    <a:pt x="4624815" y="3651133"/>
                    <a:pt x="4630698" y="3641966"/>
                    <a:pt x="4638908" y="3635398"/>
                  </a:cubicBezTo>
                  <a:cubicBezTo>
                    <a:pt x="4649373" y="3627026"/>
                    <a:pt x="4661896" y="3621468"/>
                    <a:pt x="4672361" y="3613096"/>
                  </a:cubicBezTo>
                  <a:cubicBezTo>
                    <a:pt x="4680571" y="3606528"/>
                    <a:pt x="4686454" y="3597362"/>
                    <a:pt x="4694664" y="3590794"/>
                  </a:cubicBezTo>
                  <a:cubicBezTo>
                    <a:pt x="4705129" y="3582422"/>
                    <a:pt x="4717652" y="3576863"/>
                    <a:pt x="4728117" y="3568491"/>
                  </a:cubicBezTo>
                  <a:cubicBezTo>
                    <a:pt x="4762632" y="3540879"/>
                    <a:pt x="4741102" y="3549626"/>
                    <a:pt x="4772722" y="3512735"/>
                  </a:cubicBezTo>
                  <a:cubicBezTo>
                    <a:pt x="4786406" y="3496770"/>
                    <a:pt x="4802459" y="3482998"/>
                    <a:pt x="4817327" y="3468130"/>
                  </a:cubicBezTo>
                  <a:lnTo>
                    <a:pt x="4939991" y="3345467"/>
                  </a:lnTo>
                  <a:cubicBezTo>
                    <a:pt x="4958577" y="3326882"/>
                    <a:pt x="4992189" y="3339017"/>
                    <a:pt x="5018049" y="3334315"/>
                  </a:cubicBezTo>
                  <a:cubicBezTo>
                    <a:pt x="5055129" y="3327573"/>
                    <a:pt x="5094642" y="3312501"/>
                    <a:pt x="5129561" y="3300862"/>
                  </a:cubicBezTo>
                  <a:cubicBezTo>
                    <a:pt x="5170900" y="3287082"/>
                    <a:pt x="5183458" y="3291569"/>
                    <a:pt x="5185317" y="3278559"/>
                  </a:cubicBezTo>
                  <a:close/>
                </a:path>
              </a:pathLst>
            </a:custGeom>
            <a:solidFill>
              <a:srgbClr val="99FF99"/>
            </a:solidFill>
            <a:ln w="158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5" name="Freeform 4"/>
            <p:cNvSpPr/>
            <p:nvPr/>
          </p:nvSpPr>
          <p:spPr>
            <a:xfrm>
              <a:off x="1144858" y="2419344"/>
              <a:ext cx="6324600" cy="3010485"/>
            </a:xfrm>
            <a:custGeom>
              <a:avLst/>
              <a:gdLst>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20214 w 6902605"/>
                <a:gd name="connsiteY72" fmla="*/ 2352988 h 2866457"/>
                <a:gd name="connsiteX73" fmla="*/ 5675970 w 6902605"/>
                <a:gd name="connsiteY73" fmla="*/ 2408744 h 2866457"/>
                <a:gd name="connsiteX74" fmla="*/ 5698273 w 6902605"/>
                <a:gd name="connsiteY74" fmla="*/ 2431047 h 2866457"/>
                <a:gd name="connsiteX75" fmla="*/ 5731727 w 6902605"/>
                <a:gd name="connsiteY75" fmla="*/ 2442198 h 2866457"/>
                <a:gd name="connsiteX76" fmla="*/ 5765180 w 6902605"/>
                <a:gd name="connsiteY76" fmla="*/ 2475652 h 2866457"/>
                <a:gd name="connsiteX77" fmla="*/ 5798634 w 6902605"/>
                <a:gd name="connsiteY77" fmla="*/ 2497954 h 2866457"/>
                <a:gd name="connsiteX78" fmla="*/ 5820936 w 6902605"/>
                <a:gd name="connsiteY78" fmla="*/ 2531408 h 2866457"/>
                <a:gd name="connsiteX79" fmla="*/ 5887844 w 6902605"/>
                <a:gd name="connsiteY79" fmla="*/ 2576013 h 2866457"/>
                <a:gd name="connsiteX80" fmla="*/ 5932448 w 6902605"/>
                <a:gd name="connsiteY80" fmla="*/ 2609466 h 2866457"/>
                <a:gd name="connsiteX81" fmla="*/ 5988205 w 6902605"/>
                <a:gd name="connsiteY81" fmla="*/ 2654071 h 2866457"/>
                <a:gd name="connsiteX82" fmla="*/ 6032809 w 6902605"/>
                <a:gd name="connsiteY82" fmla="*/ 2665222 h 2866457"/>
                <a:gd name="connsiteX83" fmla="*/ 6088566 w 6902605"/>
                <a:gd name="connsiteY83" fmla="*/ 2698676 h 2866457"/>
                <a:gd name="connsiteX84" fmla="*/ 6110868 w 6902605"/>
                <a:gd name="connsiteY84" fmla="*/ 2720979 h 2866457"/>
                <a:gd name="connsiteX85" fmla="*/ 6177775 w 6902605"/>
                <a:gd name="connsiteY85" fmla="*/ 2743281 h 2866457"/>
                <a:gd name="connsiteX86" fmla="*/ 6255834 w 6902605"/>
                <a:gd name="connsiteY86" fmla="*/ 2765583 h 2866457"/>
                <a:gd name="connsiteX87" fmla="*/ 6289287 w 6902605"/>
                <a:gd name="connsiteY87" fmla="*/ 2776735 h 2866457"/>
                <a:gd name="connsiteX88" fmla="*/ 6445405 w 6902605"/>
                <a:gd name="connsiteY88" fmla="*/ 2799037 h 2866457"/>
                <a:gd name="connsiteX89" fmla="*/ 6579219 w 6902605"/>
                <a:gd name="connsiteY89" fmla="*/ 2821340 h 2866457"/>
                <a:gd name="connsiteX90" fmla="*/ 6668429 w 6902605"/>
                <a:gd name="connsiteY90" fmla="*/ 2843642 h 2866457"/>
                <a:gd name="connsiteX91" fmla="*/ 6713034 w 6902605"/>
                <a:gd name="connsiteY91" fmla="*/ 2854793 h 2866457"/>
                <a:gd name="connsiteX92" fmla="*/ 6902605 w 6902605"/>
                <a:gd name="connsiteY92"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20214 w 6902605"/>
                <a:gd name="connsiteY72" fmla="*/ 2352988 h 2866457"/>
                <a:gd name="connsiteX73" fmla="*/ 5725319 w 6902605"/>
                <a:gd name="connsiteY73" fmla="*/ 2358502 h 2866457"/>
                <a:gd name="connsiteX74" fmla="*/ 5698273 w 6902605"/>
                <a:gd name="connsiteY74" fmla="*/ 2431047 h 2866457"/>
                <a:gd name="connsiteX75" fmla="*/ 5731727 w 6902605"/>
                <a:gd name="connsiteY75" fmla="*/ 2442198 h 2866457"/>
                <a:gd name="connsiteX76" fmla="*/ 5765180 w 6902605"/>
                <a:gd name="connsiteY76" fmla="*/ 2475652 h 2866457"/>
                <a:gd name="connsiteX77" fmla="*/ 5798634 w 6902605"/>
                <a:gd name="connsiteY77" fmla="*/ 2497954 h 2866457"/>
                <a:gd name="connsiteX78" fmla="*/ 5820936 w 6902605"/>
                <a:gd name="connsiteY78" fmla="*/ 2531408 h 2866457"/>
                <a:gd name="connsiteX79" fmla="*/ 5887844 w 6902605"/>
                <a:gd name="connsiteY79" fmla="*/ 2576013 h 2866457"/>
                <a:gd name="connsiteX80" fmla="*/ 5932448 w 6902605"/>
                <a:gd name="connsiteY80" fmla="*/ 2609466 h 2866457"/>
                <a:gd name="connsiteX81" fmla="*/ 5988205 w 6902605"/>
                <a:gd name="connsiteY81" fmla="*/ 2654071 h 2866457"/>
                <a:gd name="connsiteX82" fmla="*/ 6032809 w 6902605"/>
                <a:gd name="connsiteY82" fmla="*/ 2665222 h 2866457"/>
                <a:gd name="connsiteX83" fmla="*/ 6088566 w 6902605"/>
                <a:gd name="connsiteY83" fmla="*/ 2698676 h 2866457"/>
                <a:gd name="connsiteX84" fmla="*/ 6110868 w 6902605"/>
                <a:gd name="connsiteY84" fmla="*/ 2720979 h 2866457"/>
                <a:gd name="connsiteX85" fmla="*/ 6177775 w 6902605"/>
                <a:gd name="connsiteY85" fmla="*/ 2743281 h 2866457"/>
                <a:gd name="connsiteX86" fmla="*/ 6255834 w 6902605"/>
                <a:gd name="connsiteY86" fmla="*/ 2765583 h 2866457"/>
                <a:gd name="connsiteX87" fmla="*/ 6289287 w 6902605"/>
                <a:gd name="connsiteY87" fmla="*/ 2776735 h 2866457"/>
                <a:gd name="connsiteX88" fmla="*/ 6445405 w 6902605"/>
                <a:gd name="connsiteY88" fmla="*/ 2799037 h 2866457"/>
                <a:gd name="connsiteX89" fmla="*/ 6579219 w 6902605"/>
                <a:gd name="connsiteY89" fmla="*/ 2821340 h 2866457"/>
                <a:gd name="connsiteX90" fmla="*/ 6668429 w 6902605"/>
                <a:gd name="connsiteY90" fmla="*/ 2843642 h 2866457"/>
                <a:gd name="connsiteX91" fmla="*/ 6713034 w 6902605"/>
                <a:gd name="connsiteY91" fmla="*/ 2854793 h 2866457"/>
                <a:gd name="connsiteX92" fmla="*/ 6902605 w 6902605"/>
                <a:gd name="connsiteY92"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698273 w 6902605"/>
                <a:gd name="connsiteY74" fmla="*/ 2431047 h 2866457"/>
                <a:gd name="connsiteX75" fmla="*/ 5731727 w 6902605"/>
                <a:gd name="connsiteY75" fmla="*/ 2442198 h 2866457"/>
                <a:gd name="connsiteX76" fmla="*/ 5765180 w 6902605"/>
                <a:gd name="connsiteY76" fmla="*/ 2475652 h 2866457"/>
                <a:gd name="connsiteX77" fmla="*/ 5798634 w 6902605"/>
                <a:gd name="connsiteY77" fmla="*/ 2497954 h 2866457"/>
                <a:gd name="connsiteX78" fmla="*/ 5820936 w 6902605"/>
                <a:gd name="connsiteY78" fmla="*/ 2531408 h 2866457"/>
                <a:gd name="connsiteX79" fmla="*/ 5887844 w 6902605"/>
                <a:gd name="connsiteY79" fmla="*/ 2576013 h 2866457"/>
                <a:gd name="connsiteX80" fmla="*/ 5932448 w 6902605"/>
                <a:gd name="connsiteY80" fmla="*/ 2609466 h 2866457"/>
                <a:gd name="connsiteX81" fmla="*/ 5988205 w 6902605"/>
                <a:gd name="connsiteY81" fmla="*/ 2654071 h 2866457"/>
                <a:gd name="connsiteX82" fmla="*/ 6032809 w 6902605"/>
                <a:gd name="connsiteY82" fmla="*/ 2665222 h 2866457"/>
                <a:gd name="connsiteX83" fmla="*/ 6088566 w 6902605"/>
                <a:gd name="connsiteY83" fmla="*/ 2698676 h 2866457"/>
                <a:gd name="connsiteX84" fmla="*/ 6110868 w 6902605"/>
                <a:gd name="connsiteY84" fmla="*/ 2720979 h 2866457"/>
                <a:gd name="connsiteX85" fmla="*/ 6177775 w 6902605"/>
                <a:gd name="connsiteY85" fmla="*/ 2743281 h 2866457"/>
                <a:gd name="connsiteX86" fmla="*/ 6255834 w 6902605"/>
                <a:gd name="connsiteY86" fmla="*/ 2765583 h 2866457"/>
                <a:gd name="connsiteX87" fmla="*/ 6289287 w 6902605"/>
                <a:gd name="connsiteY87" fmla="*/ 2776735 h 2866457"/>
                <a:gd name="connsiteX88" fmla="*/ 6445405 w 6902605"/>
                <a:gd name="connsiteY88" fmla="*/ 2799037 h 2866457"/>
                <a:gd name="connsiteX89" fmla="*/ 6579219 w 6902605"/>
                <a:gd name="connsiteY89" fmla="*/ 2821340 h 2866457"/>
                <a:gd name="connsiteX90" fmla="*/ 6668429 w 6902605"/>
                <a:gd name="connsiteY90" fmla="*/ 2843642 h 2866457"/>
                <a:gd name="connsiteX91" fmla="*/ 6713034 w 6902605"/>
                <a:gd name="connsiteY91" fmla="*/ 2854793 h 2866457"/>
                <a:gd name="connsiteX92" fmla="*/ 6902605 w 6902605"/>
                <a:gd name="connsiteY92"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731727 w 6902605"/>
                <a:gd name="connsiteY74" fmla="*/ 2442198 h 2866457"/>
                <a:gd name="connsiteX75" fmla="*/ 5765180 w 6902605"/>
                <a:gd name="connsiteY75" fmla="*/ 2475652 h 2866457"/>
                <a:gd name="connsiteX76" fmla="*/ 5798634 w 6902605"/>
                <a:gd name="connsiteY76" fmla="*/ 2497954 h 2866457"/>
                <a:gd name="connsiteX77" fmla="*/ 5820936 w 6902605"/>
                <a:gd name="connsiteY77" fmla="*/ 2531408 h 2866457"/>
                <a:gd name="connsiteX78" fmla="*/ 5887844 w 6902605"/>
                <a:gd name="connsiteY78" fmla="*/ 2576013 h 2866457"/>
                <a:gd name="connsiteX79" fmla="*/ 5932448 w 6902605"/>
                <a:gd name="connsiteY79" fmla="*/ 2609466 h 2866457"/>
                <a:gd name="connsiteX80" fmla="*/ 5988205 w 6902605"/>
                <a:gd name="connsiteY80" fmla="*/ 2654071 h 2866457"/>
                <a:gd name="connsiteX81" fmla="*/ 6032809 w 6902605"/>
                <a:gd name="connsiteY81" fmla="*/ 2665222 h 2866457"/>
                <a:gd name="connsiteX82" fmla="*/ 6088566 w 6902605"/>
                <a:gd name="connsiteY82" fmla="*/ 2698676 h 2866457"/>
                <a:gd name="connsiteX83" fmla="*/ 6110868 w 6902605"/>
                <a:gd name="connsiteY83" fmla="*/ 2720979 h 2866457"/>
                <a:gd name="connsiteX84" fmla="*/ 6177775 w 6902605"/>
                <a:gd name="connsiteY84" fmla="*/ 2743281 h 2866457"/>
                <a:gd name="connsiteX85" fmla="*/ 6255834 w 6902605"/>
                <a:gd name="connsiteY85" fmla="*/ 2765583 h 2866457"/>
                <a:gd name="connsiteX86" fmla="*/ 6289287 w 6902605"/>
                <a:gd name="connsiteY86" fmla="*/ 2776735 h 2866457"/>
                <a:gd name="connsiteX87" fmla="*/ 6445405 w 6902605"/>
                <a:gd name="connsiteY87" fmla="*/ 2799037 h 2866457"/>
                <a:gd name="connsiteX88" fmla="*/ 6579219 w 6902605"/>
                <a:gd name="connsiteY88" fmla="*/ 2821340 h 2866457"/>
                <a:gd name="connsiteX89" fmla="*/ 6668429 w 6902605"/>
                <a:gd name="connsiteY89" fmla="*/ 2843642 h 2866457"/>
                <a:gd name="connsiteX90" fmla="*/ 6713034 w 6902605"/>
                <a:gd name="connsiteY90" fmla="*/ 2854793 h 2866457"/>
                <a:gd name="connsiteX91" fmla="*/ 6902605 w 6902605"/>
                <a:gd name="connsiteY91"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819459 w 6902605"/>
                <a:gd name="connsiteY74" fmla="*/ 2422102 h 2866457"/>
                <a:gd name="connsiteX75" fmla="*/ 5765180 w 6902605"/>
                <a:gd name="connsiteY75" fmla="*/ 2475652 h 2866457"/>
                <a:gd name="connsiteX76" fmla="*/ 5798634 w 6902605"/>
                <a:gd name="connsiteY76" fmla="*/ 2497954 h 2866457"/>
                <a:gd name="connsiteX77" fmla="*/ 5820936 w 6902605"/>
                <a:gd name="connsiteY77" fmla="*/ 2531408 h 2866457"/>
                <a:gd name="connsiteX78" fmla="*/ 5887844 w 6902605"/>
                <a:gd name="connsiteY78" fmla="*/ 2576013 h 2866457"/>
                <a:gd name="connsiteX79" fmla="*/ 5932448 w 6902605"/>
                <a:gd name="connsiteY79" fmla="*/ 2609466 h 2866457"/>
                <a:gd name="connsiteX80" fmla="*/ 5988205 w 6902605"/>
                <a:gd name="connsiteY80" fmla="*/ 2654071 h 2866457"/>
                <a:gd name="connsiteX81" fmla="*/ 6032809 w 6902605"/>
                <a:gd name="connsiteY81" fmla="*/ 2665222 h 2866457"/>
                <a:gd name="connsiteX82" fmla="*/ 6088566 w 6902605"/>
                <a:gd name="connsiteY82" fmla="*/ 2698676 h 2866457"/>
                <a:gd name="connsiteX83" fmla="*/ 6110868 w 6902605"/>
                <a:gd name="connsiteY83" fmla="*/ 2720979 h 2866457"/>
                <a:gd name="connsiteX84" fmla="*/ 6177775 w 6902605"/>
                <a:gd name="connsiteY84" fmla="*/ 2743281 h 2866457"/>
                <a:gd name="connsiteX85" fmla="*/ 6255834 w 6902605"/>
                <a:gd name="connsiteY85" fmla="*/ 2765583 h 2866457"/>
                <a:gd name="connsiteX86" fmla="*/ 6289287 w 6902605"/>
                <a:gd name="connsiteY86" fmla="*/ 2776735 h 2866457"/>
                <a:gd name="connsiteX87" fmla="*/ 6445405 w 6902605"/>
                <a:gd name="connsiteY87" fmla="*/ 2799037 h 2866457"/>
                <a:gd name="connsiteX88" fmla="*/ 6579219 w 6902605"/>
                <a:gd name="connsiteY88" fmla="*/ 2821340 h 2866457"/>
                <a:gd name="connsiteX89" fmla="*/ 6668429 w 6902605"/>
                <a:gd name="connsiteY89" fmla="*/ 2843642 h 2866457"/>
                <a:gd name="connsiteX90" fmla="*/ 6713034 w 6902605"/>
                <a:gd name="connsiteY90" fmla="*/ 2854793 h 2866457"/>
                <a:gd name="connsiteX91" fmla="*/ 6902605 w 6902605"/>
                <a:gd name="connsiteY91"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819459 w 6902605"/>
                <a:gd name="connsiteY74" fmla="*/ 2422102 h 2866457"/>
                <a:gd name="connsiteX75" fmla="*/ 5798634 w 6902605"/>
                <a:gd name="connsiteY75" fmla="*/ 2497954 h 2866457"/>
                <a:gd name="connsiteX76" fmla="*/ 5820936 w 6902605"/>
                <a:gd name="connsiteY76" fmla="*/ 2531408 h 2866457"/>
                <a:gd name="connsiteX77" fmla="*/ 5887844 w 6902605"/>
                <a:gd name="connsiteY77" fmla="*/ 2576013 h 2866457"/>
                <a:gd name="connsiteX78" fmla="*/ 5932448 w 6902605"/>
                <a:gd name="connsiteY78" fmla="*/ 2609466 h 2866457"/>
                <a:gd name="connsiteX79" fmla="*/ 5988205 w 6902605"/>
                <a:gd name="connsiteY79" fmla="*/ 2654071 h 2866457"/>
                <a:gd name="connsiteX80" fmla="*/ 6032809 w 6902605"/>
                <a:gd name="connsiteY80" fmla="*/ 2665222 h 2866457"/>
                <a:gd name="connsiteX81" fmla="*/ 6088566 w 6902605"/>
                <a:gd name="connsiteY81" fmla="*/ 2698676 h 2866457"/>
                <a:gd name="connsiteX82" fmla="*/ 6110868 w 6902605"/>
                <a:gd name="connsiteY82" fmla="*/ 2720979 h 2866457"/>
                <a:gd name="connsiteX83" fmla="*/ 6177775 w 6902605"/>
                <a:gd name="connsiteY83" fmla="*/ 2743281 h 2866457"/>
                <a:gd name="connsiteX84" fmla="*/ 6255834 w 6902605"/>
                <a:gd name="connsiteY84" fmla="*/ 2765583 h 2866457"/>
                <a:gd name="connsiteX85" fmla="*/ 6289287 w 6902605"/>
                <a:gd name="connsiteY85" fmla="*/ 2776735 h 2866457"/>
                <a:gd name="connsiteX86" fmla="*/ 6445405 w 6902605"/>
                <a:gd name="connsiteY86" fmla="*/ 2799037 h 2866457"/>
                <a:gd name="connsiteX87" fmla="*/ 6579219 w 6902605"/>
                <a:gd name="connsiteY87" fmla="*/ 2821340 h 2866457"/>
                <a:gd name="connsiteX88" fmla="*/ 6668429 w 6902605"/>
                <a:gd name="connsiteY88" fmla="*/ 2843642 h 2866457"/>
                <a:gd name="connsiteX89" fmla="*/ 6713034 w 6902605"/>
                <a:gd name="connsiteY89" fmla="*/ 2854793 h 2866457"/>
                <a:gd name="connsiteX90" fmla="*/ 6902605 w 6902605"/>
                <a:gd name="connsiteY90"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819459 w 6902605"/>
                <a:gd name="connsiteY74" fmla="*/ 2422102 h 2866457"/>
                <a:gd name="connsiteX75" fmla="*/ 5891851 w 6902605"/>
                <a:gd name="connsiteY75" fmla="*/ 2482881 h 2866457"/>
                <a:gd name="connsiteX76" fmla="*/ 5820936 w 6902605"/>
                <a:gd name="connsiteY76" fmla="*/ 2531408 h 2866457"/>
                <a:gd name="connsiteX77" fmla="*/ 5887844 w 6902605"/>
                <a:gd name="connsiteY77" fmla="*/ 2576013 h 2866457"/>
                <a:gd name="connsiteX78" fmla="*/ 5932448 w 6902605"/>
                <a:gd name="connsiteY78" fmla="*/ 2609466 h 2866457"/>
                <a:gd name="connsiteX79" fmla="*/ 5988205 w 6902605"/>
                <a:gd name="connsiteY79" fmla="*/ 2654071 h 2866457"/>
                <a:gd name="connsiteX80" fmla="*/ 6032809 w 6902605"/>
                <a:gd name="connsiteY80" fmla="*/ 2665222 h 2866457"/>
                <a:gd name="connsiteX81" fmla="*/ 6088566 w 6902605"/>
                <a:gd name="connsiteY81" fmla="*/ 2698676 h 2866457"/>
                <a:gd name="connsiteX82" fmla="*/ 6110868 w 6902605"/>
                <a:gd name="connsiteY82" fmla="*/ 2720979 h 2866457"/>
                <a:gd name="connsiteX83" fmla="*/ 6177775 w 6902605"/>
                <a:gd name="connsiteY83" fmla="*/ 2743281 h 2866457"/>
                <a:gd name="connsiteX84" fmla="*/ 6255834 w 6902605"/>
                <a:gd name="connsiteY84" fmla="*/ 2765583 h 2866457"/>
                <a:gd name="connsiteX85" fmla="*/ 6289287 w 6902605"/>
                <a:gd name="connsiteY85" fmla="*/ 2776735 h 2866457"/>
                <a:gd name="connsiteX86" fmla="*/ 6445405 w 6902605"/>
                <a:gd name="connsiteY86" fmla="*/ 2799037 h 2866457"/>
                <a:gd name="connsiteX87" fmla="*/ 6579219 w 6902605"/>
                <a:gd name="connsiteY87" fmla="*/ 2821340 h 2866457"/>
                <a:gd name="connsiteX88" fmla="*/ 6668429 w 6902605"/>
                <a:gd name="connsiteY88" fmla="*/ 2843642 h 2866457"/>
                <a:gd name="connsiteX89" fmla="*/ 6713034 w 6902605"/>
                <a:gd name="connsiteY89" fmla="*/ 2854793 h 2866457"/>
                <a:gd name="connsiteX90" fmla="*/ 6902605 w 6902605"/>
                <a:gd name="connsiteY90"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819459 w 6902605"/>
                <a:gd name="connsiteY74" fmla="*/ 2422102 h 2866457"/>
                <a:gd name="connsiteX75" fmla="*/ 5891851 w 6902605"/>
                <a:gd name="connsiteY75" fmla="*/ 2482881 h 2866457"/>
                <a:gd name="connsiteX76" fmla="*/ 5887844 w 6902605"/>
                <a:gd name="connsiteY76" fmla="*/ 2576013 h 2866457"/>
                <a:gd name="connsiteX77" fmla="*/ 5932448 w 6902605"/>
                <a:gd name="connsiteY77" fmla="*/ 2609466 h 2866457"/>
                <a:gd name="connsiteX78" fmla="*/ 5988205 w 6902605"/>
                <a:gd name="connsiteY78" fmla="*/ 2654071 h 2866457"/>
                <a:gd name="connsiteX79" fmla="*/ 6032809 w 6902605"/>
                <a:gd name="connsiteY79" fmla="*/ 2665222 h 2866457"/>
                <a:gd name="connsiteX80" fmla="*/ 6088566 w 6902605"/>
                <a:gd name="connsiteY80" fmla="*/ 2698676 h 2866457"/>
                <a:gd name="connsiteX81" fmla="*/ 6110868 w 6902605"/>
                <a:gd name="connsiteY81" fmla="*/ 2720979 h 2866457"/>
                <a:gd name="connsiteX82" fmla="*/ 6177775 w 6902605"/>
                <a:gd name="connsiteY82" fmla="*/ 2743281 h 2866457"/>
                <a:gd name="connsiteX83" fmla="*/ 6255834 w 6902605"/>
                <a:gd name="connsiteY83" fmla="*/ 2765583 h 2866457"/>
                <a:gd name="connsiteX84" fmla="*/ 6289287 w 6902605"/>
                <a:gd name="connsiteY84" fmla="*/ 2776735 h 2866457"/>
                <a:gd name="connsiteX85" fmla="*/ 6445405 w 6902605"/>
                <a:gd name="connsiteY85" fmla="*/ 2799037 h 2866457"/>
                <a:gd name="connsiteX86" fmla="*/ 6579219 w 6902605"/>
                <a:gd name="connsiteY86" fmla="*/ 2821340 h 2866457"/>
                <a:gd name="connsiteX87" fmla="*/ 6668429 w 6902605"/>
                <a:gd name="connsiteY87" fmla="*/ 2843642 h 2866457"/>
                <a:gd name="connsiteX88" fmla="*/ 6713034 w 6902605"/>
                <a:gd name="connsiteY88" fmla="*/ 2854793 h 2866457"/>
                <a:gd name="connsiteX89" fmla="*/ 6902605 w 6902605"/>
                <a:gd name="connsiteY89"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819459 w 6902605"/>
                <a:gd name="connsiteY74" fmla="*/ 2422102 h 2866457"/>
                <a:gd name="connsiteX75" fmla="*/ 5891851 w 6902605"/>
                <a:gd name="connsiteY75" fmla="*/ 2482881 h 2866457"/>
                <a:gd name="connsiteX76" fmla="*/ 5948160 w 6902605"/>
                <a:gd name="connsiteY76" fmla="*/ 2530796 h 2866457"/>
                <a:gd name="connsiteX77" fmla="*/ 5932448 w 6902605"/>
                <a:gd name="connsiteY77" fmla="*/ 2609466 h 2866457"/>
                <a:gd name="connsiteX78" fmla="*/ 5988205 w 6902605"/>
                <a:gd name="connsiteY78" fmla="*/ 2654071 h 2866457"/>
                <a:gd name="connsiteX79" fmla="*/ 6032809 w 6902605"/>
                <a:gd name="connsiteY79" fmla="*/ 2665222 h 2866457"/>
                <a:gd name="connsiteX80" fmla="*/ 6088566 w 6902605"/>
                <a:gd name="connsiteY80" fmla="*/ 2698676 h 2866457"/>
                <a:gd name="connsiteX81" fmla="*/ 6110868 w 6902605"/>
                <a:gd name="connsiteY81" fmla="*/ 2720979 h 2866457"/>
                <a:gd name="connsiteX82" fmla="*/ 6177775 w 6902605"/>
                <a:gd name="connsiteY82" fmla="*/ 2743281 h 2866457"/>
                <a:gd name="connsiteX83" fmla="*/ 6255834 w 6902605"/>
                <a:gd name="connsiteY83" fmla="*/ 2765583 h 2866457"/>
                <a:gd name="connsiteX84" fmla="*/ 6289287 w 6902605"/>
                <a:gd name="connsiteY84" fmla="*/ 2776735 h 2866457"/>
                <a:gd name="connsiteX85" fmla="*/ 6445405 w 6902605"/>
                <a:gd name="connsiteY85" fmla="*/ 2799037 h 2866457"/>
                <a:gd name="connsiteX86" fmla="*/ 6579219 w 6902605"/>
                <a:gd name="connsiteY86" fmla="*/ 2821340 h 2866457"/>
                <a:gd name="connsiteX87" fmla="*/ 6668429 w 6902605"/>
                <a:gd name="connsiteY87" fmla="*/ 2843642 h 2866457"/>
                <a:gd name="connsiteX88" fmla="*/ 6713034 w 6902605"/>
                <a:gd name="connsiteY88" fmla="*/ 2854793 h 2866457"/>
                <a:gd name="connsiteX89" fmla="*/ 6902605 w 6902605"/>
                <a:gd name="connsiteY89"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819459 w 6902605"/>
                <a:gd name="connsiteY74" fmla="*/ 2422102 h 2866457"/>
                <a:gd name="connsiteX75" fmla="*/ 5891851 w 6902605"/>
                <a:gd name="connsiteY75" fmla="*/ 2482881 h 2866457"/>
                <a:gd name="connsiteX76" fmla="*/ 5948160 w 6902605"/>
                <a:gd name="connsiteY76" fmla="*/ 2530796 h 2866457"/>
                <a:gd name="connsiteX77" fmla="*/ 6009214 w 6902605"/>
                <a:gd name="connsiteY77" fmla="*/ 2589369 h 2866457"/>
                <a:gd name="connsiteX78" fmla="*/ 5988205 w 6902605"/>
                <a:gd name="connsiteY78" fmla="*/ 2654071 h 2866457"/>
                <a:gd name="connsiteX79" fmla="*/ 6032809 w 6902605"/>
                <a:gd name="connsiteY79" fmla="*/ 2665222 h 2866457"/>
                <a:gd name="connsiteX80" fmla="*/ 6088566 w 6902605"/>
                <a:gd name="connsiteY80" fmla="*/ 2698676 h 2866457"/>
                <a:gd name="connsiteX81" fmla="*/ 6110868 w 6902605"/>
                <a:gd name="connsiteY81" fmla="*/ 2720979 h 2866457"/>
                <a:gd name="connsiteX82" fmla="*/ 6177775 w 6902605"/>
                <a:gd name="connsiteY82" fmla="*/ 2743281 h 2866457"/>
                <a:gd name="connsiteX83" fmla="*/ 6255834 w 6902605"/>
                <a:gd name="connsiteY83" fmla="*/ 2765583 h 2866457"/>
                <a:gd name="connsiteX84" fmla="*/ 6289287 w 6902605"/>
                <a:gd name="connsiteY84" fmla="*/ 2776735 h 2866457"/>
                <a:gd name="connsiteX85" fmla="*/ 6445405 w 6902605"/>
                <a:gd name="connsiteY85" fmla="*/ 2799037 h 2866457"/>
                <a:gd name="connsiteX86" fmla="*/ 6579219 w 6902605"/>
                <a:gd name="connsiteY86" fmla="*/ 2821340 h 2866457"/>
                <a:gd name="connsiteX87" fmla="*/ 6668429 w 6902605"/>
                <a:gd name="connsiteY87" fmla="*/ 2843642 h 2866457"/>
                <a:gd name="connsiteX88" fmla="*/ 6713034 w 6902605"/>
                <a:gd name="connsiteY88" fmla="*/ 2854793 h 2866457"/>
                <a:gd name="connsiteX89" fmla="*/ 6902605 w 6902605"/>
                <a:gd name="connsiteY89"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819459 w 6902605"/>
                <a:gd name="connsiteY74" fmla="*/ 2422102 h 2866457"/>
                <a:gd name="connsiteX75" fmla="*/ 5891851 w 6902605"/>
                <a:gd name="connsiteY75" fmla="*/ 2482881 h 2866457"/>
                <a:gd name="connsiteX76" fmla="*/ 5948160 w 6902605"/>
                <a:gd name="connsiteY76" fmla="*/ 2530796 h 2866457"/>
                <a:gd name="connsiteX77" fmla="*/ 6009214 w 6902605"/>
                <a:gd name="connsiteY77" fmla="*/ 2589369 h 2866457"/>
                <a:gd name="connsiteX78" fmla="*/ 6059488 w 6902605"/>
                <a:gd name="connsiteY78" fmla="*/ 2628950 h 2866457"/>
                <a:gd name="connsiteX79" fmla="*/ 6032809 w 6902605"/>
                <a:gd name="connsiteY79" fmla="*/ 2665222 h 2866457"/>
                <a:gd name="connsiteX80" fmla="*/ 6088566 w 6902605"/>
                <a:gd name="connsiteY80" fmla="*/ 2698676 h 2866457"/>
                <a:gd name="connsiteX81" fmla="*/ 6110868 w 6902605"/>
                <a:gd name="connsiteY81" fmla="*/ 2720979 h 2866457"/>
                <a:gd name="connsiteX82" fmla="*/ 6177775 w 6902605"/>
                <a:gd name="connsiteY82" fmla="*/ 2743281 h 2866457"/>
                <a:gd name="connsiteX83" fmla="*/ 6255834 w 6902605"/>
                <a:gd name="connsiteY83" fmla="*/ 2765583 h 2866457"/>
                <a:gd name="connsiteX84" fmla="*/ 6289287 w 6902605"/>
                <a:gd name="connsiteY84" fmla="*/ 2776735 h 2866457"/>
                <a:gd name="connsiteX85" fmla="*/ 6445405 w 6902605"/>
                <a:gd name="connsiteY85" fmla="*/ 2799037 h 2866457"/>
                <a:gd name="connsiteX86" fmla="*/ 6579219 w 6902605"/>
                <a:gd name="connsiteY86" fmla="*/ 2821340 h 2866457"/>
                <a:gd name="connsiteX87" fmla="*/ 6668429 w 6902605"/>
                <a:gd name="connsiteY87" fmla="*/ 2843642 h 2866457"/>
                <a:gd name="connsiteX88" fmla="*/ 6713034 w 6902605"/>
                <a:gd name="connsiteY88" fmla="*/ 2854793 h 2866457"/>
                <a:gd name="connsiteX89" fmla="*/ 6902605 w 6902605"/>
                <a:gd name="connsiteY89"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819459 w 6902605"/>
                <a:gd name="connsiteY74" fmla="*/ 2422102 h 2866457"/>
                <a:gd name="connsiteX75" fmla="*/ 5891851 w 6902605"/>
                <a:gd name="connsiteY75" fmla="*/ 2482881 h 2866457"/>
                <a:gd name="connsiteX76" fmla="*/ 5948160 w 6902605"/>
                <a:gd name="connsiteY76" fmla="*/ 2530796 h 2866457"/>
                <a:gd name="connsiteX77" fmla="*/ 6009214 w 6902605"/>
                <a:gd name="connsiteY77" fmla="*/ 2589369 h 2866457"/>
                <a:gd name="connsiteX78" fmla="*/ 6059488 w 6902605"/>
                <a:gd name="connsiteY78" fmla="*/ 2628950 h 2866457"/>
                <a:gd name="connsiteX79" fmla="*/ 6088566 w 6902605"/>
                <a:gd name="connsiteY79" fmla="*/ 2698676 h 2866457"/>
                <a:gd name="connsiteX80" fmla="*/ 6110868 w 6902605"/>
                <a:gd name="connsiteY80" fmla="*/ 2720979 h 2866457"/>
                <a:gd name="connsiteX81" fmla="*/ 6177775 w 6902605"/>
                <a:gd name="connsiteY81" fmla="*/ 2743281 h 2866457"/>
                <a:gd name="connsiteX82" fmla="*/ 6255834 w 6902605"/>
                <a:gd name="connsiteY82" fmla="*/ 2765583 h 2866457"/>
                <a:gd name="connsiteX83" fmla="*/ 6289287 w 6902605"/>
                <a:gd name="connsiteY83" fmla="*/ 2776735 h 2866457"/>
                <a:gd name="connsiteX84" fmla="*/ 6445405 w 6902605"/>
                <a:gd name="connsiteY84" fmla="*/ 2799037 h 2866457"/>
                <a:gd name="connsiteX85" fmla="*/ 6579219 w 6902605"/>
                <a:gd name="connsiteY85" fmla="*/ 2821340 h 2866457"/>
                <a:gd name="connsiteX86" fmla="*/ 6668429 w 6902605"/>
                <a:gd name="connsiteY86" fmla="*/ 2843642 h 2866457"/>
                <a:gd name="connsiteX87" fmla="*/ 6713034 w 6902605"/>
                <a:gd name="connsiteY87" fmla="*/ 2854793 h 2866457"/>
                <a:gd name="connsiteX88" fmla="*/ 6902605 w 6902605"/>
                <a:gd name="connsiteY88"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819459 w 6902605"/>
                <a:gd name="connsiteY74" fmla="*/ 2422102 h 2866457"/>
                <a:gd name="connsiteX75" fmla="*/ 5891851 w 6902605"/>
                <a:gd name="connsiteY75" fmla="*/ 2482881 h 2866457"/>
                <a:gd name="connsiteX76" fmla="*/ 5948160 w 6902605"/>
                <a:gd name="connsiteY76" fmla="*/ 2530796 h 2866457"/>
                <a:gd name="connsiteX77" fmla="*/ 6009214 w 6902605"/>
                <a:gd name="connsiteY77" fmla="*/ 2589369 h 2866457"/>
                <a:gd name="connsiteX78" fmla="*/ 6059488 w 6902605"/>
                <a:gd name="connsiteY78" fmla="*/ 2628950 h 2866457"/>
                <a:gd name="connsiteX79" fmla="*/ 6088566 w 6902605"/>
                <a:gd name="connsiteY79" fmla="*/ 2698676 h 2866457"/>
                <a:gd name="connsiteX80" fmla="*/ 6177775 w 6902605"/>
                <a:gd name="connsiteY80" fmla="*/ 2743281 h 2866457"/>
                <a:gd name="connsiteX81" fmla="*/ 6255834 w 6902605"/>
                <a:gd name="connsiteY81" fmla="*/ 2765583 h 2866457"/>
                <a:gd name="connsiteX82" fmla="*/ 6289287 w 6902605"/>
                <a:gd name="connsiteY82" fmla="*/ 2776735 h 2866457"/>
                <a:gd name="connsiteX83" fmla="*/ 6445405 w 6902605"/>
                <a:gd name="connsiteY83" fmla="*/ 2799037 h 2866457"/>
                <a:gd name="connsiteX84" fmla="*/ 6579219 w 6902605"/>
                <a:gd name="connsiteY84" fmla="*/ 2821340 h 2866457"/>
                <a:gd name="connsiteX85" fmla="*/ 6668429 w 6902605"/>
                <a:gd name="connsiteY85" fmla="*/ 2843642 h 2866457"/>
                <a:gd name="connsiteX86" fmla="*/ 6713034 w 6902605"/>
                <a:gd name="connsiteY86" fmla="*/ 2854793 h 2866457"/>
                <a:gd name="connsiteX87" fmla="*/ 6902605 w 6902605"/>
                <a:gd name="connsiteY87"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819459 w 6902605"/>
                <a:gd name="connsiteY74" fmla="*/ 2422102 h 2866457"/>
                <a:gd name="connsiteX75" fmla="*/ 5891851 w 6902605"/>
                <a:gd name="connsiteY75" fmla="*/ 2482881 h 2866457"/>
                <a:gd name="connsiteX76" fmla="*/ 5948160 w 6902605"/>
                <a:gd name="connsiteY76" fmla="*/ 2530796 h 2866457"/>
                <a:gd name="connsiteX77" fmla="*/ 6009214 w 6902605"/>
                <a:gd name="connsiteY77" fmla="*/ 2589369 h 2866457"/>
                <a:gd name="connsiteX78" fmla="*/ 6059488 w 6902605"/>
                <a:gd name="connsiteY78" fmla="*/ 2628950 h 2866457"/>
                <a:gd name="connsiteX79" fmla="*/ 6126949 w 6902605"/>
                <a:gd name="connsiteY79" fmla="*/ 2673555 h 2866457"/>
                <a:gd name="connsiteX80" fmla="*/ 6177775 w 6902605"/>
                <a:gd name="connsiteY80" fmla="*/ 2743281 h 2866457"/>
                <a:gd name="connsiteX81" fmla="*/ 6255834 w 6902605"/>
                <a:gd name="connsiteY81" fmla="*/ 2765583 h 2866457"/>
                <a:gd name="connsiteX82" fmla="*/ 6289287 w 6902605"/>
                <a:gd name="connsiteY82" fmla="*/ 2776735 h 2866457"/>
                <a:gd name="connsiteX83" fmla="*/ 6445405 w 6902605"/>
                <a:gd name="connsiteY83" fmla="*/ 2799037 h 2866457"/>
                <a:gd name="connsiteX84" fmla="*/ 6579219 w 6902605"/>
                <a:gd name="connsiteY84" fmla="*/ 2821340 h 2866457"/>
                <a:gd name="connsiteX85" fmla="*/ 6668429 w 6902605"/>
                <a:gd name="connsiteY85" fmla="*/ 2843642 h 2866457"/>
                <a:gd name="connsiteX86" fmla="*/ 6713034 w 6902605"/>
                <a:gd name="connsiteY86" fmla="*/ 2854793 h 2866457"/>
                <a:gd name="connsiteX87" fmla="*/ 6902605 w 6902605"/>
                <a:gd name="connsiteY87" fmla="*/ 2865944 h 2866457"/>
                <a:gd name="connsiteX0" fmla="*/ 0 w 6902605"/>
                <a:gd name="connsiteY0" fmla="*/ 11232 h 2866457"/>
                <a:gd name="connsiteX1" fmla="*/ 55756 w 6902605"/>
                <a:gd name="connsiteY1" fmla="*/ 81 h 2866457"/>
                <a:gd name="connsiteX2" fmla="*/ 245327 w 6902605"/>
                <a:gd name="connsiteY2" fmla="*/ 22383 h 2866457"/>
                <a:gd name="connsiteX3" fmla="*/ 323385 w 6902605"/>
                <a:gd name="connsiteY3" fmla="*/ 44686 h 2866457"/>
                <a:gd name="connsiteX4" fmla="*/ 379141 w 6902605"/>
                <a:gd name="connsiteY4" fmla="*/ 89291 h 2866457"/>
                <a:gd name="connsiteX5" fmla="*/ 412595 w 6902605"/>
                <a:gd name="connsiteY5" fmla="*/ 111593 h 2866457"/>
                <a:gd name="connsiteX6" fmla="*/ 434897 w 6902605"/>
                <a:gd name="connsiteY6" fmla="*/ 145047 h 2866457"/>
                <a:gd name="connsiteX7" fmla="*/ 479502 w 6902605"/>
                <a:gd name="connsiteY7" fmla="*/ 189652 h 2866457"/>
                <a:gd name="connsiteX8" fmla="*/ 524107 w 6902605"/>
                <a:gd name="connsiteY8" fmla="*/ 234257 h 2866457"/>
                <a:gd name="connsiteX9" fmla="*/ 546409 w 6902605"/>
                <a:gd name="connsiteY9" fmla="*/ 267710 h 2866457"/>
                <a:gd name="connsiteX10" fmla="*/ 568712 w 6902605"/>
                <a:gd name="connsiteY10" fmla="*/ 290013 h 2866457"/>
                <a:gd name="connsiteX11" fmla="*/ 579863 w 6902605"/>
                <a:gd name="connsiteY11" fmla="*/ 323466 h 2866457"/>
                <a:gd name="connsiteX12" fmla="*/ 646770 w 6902605"/>
                <a:gd name="connsiteY12" fmla="*/ 390374 h 2866457"/>
                <a:gd name="connsiteX13" fmla="*/ 702527 w 6902605"/>
                <a:gd name="connsiteY13" fmla="*/ 434979 h 2866457"/>
                <a:gd name="connsiteX14" fmla="*/ 769434 w 6902605"/>
                <a:gd name="connsiteY14" fmla="*/ 524188 h 2866457"/>
                <a:gd name="connsiteX15" fmla="*/ 892097 w 6902605"/>
                <a:gd name="connsiteY15" fmla="*/ 646852 h 2866457"/>
                <a:gd name="connsiteX16" fmla="*/ 936702 w 6902605"/>
                <a:gd name="connsiteY16" fmla="*/ 691457 h 2866457"/>
                <a:gd name="connsiteX17" fmla="*/ 959005 w 6902605"/>
                <a:gd name="connsiteY17" fmla="*/ 713759 h 2866457"/>
                <a:gd name="connsiteX18" fmla="*/ 992458 w 6902605"/>
                <a:gd name="connsiteY18" fmla="*/ 724910 h 2866457"/>
                <a:gd name="connsiteX19" fmla="*/ 1081668 w 6902605"/>
                <a:gd name="connsiteY19" fmla="*/ 802969 h 2866457"/>
                <a:gd name="connsiteX20" fmla="*/ 1137424 w 6902605"/>
                <a:gd name="connsiteY20" fmla="*/ 858725 h 2866457"/>
                <a:gd name="connsiteX21" fmla="*/ 1215483 w 6902605"/>
                <a:gd name="connsiteY21" fmla="*/ 925632 h 2866457"/>
                <a:gd name="connsiteX22" fmla="*/ 1260087 w 6902605"/>
                <a:gd name="connsiteY22" fmla="*/ 936783 h 2866457"/>
                <a:gd name="connsiteX23" fmla="*/ 1326995 w 6902605"/>
                <a:gd name="connsiteY23" fmla="*/ 981388 h 2866457"/>
                <a:gd name="connsiteX24" fmla="*/ 1360448 w 6902605"/>
                <a:gd name="connsiteY24" fmla="*/ 992540 h 2866457"/>
                <a:gd name="connsiteX25" fmla="*/ 1427356 w 6902605"/>
                <a:gd name="connsiteY25" fmla="*/ 1037144 h 2866457"/>
                <a:gd name="connsiteX26" fmla="*/ 1494263 w 6902605"/>
                <a:gd name="connsiteY26" fmla="*/ 1059447 h 2866457"/>
                <a:gd name="connsiteX27" fmla="*/ 1583473 w 6902605"/>
                <a:gd name="connsiteY27" fmla="*/ 1104052 h 2866457"/>
                <a:gd name="connsiteX28" fmla="*/ 1683834 w 6902605"/>
                <a:gd name="connsiteY28" fmla="*/ 1137505 h 2866457"/>
                <a:gd name="connsiteX29" fmla="*/ 1717287 w 6902605"/>
                <a:gd name="connsiteY29" fmla="*/ 1148657 h 2866457"/>
                <a:gd name="connsiteX30" fmla="*/ 1817648 w 6902605"/>
                <a:gd name="connsiteY30" fmla="*/ 1159808 h 2866457"/>
                <a:gd name="connsiteX31" fmla="*/ 2397512 w 6902605"/>
                <a:gd name="connsiteY31" fmla="*/ 1170959 h 2866457"/>
                <a:gd name="connsiteX32" fmla="*/ 2653990 w 6902605"/>
                <a:gd name="connsiteY32" fmla="*/ 1193261 h 2866457"/>
                <a:gd name="connsiteX33" fmla="*/ 2687444 w 6902605"/>
                <a:gd name="connsiteY33" fmla="*/ 1204413 h 2866457"/>
                <a:gd name="connsiteX34" fmla="*/ 2754351 w 6902605"/>
                <a:gd name="connsiteY34" fmla="*/ 1215564 h 2866457"/>
                <a:gd name="connsiteX35" fmla="*/ 2787805 w 6902605"/>
                <a:gd name="connsiteY35" fmla="*/ 1226715 h 2866457"/>
                <a:gd name="connsiteX36" fmla="*/ 2843561 w 6902605"/>
                <a:gd name="connsiteY36" fmla="*/ 1237866 h 2866457"/>
                <a:gd name="connsiteX37" fmla="*/ 2877014 w 6902605"/>
                <a:gd name="connsiteY37" fmla="*/ 1249018 h 2866457"/>
                <a:gd name="connsiteX38" fmla="*/ 2921619 w 6902605"/>
                <a:gd name="connsiteY38" fmla="*/ 1260169 h 2866457"/>
                <a:gd name="connsiteX39" fmla="*/ 3033131 w 6902605"/>
                <a:gd name="connsiteY39" fmla="*/ 1293622 h 2866457"/>
                <a:gd name="connsiteX40" fmla="*/ 3100039 w 6902605"/>
                <a:gd name="connsiteY40" fmla="*/ 1327076 h 2866457"/>
                <a:gd name="connsiteX41" fmla="*/ 3133492 w 6902605"/>
                <a:gd name="connsiteY41" fmla="*/ 1349379 h 2866457"/>
                <a:gd name="connsiteX42" fmla="*/ 3245005 w 6902605"/>
                <a:gd name="connsiteY42" fmla="*/ 1416286 h 2866457"/>
                <a:gd name="connsiteX43" fmla="*/ 3289609 w 6902605"/>
                <a:gd name="connsiteY43" fmla="*/ 1438588 h 2866457"/>
                <a:gd name="connsiteX44" fmla="*/ 3367668 w 6902605"/>
                <a:gd name="connsiteY44" fmla="*/ 1527798 h 2866457"/>
                <a:gd name="connsiteX45" fmla="*/ 3434575 w 6902605"/>
                <a:gd name="connsiteY45" fmla="*/ 1583554 h 2866457"/>
                <a:gd name="connsiteX46" fmla="*/ 3490331 w 6902605"/>
                <a:gd name="connsiteY46" fmla="*/ 1639310 h 2866457"/>
                <a:gd name="connsiteX47" fmla="*/ 3557239 w 6902605"/>
                <a:gd name="connsiteY47" fmla="*/ 1683915 h 2866457"/>
                <a:gd name="connsiteX48" fmla="*/ 3601844 w 6902605"/>
                <a:gd name="connsiteY48" fmla="*/ 1739671 h 2866457"/>
                <a:gd name="connsiteX49" fmla="*/ 3635297 w 6902605"/>
                <a:gd name="connsiteY49" fmla="*/ 1761974 h 2866457"/>
                <a:gd name="connsiteX50" fmla="*/ 3679902 w 6902605"/>
                <a:gd name="connsiteY50" fmla="*/ 1806579 h 2866457"/>
                <a:gd name="connsiteX51" fmla="*/ 3813717 w 6902605"/>
                <a:gd name="connsiteY51" fmla="*/ 1884637 h 2866457"/>
                <a:gd name="connsiteX52" fmla="*/ 3869473 w 6902605"/>
                <a:gd name="connsiteY52" fmla="*/ 1940393 h 2866457"/>
                <a:gd name="connsiteX53" fmla="*/ 3902927 w 6902605"/>
                <a:gd name="connsiteY53" fmla="*/ 1973847 h 2866457"/>
                <a:gd name="connsiteX54" fmla="*/ 3958683 w 6902605"/>
                <a:gd name="connsiteY54" fmla="*/ 2018452 h 2866457"/>
                <a:gd name="connsiteX55" fmla="*/ 3992136 w 6902605"/>
                <a:gd name="connsiteY55" fmla="*/ 2040754 h 2866457"/>
                <a:gd name="connsiteX56" fmla="*/ 4014439 w 6902605"/>
                <a:gd name="connsiteY56" fmla="*/ 2063057 h 2866457"/>
                <a:gd name="connsiteX57" fmla="*/ 4047892 w 6902605"/>
                <a:gd name="connsiteY57" fmla="*/ 2085359 h 2866457"/>
                <a:gd name="connsiteX58" fmla="*/ 4125951 w 6902605"/>
                <a:gd name="connsiteY58" fmla="*/ 2152266 h 2866457"/>
                <a:gd name="connsiteX59" fmla="*/ 4159405 w 6902605"/>
                <a:gd name="connsiteY59" fmla="*/ 2163418 h 2866457"/>
                <a:gd name="connsiteX60" fmla="*/ 4192858 w 6902605"/>
                <a:gd name="connsiteY60" fmla="*/ 2185720 h 2866457"/>
                <a:gd name="connsiteX61" fmla="*/ 4259766 w 6902605"/>
                <a:gd name="connsiteY61" fmla="*/ 2208022 h 2866457"/>
                <a:gd name="connsiteX62" fmla="*/ 4326673 w 6902605"/>
                <a:gd name="connsiteY62" fmla="*/ 2230325 h 2866457"/>
                <a:gd name="connsiteX63" fmla="*/ 4360127 w 6902605"/>
                <a:gd name="connsiteY63" fmla="*/ 2241476 h 2866457"/>
                <a:gd name="connsiteX64" fmla="*/ 4415883 w 6902605"/>
                <a:gd name="connsiteY64" fmla="*/ 2252627 h 2866457"/>
                <a:gd name="connsiteX65" fmla="*/ 4728117 w 6902605"/>
                <a:gd name="connsiteY65" fmla="*/ 2241476 h 2866457"/>
                <a:gd name="connsiteX66" fmla="*/ 4806175 w 6902605"/>
                <a:gd name="connsiteY66" fmla="*/ 2230325 h 2866457"/>
                <a:gd name="connsiteX67" fmla="*/ 5140712 w 6902605"/>
                <a:gd name="connsiteY67" fmla="*/ 2241476 h 2866457"/>
                <a:gd name="connsiteX68" fmla="*/ 5296829 w 6902605"/>
                <a:gd name="connsiteY68" fmla="*/ 2252627 h 2866457"/>
                <a:gd name="connsiteX69" fmla="*/ 5363736 w 6902605"/>
                <a:gd name="connsiteY69" fmla="*/ 2263779 h 2866457"/>
                <a:gd name="connsiteX70" fmla="*/ 5519853 w 6902605"/>
                <a:gd name="connsiteY70" fmla="*/ 2297232 h 2866457"/>
                <a:gd name="connsiteX71" fmla="*/ 5553307 w 6902605"/>
                <a:gd name="connsiteY71" fmla="*/ 2319535 h 2866457"/>
                <a:gd name="connsiteX72" fmla="*/ 5653114 w 6902605"/>
                <a:gd name="connsiteY72" fmla="*/ 2317819 h 2866457"/>
                <a:gd name="connsiteX73" fmla="*/ 5725319 w 6902605"/>
                <a:gd name="connsiteY73" fmla="*/ 2358502 h 2866457"/>
                <a:gd name="connsiteX74" fmla="*/ 5819459 w 6902605"/>
                <a:gd name="connsiteY74" fmla="*/ 2422102 h 2866457"/>
                <a:gd name="connsiteX75" fmla="*/ 5891851 w 6902605"/>
                <a:gd name="connsiteY75" fmla="*/ 2482881 h 2866457"/>
                <a:gd name="connsiteX76" fmla="*/ 5948160 w 6902605"/>
                <a:gd name="connsiteY76" fmla="*/ 2530796 h 2866457"/>
                <a:gd name="connsiteX77" fmla="*/ 6009214 w 6902605"/>
                <a:gd name="connsiteY77" fmla="*/ 2589369 h 2866457"/>
                <a:gd name="connsiteX78" fmla="*/ 6059488 w 6902605"/>
                <a:gd name="connsiteY78" fmla="*/ 2628950 h 2866457"/>
                <a:gd name="connsiteX79" fmla="*/ 6126949 w 6902605"/>
                <a:gd name="connsiteY79" fmla="*/ 2673555 h 2866457"/>
                <a:gd name="connsiteX80" fmla="*/ 6194224 w 6902605"/>
                <a:gd name="connsiteY80" fmla="*/ 2728209 h 2866457"/>
                <a:gd name="connsiteX81" fmla="*/ 6255834 w 6902605"/>
                <a:gd name="connsiteY81" fmla="*/ 2765583 h 2866457"/>
                <a:gd name="connsiteX82" fmla="*/ 6289287 w 6902605"/>
                <a:gd name="connsiteY82" fmla="*/ 2776735 h 2866457"/>
                <a:gd name="connsiteX83" fmla="*/ 6445405 w 6902605"/>
                <a:gd name="connsiteY83" fmla="*/ 2799037 h 2866457"/>
                <a:gd name="connsiteX84" fmla="*/ 6579219 w 6902605"/>
                <a:gd name="connsiteY84" fmla="*/ 2821340 h 2866457"/>
                <a:gd name="connsiteX85" fmla="*/ 6668429 w 6902605"/>
                <a:gd name="connsiteY85" fmla="*/ 2843642 h 2866457"/>
                <a:gd name="connsiteX86" fmla="*/ 6713034 w 6902605"/>
                <a:gd name="connsiteY86" fmla="*/ 2854793 h 2866457"/>
                <a:gd name="connsiteX87" fmla="*/ 6902605 w 6902605"/>
                <a:gd name="connsiteY87" fmla="*/ 2865944 h 2866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902605" h="2866457">
                  <a:moveTo>
                    <a:pt x="0" y="11232"/>
                  </a:moveTo>
                  <a:cubicBezTo>
                    <a:pt x="18585" y="7515"/>
                    <a:pt x="36803" y="81"/>
                    <a:pt x="55756" y="81"/>
                  </a:cubicBezTo>
                  <a:cubicBezTo>
                    <a:pt x="242973" y="81"/>
                    <a:pt x="158013" y="-2565"/>
                    <a:pt x="245327" y="22383"/>
                  </a:cubicBezTo>
                  <a:cubicBezTo>
                    <a:pt x="261994" y="27145"/>
                    <a:pt x="305565" y="35776"/>
                    <a:pt x="323385" y="44686"/>
                  </a:cubicBezTo>
                  <a:cubicBezTo>
                    <a:pt x="369154" y="67570"/>
                    <a:pt x="344564" y="61629"/>
                    <a:pt x="379141" y="89291"/>
                  </a:cubicBezTo>
                  <a:cubicBezTo>
                    <a:pt x="389606" y="97663"/>
                    <a:pt x="401444" y="104159"/>
                    <a:pt x="412595" y="111593"/>
                  </a:cubicBezTo>
                  <a:cubicBezTo>
                    <a:pt x="420029" y="122744"/>
                    <a:pt x="426175" y="134871"/>
                    <a:pt x="434897" y="145047"/>
                  </a:cubicBezTo>
                  <a:cubicBezTo>
                    <a:pt x="448581" y="161012"/>
                    <a:pt x="464634" y="174784"/>
                    <a:pt x="479502" y="189652"/>
                  </a:cubicBezTo>
                  <a:lnTo>
                    <a:pt x="524107" y="234257"/>
                  </a:lnTo>
                  <a:cubicBezTo>
                    <a:pt x="533583" y="243734"/>
                    <a:pt x="538037" y="257245"/>
                    <a:pt x="546409" y="267710"/>
                  </a:cubicBezTo>
                  <a:cubicBezTo>
                    <a:pt x="552977" y="275920"/>
                    <a:pt x="561278" y="282579"/>
                    <a:pt x="568712" y="290013"/>
                  </a:cubicBezTo>
                  <a:cubicBezTo>
                    <a:pt x="572429" y="301164"/>
                    <a:pt x="572647" y="314188"/>
                    <a:pt x="579863" y="323466"/>
                  </a:cubicBezTo>
                  <a:cubicBezTo>
                    <a:pt x="599227" y="348363"/>
                    <a:pt x="624467" y="368071"/>
                    <a:pt x="646770" y="390374"/>
                  </a:cubicBezTo>
                  <a:cubicBezTo>
                    <a:pt x="678546" y="422150"/>
                    <a:pt x="660331" y="406848"/>
                    <a:pt x="702527" y="434979"/>
                  </a:cubicBezTo>
                  <a:cubicBezTo>
                    <a:pt x="721990" y="493367"/>
                    <a:pt x="705366" y="460119"/>
                    <a:pt x="769434" y="524188"/>
                  </a:cubicBezTo>
                  <a:lnTo>
                    <a:pt x="892097" y="646852"/>
                  </a:lnTo>
                  <a:lnTo>
                    <a:pt x="936702" y="691457"/>
                  </a:lnTo>
                  <a:cubicBezTo>
                    <a:pt x="944136" y="698891"/>
                    <a:pt x="949031" y="710434"/>
                    <a:pt x="959005" y="713759"/>
                  </a:cubicBezTo>
                  <a:lnTo>
                    <a:pt x="992458" y="724910"/>
                  </a:lnTo>
                  <a:cubicBezTo>
                    <a:pt x="1057691" y="790143"/>
                    <a:pt x="1026345" y="766086"/>
                    <a:pt x="1081668" y="802969"/>
                  </a:cubicBezTo>
                  <a:cubicBezTo>
                    <a:pt x="1124620" y="867397"/>
                    <a:pt x="1079603" y="809164"/>
                    <a:pt x="1137424" y="858725"/>
                  </a:cubicBezTo>
                  <a:cubicBezTo>
                    <a:pt x="1165127" y="882470"/>
                    <a:pt x="1181347" y="911002"/>
                    <a:pt x="1215483" y="925632"/>
                  </a:cubicBezTo>
                  <a:cubicBezTo>
                    <a:pt x="1229569" y="931669"/>
                    <a:pt x="1245219" y="933066"/>
                    <a:pt x="1260087" y="936783"/>
                  </a:cubicBezTo>
                  <a:cubicBezTo>
                    <a:pt x="1289876" y="966572"/>
                    <a:pt x="1279736" y="961134"/>
                    <a:pt x="1326995" y="981388"/>
                  </a:cubicBezTo>
                  <a:cubicBezTo>
                    <a:pt x="1337799" y="986018"/>
                    <a:pt x="1350173" y="986832"/>
                    <a:pt x="1360448" y="992540"/>
                  </a:cubicBezTo>
                  <a:cubicBezTo>
                    <a:pt x="1383879" y="1005557"/>
                    <a:pt x="1405053" y="1022276"/>
                    <a:pt x="1427356" y="1037144"/>
                  </a:cubicBezTo>
                  <a:cubicBezTo>
                    <a:pt x="1446917" y="1050184"/>
                    <a:pt x="1494263" y="1059447"/>
                    <a:pt x="1494263" y="1059447"/>
                  </a:cubicBezTo>
                  <a:cubicBezTo>
                    <a:pt x="1533189" y="1098372"/>
                    <a:pt x="1506593" y="1078425"/>
                    <a:pt x="1583473" y="1104052"/>
                  </a:cubicBezTo>
                  <a:lnTo>
                    <a:pt x="1683834" y="1137505"/>
                  </a:lnTo>
                  <a:cubicBezTo>
                    <a:pt x="1694985" y="1141222"/>
                    <a:pt x="1705605" y="1147359"/>
                    <a:pt x="1717287" y="1148657"/>
                  </a:cubicBezTo>
                  <a:cubicBezTo>
                    <a:pt x="1750741" y="1152374"/>
                    <a:pt x="1784007" y="1158705"/>
                    <a:pt x="1817648" y="1159808"/>
                  </a:cubicBezTo>
                  <a:cubicBezTo>
                    <a:pt x="2010868" y="1166143"/>
                    <a:pt x="2204224" y="1167242"/>
                    <a:pt x="2397512" y="1170959"/>
                  </a:cubicBezTo>
                  <a:cubicBezTo>
                    <a:pt x="2522574" y="1202224"/>
                    <a:pt x="2372146" y="1167638"/>
                    <a:pt x="2653990" y="1193261"/>
                  </a:cubicBezTo>
                  <a:cubicBezTo>
                    <a:pt x="2665696" y="1194325"/>
                    <a:pt x="2675969" y="1201863"/>
                    <a:pt x="2687444" y="1204413"/>
                  </a:cubicBezTo>
                  <a:cubicBezTo>
                    <a:pt x="2709516" y="1209318"/>
                    <a:pt x="2732279" y="1210659"/>
                    <a:pt x="2754351" y="1215564"/>
                  </a:cubicBezTo>
                  <a:cubicBezTo>
                    <a:pt x="2765826" y="1218114"/>
                    <a:pt x="2776401" y="1223864"/>
                    <a:pt x="2787805" y="1226715"/>
                  </a:cubicBezTo>
                  <a:cubicBezTo>
                    <a:pt x="2806193" y="1231312"/>
                    <a:pt x="2825174" y="1233269"/>
                    <a:pt x="2843561" y="1237866"/>
                  </a:cubicBezTo>
                  <a:cubicBezTo>
                    <a:pt x="2854964" y="1240717"/>
                    <a:pt x="2865712" y="1245789"/>
                    <a:pt x="2877014" y="1249018"/>
                  </a:cubicBezTo>
                  <a:cubicBezTo>
                    <a:pt x="2891750" y="1253228"/>
                    <a:pt x="2906939" y="1255765"/>
                    <a:pt x="2921619" y="1260169"/>
                  </a:cubicBezTo>
                  <a:cubicBezTo>
                    <a:pt x="3057370" y="1300893"/>
                    <a:pt x="2930319" y="1267919"/>
                    <a:pt x="3033131" y="1293622"/>
                  </a:cubicBezTo>
                  <a:cubicBezTo>
                    <a:pt x="3129011" y="1357543"/>
                    <a:pt x="3007698" y="1280905"/>
                    <a:pt x="3100039" y="1327076"/>
                  </a:cubicBezTo>
                  <a:cubicBezTo>
                    <a:pt x="3112026" y="1333070"/>
                    <a:pt x="3121856" y="1342730"/>
                    <a:pt x="3133492" y="1349379"/>
                  </a:cubicBezTo>
                  <a:cubicBezTo>
                    <a:pt x="3253524" y="1417969"/>
                    <a:pt x="3081300" y="1307150"/>
                    <a:pt x="3245005" y="1416286"/>
                  </a:cubicBezTo>
                  <a:cubicBezTo>
                    <a:pt x="3258836" y="1425507"/>
                    <a:pt x="3276488" y="1428383"/>
                    <a:pt x="3289609" y="1438588"/>
                  </a:cubicBezTo>
                  <a:cubicBezTo>
                    <a:pt x="3371908" y="1502598"/>
                    <a:pt x="3322085" y="1473098"/>
                    <a:pt x="3367668" y="1527798"/>
                  </a:cubicBezTo>
                  <a:cubicBezTo>
                    <a:pt x="3419310" y="1589769"/>
                    <a:pt x="3380597" y="1536323"/>
                    <a:pt x="3434575" y="1583554"/>
                  </a:cubicBezTo>
                  <a:cubicBezTo>
                    <a:pt x="3454355" y="1600862"/>
                    <a:pt x="3468462" y="1624731"/>
                    <a:pt x="3490331" y="1639310"/>
                  </a:cubicBezTo>
                  <a:lnTo>
                    <a:pt x="3557239" y="1683915"/>
                  </a:lnTo>
                  <a:cubicBezTo>
                    <a:pt x="3573801" y="1708759"/>
                    <a:pt x="3579141" y="1721509"/>
                    <a:pt x="3601844" y="1739671"/>
                  </a:cubicBezTo>
                  <a:cubicBezTo>
                    <a:pt x="3612309" y="1748043"/>
                    <a:pt x="3625122" y="1753252"/>
                    <a:pt x="3635297" y="1761974"/>
                  </a:cubicBezTo>
                  <a:cubicBezTo>
                    <a:pt x="3651262" y="1775658"/>
                    <a:pt x="3662071" y="1795435"/>
                    <a:pt x="3679902" y="1806579"/>
                  </a:cubicBezTo>
                  <a:cubicBezTo>
                    <a:pt x="3783208" y="1871145"/>
                    <a:pt x="3737747" y="1846653"/>
                    <a:pt x="3813717" y="1884637"/>
                  </a:cubicBezTo>
                  <a:lnTo>
                    <a:pt x="3869473" y="1940393"/>
                  </a:lnTo>
                  <a:cubicBezTo>
                    <a:pt x="3880624" y="1951544"/>
                    <a:pt x="3889805" y="1965099"/>
                    <a:pt x="3902927" y="1973847"/>
                  </a:cubicBezTo>
                  <a:cubicBezTo>
                    <a:pt x="4005889" y="2042488"/>
                    <a:pt x="3879236" y="1954894"/>
                    <a:pt x="3958683" y="2018452"/>
                  </a:cubicBezTo>
                  <a:cubicBezTo>
                    <a:pt x="3969148" y="2026824"/>
                    <a:pt x="3981671" y="2032382"/>
                    <a:pt x="3992136" y="2040754"/>
                  </a:cubicBezTo>
                  <a:cubicBezTo>
                    <a:pt x="4000346" y="2047322"/>
                    <a:pt x="4006229" y="2056489"/>
                    <a:pt x="4014439" y="2063057"/>
                  </a:cubicBezTo>
                  <a:cubicBezTo>
                    <a:pt x="4024904" y="2071429"/>
                    <a:pt x="4037717" y="2076637"/>
                    <a:pt x="4047892" y="2085359"/>
                  </a:cubicBezTo>
                  <a:cubicBezTo>
                    <a:pt x="4086307" y="2118286"/>
                    <a:pt x="4084987" y="2131784"/>
                    <a:pt x="4125951" y="2152266"/>
                  </a:cubicBezTo>
                  <a:cubicBezTo>
                    <a:pt x="4136465" y="2157523"/>
                    <a:pt x="4148891" y="2158161"/>
                    <a:pt x="4159405" y="2163418"/>
                  </a:cubicBezTo>
                  <a:cubicBezTo>
                    <a:pt x="4171392" y="2169412"/>
                    <a:pt x="4180611" y="2180277"/>
                    <a:pt x="4192858" y="2185720"/>
                  </a:cubicBezTo>
                  <a:cubicBezTo>
                    <a:pt x="4214341" y="2195268"/>
                    <a:pt x="4237463" y="2200588"/>
                    <a:pt x="4259766" y="2208022"/>
                  </a:cubicBezTo>
                  <a:lnTo>
                    <a:pt x="4326673" y="2230325"/>
                  </a:lnTo>
                  <a:cubicBezTo>
                    <a:pt x="4337824" y="2234042"/>
                    <a:pt x="4348601" y="2239171"/>
                    <a:pt x="4360127" y="2241476"/>
                  </a:cubicBezTo>
                  <a:lnTo>
                    <a:pt x="4415883" y="2252627"/>
                  </a:lnTo>
                  <a:cubicBezTo>
                    <a:pt x="4519961" y="2248910"/>
                    <a:pt x="4624142" y="2247417"/>
                    <a:pt x="4728117" y="2241476"/>
                  </a:cubicBezTo>
                  <a:cubicBezTo>
                    <a:pt x="4754358" y="2239977"/>
                    <a:pt x="4779892" y="2230325"/>
                    <a:pt x="4806175" y="2230325"/>
                  </a:cubicBezTo>
                  <a:cubicBezTo>
                    <a:pt x="4917749" y="2230325"/>
                    <a:pt x="5029200" y="2237759"/>
                    <a:pt x="5140712" y="2241476"/>
                  </a:cubicBezTo>
                  <a:cubicBezTo>
                    <a:pt x="5192751" y="2245193"/>
                    <a:pt x="5244916" y="2247436"/>
                    <a:pt x="5296829" y="2252627"/>
                  </a:cubicBezTo>
                  <a:cubicBezTo>
                    <a:pt x="5319327" y="2254877"/>
                    <a:pt x="5341513" y="2259612"/>
                    <a:pt x="5363736" y="2263779"/>
                  </a:cubicBezTo>
                  <a:cubicBezTo>
                    <a:pt x="5464977" y="2282762"/>
                    <a:pt x="5448702" y="2279445"/>
                    <a:pt x="5519853" y="2297232"/>
                  </a:cubicBezTo>
                  <a:cubicBezTo>
                    <a:pt x="5531004" y="2304666"/>
                    <a:pt x="5531097" y="2316104"/>
                    <a:pt x="5553307" y="2319535"/>
                  </a:cubicBezTo>
                  <a:cubicBezTo>
                    <a:pt x="5575517" y="2322966"/>
                    <a:pt x="5624445" y="2311325"/>
                    <a:pt x="5653114" y="2317819"/>
                  </a:cubicBezTo>
                  <a:cubicBezTo>
                    <a:pt x="5681783" y="2324313"/>
                    <a:pt x="5697595" y="2341122"/>
                    <a:pt x="5725319" y="2358502"/>
                  </a:cubicBezTo>
                  <a:cubicBezTo>
                    <a:pt x="5753043" y="2375882"/>
                    <a:pt x="5812816" y="2402577"/>
                    <a:pt x="5819459" y="2422102"/>
                  </a:cubicBezTo>
                  <a:cubicBezTo>
                    <a:pt x="5831678" y="2445344"/>
                    <a:pt x="5870401" y="2464765"/>
                    <a:pt x="5891851" y="2482881"/>
                  </a:cubicBezTo>
                  <a:cubicBezTo>
                    <a:pt x="5913301" y="2500997"/>
                    <a:pt x="5928600" y="2513048"/>
                    <a:pt x="5948160" y="2530796"/>
                  </a:cubicBezTo>
                  <a:cubicBezTo>
                    <a:pt x="5967720" y="2548544"/>
                    <a:pt x="5990659" y="2573010"/>
                    <a:pt x="6009214" y="2589369"/>
                  </a:cubicBezTo>
                  <a:cubicBezTo>
                    <a:pt x="6027769" y="2605728"/>
                    <a:pt x="6039866" y="2614919"/>
                    <a:pt x="6059488" y="2628950"/>
                  </a:cubicBezTo>
                  <a:cubicBezTo>
                    <a:pt x="6079110" y="2642981"/>
                    <a:pt x="6104493" y="2657012"/>
                    <a:pt x="6126949" y="2673555"/>
                  </a:cubicBezTo>
                  <a:cubicBezTo>
                    <a:pt x="6149405" y="2690098"/>
                    <a:pt x="6172743" y="2712871"/>
                    <a:pt x="6194224" y="2728209"/>
                  </a:cubicBezTo>
                  <a:cubicBezTo>
                    <a:pt x="6215705" y="2743547"/>
                    <a:pt x="6239990" y="2757495"/>
                    <a:pt x="6255834" y="2765583"/>
                  </a:cubicBezTo>
                  <a:cubicBezTo>
                    <a:pt x="6271678" y="2773671"/>
                    <a:pt x="6277712" y="2774692"/>
                    <a:pt x="6289287" y="2776735"/>
                  </a:cubicBezTo>
                  <a:cubicBezTo>
                    <a:pt x="6341055" y="2785871"/>
                    <a:pt x="6393366" y="2791603"/>
                    <a:pt x="6445405" y="2799037"/>
                  </a:cubicBezTo>
                  <a:cubicBezTo>
                    <a:pt x="6490171" y="2805432"/>
                    <a:pt x="6535349" y="2810373"/>
                    <a:pt x="6579219" y="2821340"/>
                  </a:cubicBezTo>
                  <a:lnTo>
                    <a:pt x="6668429" y="2843642"/>
                  </a:lnTo>
                  <a:cubicBezTo>
                    <a:pt x="6683297" y="2847359"/>
                    <a:pt x="6697826" y="2852892"/>
                    <a:pt x="6713034" y="2854793"/>
                  </a:cubicBezTo>
                  <a:cubicBezTo>
                    <a:pt x="6835439" y="2870093"/>
                    <a:pt x="6772276" y="2865944"/>
                    <a:pt x="6902605" y="2865944"/>
                  </a:cubicBezTo>
                </a:path>
              </a:pathLst>
            </a:custGeom>
            <a:noFill/>
            <a:ln w="4445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nvGrpSpPr>
            <p:cNvPr id="10" name="Group 9"/>
            <p:cNvGrpSpPr>
              <a:grpSpLocks noChangeAspect="1"/>
            </p:cNvGrpSpPr>
            <p:nvPr/>
          </p:nvGrpSpPr>
          <p:grpSpPr>
            <a:xfrm>
              <a:off x="5737305" y="4643398"/>
              <a:ext cx="225905" cy="225905"/>
              <a:chOff x="4176132" y="3429000"/>
              <a:chExt cx="265770" cy="265770"/>
            </a:xfrm>
          </p:grpSpPr>
          <p:sp>
            <p:nvSpPr>
              <p:cNvPr id="7" name="Oval 6"/>
              <p:cNvSpPr/>
              <p:nvPr/>
            </p:nvSpPr>
            <p:spPr>
              <a:xfrm>
                <a:off x="4176132" y="3429000"/>
                <a:ext cx="265770" cy="265770"/>
              </a:xfrm>
              <a:prstGeom prst="ellipse">
                <a:avLst/>
              </a:prstGeom>
              <a:solidFill>
                <a:srgbClr val="FF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 name="Oval 8"/>
              <p:cNvSpPr>
                <a:spLocks noChangeAspect="1"/>
              </p:cNvSpPr>
              <p:nvPr/>
            </p:nvSpPr>
            <p:spPr>
              <a:xfrm>
                <a:off x="4289502" y="3539397"/>
                <a:ext cx="53154" cy="531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grpSp>
        <p:sp>
          <p:nvSpPr>
            <p:cNvPr id="16" name="TextBox 15"/>
            <p:cNvSpPr txBox="1"/>
            <p:nvPr/>
          </p:nvSpPr>
          <p:spPr>
            <a:xfrm>
              <a:off x="6656122" y="3293264"/>
              <a:ext cx="1697772" cy="523220"/>
            </a:xfrm>
            <a:prstGeom prst="rect">
              <a:avLst/>
            </a:prstGeom>
            <a:noFill/>
          </p:spPr>
          <p:txBody>
            <a:bodyPr wrap="none" lIns="45720" rtlCol="0">
              <a:spAutoFit/>
            </a:bodyPr>
            <a:lstStyle/>
            <a:p>
              <a:r>
                <a:rPr lang="en-US" sz="2800" b="1" dirty="0"/>
                <a:t>Pour Point</a:t>
              </a:r>
            </a:p>
          </p:txBody>
        </p:sp>
        <p:sp>
          <p:nvSpPr>
            <p:cNvPr id="17" name="TextBox 16"/>
            <p:cNvSpPr txBox="1"/>
            <p:nvPr/>
          </p:nvSpPr>
          <p:spPr>
            <a:xfrm>
              <a:off x="2441457" y="2922460"/>
              <a:ext cx="1089465" cy="400110"/>
            </a:xfrm>
            <a:prstGeom prst="rect">
              <a:avLst/>
            </a:prstGeom>
            <a:noFill/>
          </p:spPr>
          <p:txBody>
            <a:bodyPr wrap="none" rtlCol="0">
              <a:spAutoFit/>
            </a:bodyPr>
            <a:lstStyle/>
            <a:p>
              <a:r>
                <a:rPr lang="en-US" sz="2000" dirty="0"/>
                <a:t>NPDES-1</a:t>
              </a:r>
            </a:p>
          </p:txBody>
        </p:sp>
        <p:sp>
          <p:nvSpPr>
            <p:cNvPr id="18" name="TextBox 17"/>
            <p:cNvSpPr txBox="1"/>
            <p:nvPr/>
          </p:nvSpPr>
          <p:spPr>
            <a:xfrm>
              <a:off x="3592127" y="3188183"/>
              <a:ext cx="1089465" cy="400110"/>
            </a:xfrm>
            <a:prstGeom prst="rect">
              <a:avLst/>
            </a:prstGeom>
            <a:noFill/>
          </p:spPr>
          <p:txBody>
            <a:bodyPr wrap="none" rtlCol="0">
              <a:spAutoFit/>
            </a:bodyPr>
            <a:lstStyle/>
            <a:p>
              <a:r>
                <a:rPr lang="en-US" sz="2000" dirty="0"/>
                <a:t>NPDES-2</a:t>
              </a:r>
            </a:p>
          </p:txBody>
        </p:sp>
        <p:sp>
          <p:nvSpPr>
            <p:cNvPr id="19" name="TextBox 18"/>
            <p:cNvSpPr txBox="1"/>
            <p:nvPr/>
          </p:nvSpPr>
          <p:spPr>
            <a:xfrm>
              <a:off x="5485782" y="5095514"/>
              <a:ext cx="1089465" cy="400110"/>
            </a:xfrm>
            <a:prstGeom prst="rect">
              <a:avLst/>
            </a:prstGeom>
            <a:noFill/>
          </p:spPr>
          <p:txBody>
            <a:bodyPr wrap="none" rtlCol="0">
              <a:spAutoFit/>
            </a:bodyPr>
            <a:lstStyle/>
            <a:p>
              <a:r>
                <a:rPr lang="en-US" sz="2000" dirty="0"/>
                <a:t>NPDES-3</a:t>
              </a:r>
            </a:p>
          </p:txBody>
        </p:sp>
        <p:sp>
          <p:nvSpPr>
            <p:cNvPr id="20" name="TextBox 19"/>
            <p:cNvSpPr txBox="1"/>
            <p:nvPr/>
          </p:nvSpPr>
          <p:spPr>
            <a:xfrm>
              <a:off x="907276" y="3054974"/>
              <a:ext cx="1138966" cy="400110"/>
            </a:xfrm>
            <a:prstGeom prst="rect">
              <a:avLst/>
            </a:prstGeom>
            <a:noFill/>
          </p:spPr>
          <p:txBody>
            <a:bodyPr wrap="none" rtlCol="0">
              <a:spAutoFit/>
            </a:bodyPr>
            <a:lstStyle/>
            <a:p>
              <a:r>
                <a:rPr lang="en-US" sz="2000" dirty="0"/>
                <a:t>HSTS est.</a:t>
              </a:r>
            </a:p>
          </p:txBody>
        </p:sp>
        <p:sp>
          <p:nvSpPr>
            <p:cNvPr id="22" name="Pentagon 21"/>
            <p:cNvSpPr/>
            <p:nvPr/>
          </p:nvSpPr>
          <p:spPr>
            <a:xfrm rot="16200000">
              <a:off x="5263698" y="3668940"/>
              <a:ext cx="152400" cy="184666"/>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000"/>
            </a:p>
          </p:txBody>
        </p:sp>
        <p:grpSp>
          <p:nvGrpSpPr>
            <p:cNvPr id="27" name="Group 26"/>
            <p:cNvGrpSpPr/>
            <p:nvPr/>
          </p:nvGrpSpPr>
          <p:grpSpPr>
            <a:xfrm>
              <a:off x="2877290" y="3282493"/>
              <a:ext cx="238194" cy="367545"/>
              <a:chOff x="5463951" y="1986983"/>
              <a:chExt cx="238194" cy="367545"/>
            </a:xfrm>
          </p:grpSpPr>
          <p:sp>
            <p:nvSpPr>
              <p:cNvPr id="21" name="Rectangle 20"/>
              <p:cNvSpPr/>
              <p:nvPr/>
            </p:nvSpPr>
            <p:spPr>
              <a:xfrm>
                <a:off x="5463951" y="1986983"/>
                <a:ext cx="238194" cy="18466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2000"/>
              </a:p>
            </p:txBody>
          </p:sp>
          <p:cxnSp>
            <p:nvCxnSpPr>
              <p:cNvPr id="26" name="Straight Arrow Connector 25"/>
              <p:cNvCxnSpPr>
                <a:stCxn id="21" idx="2"/>
              </p:cNvCxnSpPr>
              <p:nvPr/>
            </p:nvCxnSpPr>
            <p:spPr>
              <a:xfrm>
                <a:off x="5583048" y="2171648"/>
                <a:ext cx="0" cy="182880"/>
              </a:xfrm>
              <a:prstGeom prst="straightConnector1">
                <a:avLst/>
              </a:prstGeom>
              <a:ln w="38100">
                <a:tailEnd type="triangle"/>
              </a:ln>
            </p:spPr>
            <p:style>
              <a:lnRef idx="2">
                <a:schemeClr val="accent6">
                  <a:shade val="50000"/>
                </a:schemeClr>
              </a:lnRef>
              <a:fillRef idx="1">
                <a:schemeClr val="accent6"/>
              </a:fillRef>
              <a:effectRef idx="0">
                <a:schemeClr val="accent6"/>
              </a:effectRef>
              <a:fontRef idx="minor">
                <a:schemeClr val="lt1"/>
              </a:fontRef>
            </p:style>
          </p:cxnSp>
        </p:grpSp>
        <p:grpSp>
          <p:nvGrpSpPr>
            <p:cNvPr id="28" name="Group 27"/>
            <p:cNvGrpSpPr/>
            <p:nvPr/>
          </p:nvGrpSpPr>
          <p:grpSpPr>
            <a:xfrm rot="12300000">
              <a:off x="6161147" y="4840061"/>
              <a:ext cx="238194" cy="367545"/>
              <a:chOff x="5463951" y="2025959"/>
              <a:chExt cx="238194" cy="367545"/>
            </a:xfrm>
          </p:grpSpPr>
          <p:sp>
            <p:nvSpPr>
              <p:cNvPr id="29" name="Rectangle 28"/>
              <p:cNvSpPr/>
              <p:nvPr/>
            </p:nvSpPr>
            <p:spPr>
              <a:xfrm>
                <a:off x="5463951" y="2025959"/>
                <a:ext cx="238194" cy="18466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2000"/>
              </a:p>
            </p:txBody>
          </p:sp>
          <p:cxnSp>
            <p:nvCxnSpPr>
              <p:cNvPr id="30" name="Straight Arrow Connector 29"/>
              <p:cNvCxnSpPr>
                <a:stCxn id="29" idx="2"/>
              </p:cNvCxnSpPr>
              <p:nvPr/>
            </p:nvCxnSpPr>
            <p:spPr>
              <a:xfrm>
                <a:off x="5583048" y="2210624"/>
                <a:ext cx="0" cy="182880"/>
              </a:xfrm>
              <a:prstGeom prst="straightConnector1">
                <a:avLst/>
              </a:prstGeom>
              <a:ln w="38100">
                <a:tailEnd type="triangle"/>
              </a:ln>
            </p:spPr>
            <p:style>
              <a:lnRef idx="2">
                <a:schemeClr val="accent6">
                  <a:shade val="50000"/>
                </a:schemeClr>
              </a:lnRef>
              <a:fillRef idx="1">
                <a:schemeClr val="accent6"/>
              </a:fillRef>
              <a:effectRef idx="0">
                <a:schemeClr val="accent6"/>
              </a:effectRef>
              <a:fontRef idx="minor">
                <a:schemeClr val="lt1"/>
              </a:fontRef>
            </p:style>
          </p:cxnSp>
        </p:grpSp>
        <p:grpSp>
          <p:nvGrpSpPr>
            <p:cNvPr id="31" name="Group 30"/>
            <p:cNvGrpSpPr/>
            <p:nvPr/>
          </p:nvGrpSpPr>
          <p:grpSpPr>
            <a:xfrm rot="1980000">
              <a:off x="4074215" y="3569641"/>
              <a:ext cx="238194" cy="367545"/>
              <a:chOff x="5461048" y="1997091"/>
              <a:chExt cx="238194" cy="367545"/>
            </a:xfrm>
          </p:grpSpPr>
          <p:sp>
            <p:nvSpPr>
              <p:cNvPr id="32" name="Rectangle 31"/>
              <p:cNvSpPr/>
              <p:nvPr/>
            </p:nvSpPr>
            <p:spPr>
              <a:xfrm>
                <a:off x="5461048" y="1997091"/>
                <a:ext cx="238194" cy="18466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2000"/>
              </a:p>
            </p:txBody>
          </p:sp>
          <p:cxnSp>
            <p:nvCxnSpPr>
              <p:cNvPr id="33" name="Straight Arrow Connector 32"/>
              <p:cNvCxnSpPr>
                <a:stCxn id="32" idx="2"/>
              </p:cNvCxnSpPr>
              <p:nvPr/>
            </p:nvCxnSpPr>
            <p:spPr>
              <a:xfrm>
                <a:off x="5580145" y="2181756"/>
                <a:ext cx="0" cy="182880"/>
              </a:xfrm>
              <a:prstGeom prst="straightConnector1">
                <a:avLst/>
              </a:prstGeom>
              <a:ln w="38100">
                <a:tailEnd type="triangle"/>
              </a:ln>
            </p:spPr>
            <p:style>
              <a:lnRef idx="2">
                <a:schemeClr val="accent6">
                  <a:shade val="50000"/>
                </a:schemeClr>
              </a:lnRef>
              <a:fillRef idx="1">
                <a:schemeClr val="accent6"/>
              </a:fillRef>
              <a:effectRef idx="0">
                <a:schemeClr val="accent6"/>
              </a:effectRef>
              <a:fontRef idx="minor">
                <a:schemeClr val="lt1"/>
              </a:fontRef>
            </p:style>
          </p:cxnSp>
        </p:grpSp>
        <p:cxnSp>
          <p:nvCxnSpPr>
            <p:cNvPr id="35" name="Straight Arrow Connector 34"/>
            <p:cNvCxnSpPr>
              <a:stCxn id="22" idx="1"/>
              <a:endCxn id="8" idx="25"/>
            </p:cNvCxnSpPr>
            <p:nvPr/>
          </p:nvCxnSpPr>
          <p:spPr>
            <a:xfrm>
              <a:off x="5339898" y="3837473"/>
              <a:ext cx="35686" cy="232656"/>
            </a:xfrm>
            <a:prstGeom prst="straightConnector1">
              <a:avLst/>
            </a:prstGeom>
            <a:ln w="38100">
              <a:solidFill>
                <a:srgbClr val="8064A2"/>
              </a:solidFill>
              <a:tailEnd type="triangle"/>
            </a:ln>
          </p:spPr>
          <p:style>
            <a:lnRef idx="2">
              <a:schemeClr val="accent6">
                <a:shade val="50000"/>
              </a:schemeClr>
            </a:lnRef>
            <a:fillRef idx="1">
              <a:schemeClr val="accent6"/>
            </a:fillRef>
            <a:effectRef idx="0">
              <a:schemeClr val="accent6"/>
            </a:effectRef>
            <a:fontRef idx="minor">
              <a:schemeClr val="lt1"/>
            </a:fontRef>
          </p:style>
        </p:cxnSp>
        <p:sp>
          <p:nvSpPr>
            <p:cNvPr id="43" name="TextBox 42"/>
            <p:cNvSpPr txBox="1"/>
            <p:nvPr/>
          </p:nvSpPr>
          <p:spPr>
            <a:xfrm>
              <a:off x="2168572" y="4388408"/>
              <a:ext cx="1222451" cy="400110"/>
            </a:xfrm>
            <a:prstGeom prst="rect">
              <a:avLst/>
            </a:prstGeom>
            <a:noFill/>
          </p:spPr>
          <p:txBody>
            <a:bodyPr wrap="none" rtlCol="0">
              <a:spAutoFit/>
            </a:bodyPr>
            <a:lstStyle/>
            <a:p>
              <a:r>
                <a:rPr lang="en-US" sz="2000" dirty="0"/>
                <a:t>NPS-</a:t>
              </a:r>
              <a:r>
                <a:rPr lang="en-US" sz="2000" dirty="0" err="1"/>
                <a:t>upstr</a:t>
              </a:r>
              <a:endParaRPr lang="en-US" sz="2000" dirty="0"/>
            </a:p>
          </p:txBody>
        </p:sp>
        <p:sp>
          <p:nvSpPr>
            <p:cNvPr id="44" name="TextBox 43"/>
            <p:cNvSpPr txBox="1"/>
            <p:nvPr/>
          </p:nvSpPr>
          <p:spPr>
            <a:xfrm>
              <a:off x="3592551" y="5388604"/>
              <a:ext cx="1089081" cy="400110"/>
            </a:xfrm>
            <a:prstGeom prst="rect">
              <a:avLst/>
            </a:prstGeom>
            <a:noFill/>
          </p:spPr>
          <p:txBody>
            <a:bodyPr wrap="none" rtlCol="0">
              <a:spAutoFit/>
            </a:bodyPr>
            <a:lstStyle/>
            <a:p>
              <a:r>
                <a:rPr lang="en-US" sz="2000" dirty="0"/>
                <a:t>NPS-</a:t>
              </a:r>
              <a:r>
                <a:rPr lang="en-US" sz="2000" dirty="0" err="1"/>
                <a:t>dstr</a:t>
              </a:r>
              <a:endParaRPr lang="en-US" sz="2000" dirty="0"/>
            </a:p>
          </p:txBody>
        </p:sp>
        <p:sp>
          <p:nvSpPr>
            <p:cNvPr id="45" name="TextBox 44"/>
            <p:cNvSpPr txBox="1"/>
            <p:nvPr/>
          </p:nvSpPr>
          <p:spPr>
            <a:xfrm>
              <a:off x="3935652" y="1427818"/>
              <a:ext cx="3245376" cy="461665"/>
            </a:xfrm>
            <a:prstGeom prst="rect">
              <a:avLst/>
            </a:prstGeom>
            <a:noFill/>
          </p:spPr>
          <p:txBody>
            <a:bodyPr wrap="none" lIns="45720" rtlCol="0">
              <a:spAutoFit/>
            </a:bodyPr>
            <a:lstStyle/>
            <a:p>
              <a:r>
                <a:rPr lang="en-US" sz="2400" dirty="0"/>
                <a:t>Upstream Drainage Area</a:t>
              </a:r>
            </a:p>
          </p:txBody>
        </p:sp>
        <p:sp>
          <p:nvSpPr>
            <p:cNvPr id="46" name="TextBox 45"/>
            <p:cNvSpPr txBox="1"/>
            <p:nvPr/>
          </p:nvSpPr>
          <p:spPr>
            <a:xfrm>
              <a:off x="5005044" y="2188512"/>
              <a:ext cx="3619132" cy="461665"/>
            </a:xfrm>
            <a:prstGeom prst="rect">
              <a:avLst/>
            </a:prstGeom>
            <a:noFill/>
          </p:spPr>
          <p:txBody>
            <a:bodyPr wrap="none" lIns="45720" rtlCol="0">
              <a:spAutoFit/>
            </a:bodyPr>
            <a:lstStyle/>
            <a:p>
              <a:r>
                <a:rPr lang="en-US" sz="2400" dirty="0"/>
                <a:t>Downstream Drainage Area</a:t>
              </a:r>
            </a:p>
          </p:txBody>
        </p:sp>
        <p:cxnSp>
          <p:nvCxnSpPr>
            <p:cNvPr id="48" name="Straight Arrow Connector 47"/>
            <p:cNvCxnSpPr>
              <a:stCxn id="45" idx="1"/>
            </p:cNvCxnSpPr>
            <p:nvPr/>
          </p:nvCxnSpPr>
          <p:spPr>
            <a:xfrm flipH="1">
              <a:off x="2971718" y="1658651"/>
              <a:ext cx="963934" cy="7265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6" idx="1"/>
            </p:cNvCxnSpPr>
            <p:nvPr/>
          </p:nvCxnSpPr>
          <p:spPr>
            <a:xfrm flipH="1">
              <a:off x="4681632" y="2419345"/>
              <a:ext cx="323412" cy="63508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Curved Connector 55"/>
            <p:cNvCxnSpPr/>
            <p:nvPr/>
          </p:nvCxnSpPr>
          <p:spPr>
            <a:xfrm rot="5400000" flipH="1" flipV="1">
              <a:off x="3009154" y="4105359"/>
              <a:ext cx="361659" cy="345615"/>
            </a:xfrm>
            <a:prstGeom prst="curvedConnector3">
              <a:avLst>
                <a:gd name="adj1" fmla="val 18396"/>
              </a:avLst>
            </a:prstGeom>
            <a:ln w="25400">
              <a:solidFill>
                <a:srgbClr val="3399FF"/>
              </a:solidFill>
              <a:tailEnd type="arrow"/>
            </a:ln>
          </p:spPr>
          <p:style>
            <a:lnRef idx="1">
              <a:schemeClr val="accent1"/>
            </a:lnRef>
            <a:fillRef idx="0">
              <a:schemeClr val="accent1"/>
            </a:fillRef>
            <a:effectRef idx="0">
              <a:schemeClr val="accent1"/>
            </a:effectRef>
            <a:fontRef idx="minor">
              <a:schemeClr val="tx1"/>
            </a:fontRef>
          </p:style>
        </p:cxnSp>
        <p:cxnSp>
          <p:nvCxnSpPr>
            <p:cNvPr id="62" name="Curved Connector 61"/>
            <p:cNvCxnSpPr/>
            <p:nvPr/>
          </p:nvCxnSpPr>
          <p:spPr>
            <a:xfrm rot="5400000" flipH="1" flipV="1">
              <a:off x="2423409" y="4055702"/>
              <a:ext cx="361659" cy="345615"/>
            </a:xfrm>
            <a:prstGeom prst="curvedConnector3">
              <a:avLst>
                <a:gd name="adj1" fmla="val 18396"/>
              </a:avLst>
            </a:prstGeom>
            <a:ln w="25400">
              <a:solidFill>
                <a:srgbClr val="3399FF"/>
              </a:solidFill>
              <a:tailEnd type="arrow"/>
            </a:ln>
          </p:spPr>
          <p:style>
            <a:lnRef idx="1">
              <a:schemeClr val="accent1"/>
            </a:lnRef>
            <a:fillRef idx="0">
              <a:schemeClr val="accent1"/>
            </a:fillRef>
            <a:effectRef idx="0">
              <a:schemeClr val="accent1"/>
            </a:effectRef>
            <a:fontRef idx="minor">
              <a:schemeClr val="tx1"/>
            </a:fontRef>
          </p:style>
        </p:cxnSp>
        <p:cxnSp>
          <p:nvCxnSpPr>
            <p:cNvPr id="63" name="Curved Connector 62"/>
            <p:cNvCxnSpPr/>
            <p:nvPr/>
          </p:nvCxnSpPr>
          <p:spPr>
            <a:xfrm rot="5400000" flipH="1" flipV="1">
              <a:off x="2727779" y="4078148"/>
              <a:ext cx="361659" cy="345615"/>
            </a:xfrm>
            <a:prstGeom prst="curvedConnector3">
              <a:avLst>
                <a:gd name="adj1" fmla="val 18396"/>
              </a:avLst>
            </a:prstGeom>
            <a:ln w="25400">
              <a:solidFill>
                <a:srgbClr val="3399FF"/>
              </a:solidFill>
              <a:tailEnd type="arrow"/>
            </a:ln>
          </p:spPr>
          <p:style>
            <a:lnRef idx="1">
              <a:schemeClr val="accent1"/>
            </a:lnRef>
            <a:fillRef idx="0">
              <a:schemeClr val="accent1"/>
            </a:fillRef>
            <a:effectRef idx="0">
              <a:schemeClr val="accent1"/>
            </a:effectRef>
            <a:fontRef idx="minor">
              <a:schemeClr val="tx1"/>
            </a:fontRef>
          </p:style>
        </p:cxnSp>
        <p:cxnSp>
          <p:nvCxnSpPr>
            <p:cNvPr id="64" name="Curved Connector 63"/>
            <p:cNvCxnSpPr/>
            <p:nvPr/>
          </p:nvCxnSpPr>
          <p:spPr>
            <a:xfrm rot="20400000" flipV="1">
              <a:off x="4760380" y="5455589"/>
              <a:ext cx="270494" cy="55061"/>
            </a:xfrm>
            <a:prstGeom prst="curvedConnector3">
              <a:avLst>
                <a:gd name="adj1" fmla="val 50000"/>
              </a:avLst>
            </a:prstGeom>
            <a:ln w="25400">
              <a:solidFill>
                <a:srgbClr val="3399FF"/>
              </a:solidFill>
              <a:tailEnd type="arrow"/>
            </a:ln>
          </p:spPr>
          <p:style>
            <a:lnRef idx="1">
              <a:schemeClr val="accent1"/>
            </a:lnRef>
            <a:fillRef idx="0">
              <a:schemeClr val="accent1"/>
            </a:fillRef>
            <a:effectRef idx="0">
              <a:schemeClr val="accent1"/>
            </a:effectRef>
            <a:fontRef idx="minor">
              <a:schemeClr val="tx1"/>
            </a:fontRef>
          </p:style>
        </p:cxnSp>
        <p:cxnSp>
          <p:nvCxnSpPr>
            <p:cNvPr id="66" name="Curved Connector 65"/>
            <p:cNvCxnSpPr/>
            <p:nvPr/>
          </p:nvCxnSpPr>
          <p:spPr>
            <a:xfrm rot="20400000" flipV="1">
              <a:off x="4588399" y="5402300"/>
              <a:ext cx="270494" cy="55061"/>
            </a:xfrm>
            <a:prstGeom prst="curvedConnector3">
              <a:avLst>
                <a:gd name="adj1" fmla="val 50000"/>
              </a:avLst>
            </a:prstGeom>
            <a:ln w="25400">
              <a:solidFill>
                <a:srgbClr val="3399FF"/>
              </a:solidFill>
              <a:tailEnd type="arrow"/>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7459292" y="5181600"/>
              <a:ext cx="1379908" cy="1089529"/>
            </a:xfrm>
            <a:prstGeom prst="rect">
              <a:avLst/>
            </a:prstGeom>
            <a:noFill/>
          </p:spPr>
          <p:txBody>
            <a:bodyPr wrap="square" rtlCol="0">
              <a:spAutoFit/>
            </a:bodyPr>
            <a:lstStyle/>
            <a:p>
              <a:pPr>
                <a:lnSpc>
                  <a:spcPct val="90000"/>
                </a:lnSpc>
              </a:pPr>
              <a:r>
                <a:rPr lang="en-US" sz="2400" dirty="0"/>
                <a:t>Outlet  (River or</a:t>
              </a:r>
              <a:br>
                <a:rPr lang="en-US" sz="2400" dirty="0"/>
              </a:br>
              <a:r>
                <a:rPr lang="en-US" sz="2400" dirty="0"/>
                <a:t> Lake)</a:t>
              </a:r>
            </a:p>
          </p:txBody>
        </p:sp>
        <p:sp>
          <p:nvSpPr>
            <p:cNvPr id="4" name="Freeform 3"/>
            <p:cNvSpPr/>
            <p:nvPr/>
          </p:nvSpPr>
          <p:spPr>
            <a:xfrm>
              <a:off x="1851102" y="1814190"/>
              <a:ext cx="279697" cy="1416205"/>
            </a:xfrm>
            <a:custGeom>
              <a:avLst/>
              <a:gdLst>
                <a:gd name="connsiteX0" fmla="*/ 256478 w 279697"/>
                <a:gd name="connsiteY0" fmla="*/ 1416205 h 1416205"/>
                <a:gd name="connsiteX1" fmla="*/ 245327 w 279697"/>
                <a:gd name="connsiteY1" fmla="*/ 1204332 h 1416205"/>
                <a:gd name="connsiteX2" fmla="*/ 234176 w 279697"/>
                <a:gd name="connsiteY2" fmla="*/ 1170878 h 1416205"/>
                <a:gd name="connsiteX3" fmla="*/ 223025 w 279697"/>
                <a:gd name="connsiteY3" fmla="*/ 1126273 h 1416205"/>
                <a:gd name="connsiteX4" fmla="*/ 200722 w 279697"/>
                <a:gd name="connsiteY4" fmla="*/ 1059366 h 1416205"/>
                <a:gd name="connsiteX5" fmla="*/ 189571 w 279697"/>
                <a:gd name="connsiteY5" fmla="*/ 1025912 h 1416205"/>
                <a:gd name="connsiteX6" fmla="*/ 167269 w 279697"/>
                <a:gd name="connsiteY6" fmla="*/ 992459 h 1416205"/>
                <a:gd name="connsiteX7" fmla="*/ 122664 w 279697"/>
                <a:gd name="connsiteY7" fmla="*/ 892098 h 1416205"/>
                <a:gd name="connsiteX8" fmla="*/ 89210 w 279697"/>
                <a:gd name="connsiteY8" fmla="*/ 836342 h 1416205"/>
                <a:gd name="connsiteX9" fmla="*/ 78059 w 279697"/>
                <a:gd name="connsiteY9" fmla="*/ 802888 h 1416205"/>
                <a:gd name="connsiteX10" fmla="*/ 33454 w 279697"/>
                <a:gd name="connsiteY10" fmla="*/ 735981 h 1416205"/>
                <a:gd name="connsiteX11" fmla="*/ 0 w 279697"/>
                <a:gd name="connsiteY11" fmla="*/ 613317 h 1416205"/>
                <a:gd name="connsiteX12" fmla="*/ 11152 w 279697"/>
                <a:gd name="connsiteY12" fmla="*/ 289932 h 1416205"/>
                <a:gd name="connsiteX13" fmla="*/ 22303 w 279697"/>
                <a:gd name="connsiteY13" fmla="*/ 256478 h 1416205"/>
                <a:gd name="connsiteX14" fmla="*/ 44605 w 279697"/>
                <a:gd name="connsiteY14" fmla="*/ 223025 h 1416205"/>
                <a:gd name="connsiteX15" fmla="*/ 100361 w 279697"/>
                <a:gd name="connsiteY15" fmla="*/ 167268 h 1416205"/>
                <a:gd name="connsiteX16" fmla="*/ 156118 w 279697"/>
                <a:gd name="connsiteY16" fmla="*/ 133815 h 1416205"/>
                <a:gd name="connsiteX17" fmla="*/ 178420 w 279697"/>
                <a:gd name="connsiteY17" fmla="*/ 111512 h 1416205"/>
                <a:gd name="connsiteX18" fmla="*/ 223025 w 279697"/>
                <a:gd name="connsiteY18" fmla="*/ 55756 h 1416205"/>
                <a:gd name="connsiteX19" fmla="*/ 278781 w 279697"/>
                <a:gd name="connsiteY19" fmla="*/ 11151 h 1416205"/>
                <a:gd name="connsiteX20" fmla="*/ 278781 w 279697"/>
                <a:gd name="connsiteY20" fmla="*/ 0 h 1416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79697" h="1416205">
                  <a:moveTo>
                    <a:pt x="256478" y="1416205"/>
                  </a:moveTo>
                  <a:cubicBezTo>
                    <a:pt x="252761" y="1345581"/>
                    <a:pt x="251730" y="1274764"/>
                    <a:pt x="245327" y="1204332"/>
                  </a:cubicBezTo>
                  <a:cubicBezTo>
                    <a:pt x="244263" y="1192626"/>
                    <a:pt x="237405" y="1182180"/>
                    <a:pt x="234176" y="1170878"/>
                  </a:cubicBezTo>
                  <a:cubicBezTo>
                    <a:pt x="229966" y="1156142"/>
                    <a:pt x="227429" y="1140953"/>
                    <a:pt x="223025" y="1126273"/>
                  </a:cubicBezTo>
                  <a:cubicBezTo>
                    <a:pt x="216270" y="1103756"/>
                    <a:pt x="208156" y="1081668"/>
                    <a:pt x="200722" y="1059366"/>
                  </a:cubicBezTo>
                  <a:lnTo>
                    <a:pt x="189571" y="1025912"/>
                  </a:lnTo>
                  <a:cubicBezTo>
                    <a:pt x="185333" y="1013198"/>
                    <a:pt x="174703" y="1003610"/>
                    <a:pt x="167269" y="992459"/>
                  </a:cubicBezTo>
                  <a:cubicBezTo>
                    <a:pt x="140728" y="912837"/>
                    <a:pt x="158007" y="945112"/>
                    <a:pt x="122664" y="892098"/>
                  </a:cubicBezTo>
                  <a:cubicBezTo>
                    <a:pt x="91075" y="797328"/>
                    <a:pt x="135132" y="912877"/>
                    <a:pt x="89210" y="836342"/>
                  </a:cubicBezTo>
                  <a:cubicBezTo>
                    <a:pt x="83162" y="826263"/>
                    <a:pt x="83767" y="813163"/>
                    <a:pt x="78059" y="802888"/>
                  </a:cubicBezTo>
                  <a:cubicBezTo>
                    <a:pt x="65042" y="779457"/>
                    <a:pt x="33454" y="735981"/>
                    <a:pt x="33454" y="735981"/>
                  </a:cubicBezTo>
                  <a:cubicBezTo>
                    <a:pt x="5159" y="651092"/>
                    <a:pt x="15763" y="692125"/>
                    <a:pt x="0" y="613317"/>
                  </a:cubicBezTo>
                  <a:cubicBezTo>
                    <a:pt x="3717" y="505522"/>
                    <a:pt x="4424" y="397581"/>
                    <a:pt x="11152" y="289932"/>
                  </a:cubicBezTo>
                  <a:cubicBezTo>
                    <a:pt x="11885" y="278200"/>
                    <a:pt x="17046" y="266992"/>
                    <a:pt x="22303" y="256478"/>
                  </a:cubicBezTo>
                  <a:cubicBezTo>
                    <a:pt x="28296" y="244491"/>
                    <a:pt x="35780" y="233111"/>
                    <a:pt x="44605" y="223025"/>
                  </a:cubicBezTo>
                  <a:cubicBezTo>
                    <a:pt x="61913" y="203244"/>
                    <a:pt x="81775" y="185854"/>
                    <a:pt x="100361" y="167268"/>
                  </a:cubicBezTo>
                  <a:cubicBezTo>
                    <a:pt x="130974" y="136655"/>
                    <a:pt x="112692" y="148290"/>
                    <a:pt x="156118" y="133815"/>
                  </a:cubicBezTo>
                  <a:cubicBezTo>
                    <a:pt x="163552" y="126381"/>
                    <a:pt x="171852" y="119722"/>
                    <a:pt x="178420" y="111512"/>
                  </a:cubicBezTo>
                  <a:cubicBezTo>
                    <a:pt x="204179" y="79313"/>
                    <a:pt x="193109" y="79689"/>
                    <a:pt x="223025" y="55756"/>
                  </a:cubicBezTo>
                  <a:cubicBezTo>
                    <a:pt x="244330" y="38712"/>
                    <a:pt x="263395" y="34230"/>
                    <a:pt x="278781" y="11151"/>
                  </a:cubicBezTo>
                  <a:cubicBezTo>
                    <a:pt x="280843" y="8058"/>
                    <a:pt x="278781" y="3717"/>
                    <a:pt x="278781" y="0"/>
                  </a:cubicBezTo>
                </a:path>
              </a:pathLst>
            </a:custGeom>
            <a:noFill/>
            <a:ln w="3175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6" name="Freeform 5"/>
            <p:cNvSpPr/>
            <p:nvPr/>
          </p:nvSpPr>
          <p:spPr>
            <a:xfrm>
              <a:off x="1510439" y="3649598"/>
              <a:ext cx="1282390" cy="1106633"/>
            </a:xfrm>
            <a:custGeom>
              <a:avLst/>
              <a:gdLst>
                <a:gd name="connsiteX0" fmla="*/ 1282390 w 1282390"/>
                <a:gd name="connsiteY0" fmla="*/ 0 h 992459"/>
                <a:gd name="connsiteX1" fmla="*/ 1226634 w 1282390"/>
                <a:gd name="connsiteY1" fmla="*/ 11151 h 992459"/>
                <a:gd name="connsiteX2" fmla="*/ 1148575 w 1282390"/>
                <a:gd name="connsiteY2" fmla="*/ 22302 h 992459"/>
                <a:gd name="connsiteX3" fmla="*/ 1103970 w 1282390"/>
                <a:gd name="connsiteY3" fmla="*/ 33454 h 992459"/>
                <a:gd name="connsiteX4" fmla="*/ 1014761 w 1282390"/>
                <a:gd name="connsiteY4" fmla="*/ 55756 h 992459"/>
                <a:gd name="connsiteX5" fmla="*/ 970156 w 1282390"/>
                <a:gd name="connsiteY5" fmla="*/ 144966 h 992459"/>
                <a:gd name="connsiteX6" fmla="*/ 959005 w 1282390"/>
                <a:gd name="connsiteY6" fmla="*/ 178420 h 992459"/>
                <a:gd name="connsiteX7" fmla="*/ 936702 w 1282390"/>
                <a:gd name="connsiteY7" fmla="*/ 289932 h 992459"/>
                <a:gd name="connsiteX8" fmla="*/ 903248 w 1282390"/>
                <a:gd name="connsiteY8" fmla="*/ 323385 h 992459"/>
                <a:gd name="connsiteX9" fmla="*/ 869795 w 1282390"/>
                <a:gd name="connsiteY9" fmla="*/ 334537 h 992459"/>
                <a:gd name="connsiteX10" fmla="*/ 780585 w 1282390"/>
                <a:gd name="connsiteY10" fmla="*/ 379141 h 992459"/>
                <a:gd name="connsiteX11" fmla="*/ 468351 w 1282390"/>
                <a:gd name="connsiteY11" fmla="*/ 401444 h 992459"/>
                <a:gd name="connsiteX12" fmla="*/ 356839 w 1282390"/>
                <a:gd name="connsiteY12" fmla="*/ 423746 h 992459"/>
                <a:gd name="connsiteX13" fmla="*/ 301083 w 1282390"/>
                <a:gd name="connsiteY13" fmla="*/ 434898 h 992459"/>
                <a:gd name="connsiteX14" fmla="*/ 267629 w 1282390"/>
                <a:gd name="connsiteY14" fmla="*/ 446049 h 992459"/>
                <a:gd name="connsiteX15" fmla="*/ 189570 w 1282390"/>
                <a:gd name="connsiteY15" fmla="*/ 468351 h 992459"/>
                <a:gd name="connsiteX16" fmla="*/ 167268 w 1282390"/>
                <a:gd name="connsiteY16" fmla="*/ 501805 h 992459"/>
                <a:gd name="connsiteX17" fmla="*/ 156117 w 1282390"/>
                <a:gd name="connsiteY17" fmla="*/ 535259 h 992459"/>
                <a:gd name="connsiteX18" fmla="*/ 133814 w 1282390"/>
                <a:gd name="connsiteY18" fmla="*/ 557561 h 992459"/>
                <a:gd name="connsiteX19" fmla="*/ 111512 w 1282390"/>
                <a:gd name="connsiteY19" fmla="*/ 591015 h 992459"/>
                <a:gd name="connsiteX20" fmla="*/ 78058 w 1282390"/>
                <a:gd name="connsiteY20" fmla="*/ 646771 h 992459"/>
                <a:gd name="connsiteX21" fmla="*/ 66907 w 1282390"/>
                <a:gd name="connsiteY21" fmla="*/ 691376 h 992459"/>
                <a:gd name="connsiteX22" fmla="*/ 33453 w 1282390"/>
                <a:gd name="connsiteY22" fmla="*/ 791737 h 992459"/>
                <a:gd name="connsiteX23" fmla="*/ 22302 w 1282390"/>
                <a:gd name="connsiteY23" fmla="*/ 847493 h 992459"/>
                <a:gd name="connsiteX24" fmla="*/ 0 w 1282390"/>
                <a:gd name="connsiteY24" fmla="*/ 914400 h 992459"/>
                <a:gd name="connsiteX25" fmla="*/ 22302 w 1282390"/>
                <a:gd name="connsiteY25" fmla="*/ 947854 h 992459"/>
                <a:gd name="connsiteX26" fmla="*/ 44605 w 1282390"/>
                <a:gd name="connsiteY26" fmla="*/ 970156 h 992459"/>
                <a:gd name="connsiteX27" fmla="*/ 33453 w 1282390"/>
                <a:gd name="connsiteY27" fmla="*/ 992459 h 992459"/>
                <a:gd name="connsiteX0" fmla="*/ 1282390 w 1282390"/>
                <a:gd name="connsiteY0" fmla="*/ 0 h 970156"/>
                <a:gd name="connsiteX1" fmla="*/ 1226634 w 1282390"/>
                <a:gd name="connsiteY1" fmla="*/ 11151 h 970156"/>
                <a:gd name="connsiteX2" fmla="*/ 1148575 w 1282390"/>
                <a:gd name="connsiteY2" fmla="*/ 22302 h 970156"/>
                <a:gd name="connsiteX3" fmla="*/ 1103970 w 1282390"/>
                <a:gd name="connsiteY3" fmla="*/ 33454 h 970156"/>
                <a:gd name="connsiteX4" fmla="*/ 1014761 w 1282390"/>
                <a:gd name="connsiteY4" fmla="*/ 55756 h 970156"/>
                <a:gd name="connsiteX5" fmla="*/ 970156 w 1282390"/>
                <a:gd name="connsiteY5" fmla="*/ 144966 h 970156"/>
                <a:gd name="connsiteX6" fmla="*/ 959005 w 1282390"/>
                <a:gd name="connsiteY6" fmla="*/ 178420 h 970156"/>
                <a:gd name="connsiteX7" fmla="*/ 936702 w 1282390"/>
                <a:gd name="connsiteY7" fmla="*/ 289932 h 970156"/>
                <a:gd name="connsiteX8" fmla="*/ 903248 w 1282390"/>
                <a:gd name="connsiteY8" fmla="*/ 323385 h 970156"/>
                <a:gd name="connsiteX9" fmla="*/ 869795 w 1282390"/>
                <a:gd name="connsiteY9" fmla="*/ 334537 h 970156"/>
                <a:gd name="connsiteX10" fmla="*/ 780585 w 1282390"/>
                <a:gd name="connsiteY10" fmla="*/ 379141 h 970156"/>
                <a:gd name="connsiteX11" fmla="*/ 468351 w 1282390"/>
                <a:gd name="connsiteY11" fmla="*/ 401444 h 970156"/>
                <a:gd name="connsiteX12" fmla="*/ 356839 w 1282390"/>
                <a:gd name="connsiteY12" fmla="*/ 423746 h 970156"/>
                <a:gd name="connsiteX13" fmla="*/ 301083 w 1282390"/>
                <a:gd name="connsiteY13" fmla="*/ 434898 h 970156"/>
                <a:gd name="connsiteX14" fmla="*/ 267629 w 1282390"/>
                <a:gd name="connsiteY14" fmla="*/ 446049 h 970156"/>
                <a:gd name="connsiteX15" fmla="*/ 189570 w 1282390"/>
                <a:gd name="connsiteY15" fmla="*/ 468351 h 970156"/>
                <a:gd name="connsiteX16" fmla="*/ 167268 w 1282390"/>
                <a:gd name="connsiteY16" fmla="*/ 501805 h 970156"/>
                <a:gd name="connsiteX17" fmla="*/ 156117 w 1282390"/>
                <a:gd name="connsiteY17" fmla="*/ 535259 h 970156"/>
                <a:gd name="connsiteX18" fmla="*/ 133814 w 1282390"/>
                <a:gd name="connsiteY18" fmla="*/ 557561 h 970156"/>
                <a:gd name="connsiteX19" fmla="*/ 111512 w 1282390"/>
                <a:gd name="connsiteY19" fmla="*/ 591015 h 970156"/>
                <a:gd name="connsiteX20" fmla="*/ 78058 w 1282390"/>
                <a:gd name="connsiteY20" fmla="*/ 646771 h 970156"/>
                <a:gd name="connsiteX21" fmla="*/ 66907 w 1282390"/>
                <a:gd name="connsiteY21" fmla="*/ 691376 h 970156"/>
                <a:gd name="connsiteX22" fmla="*/ 33453 w 1282390"/>
                <a:gd name="connsiteY22" fmla="*/ 791737 h 970156"/>
                <a:gd name="connsiteX23" fmla="*/ 22302 w 1282390"/>
                <a:gd name="connsiteY23" fmla="*/ 847493 h 970156"/>
                <a:gd name="connsiteX24" fmla="*/ 0 w 1282390"/>
                <a:gd name="connsiteY24" fmla="*/ 914400 h 970156"/>
                <a:gd name="connsiteX25" fmla="*/ 22302 w 1282390"/>
                <a:gd name="connsiteY25" fmla="*/ 947854 h 970156"/>
                <a:gd name="connsiteX26" fmla="*/ 44605 w 1282390"/>
                <a:gd name="connsiteY26" fmla="*/ 970156 h 970156"/>
                <a:gd name="connsiteX0" fmla="*/ 1282390 w 1282390"/>
                <a:gd name="connsiteY0" fmla="*/ 0 h 1106633"/>
                <a:gd name="connsiteX1" fmla="*/ 1226634 w 1282390"/>
                <a:gd name="connsiteY1" fmla="*/ 11151 h 1106633"/>
                <a:gd name="connsiteX2" fmla="*/ 1148575 w 1282390"/>
                <a:gd name="connsiteY2" fmla="*/ 22302 h 1106633"/>
                <a:gd name="connsiteX3" fmla="*/ 1103970 w 1282390"/>
                <a:gd name="connsiteY3" fmla="*/ 33454 h 1106633"/>
                <a:gd name="connsiteX4" fmla="*/ 1014761 w 1282390"/>
                <a:gd name="connsiteY4" fmla="*/ 55756 h 1106633"/>
                <a:gd name="connsiteX5" fmla="*/ 970156 w 1282390"/>
                <a:gd name="connsiteY5" fmla="*/ 144966 h 1106633"/>
                <a:gd name="connsiteX6" fmla="*/ 959005 w 1282390"/>
                <a:gd name="connsiteY6" fmla="*/ 178420 h 1106633"/>
                <a:gd name="connsiteX7" fmla="*/ 936702 w 1282390"/>
                <a:gd name="connsiteY7" fmla="*/ 289932 h 1106633"/>
                <a:gd name="connsiteX8" fmla="*/ 903248 w 1282390"/>
                <a:gd name="connsiteY8" fmla="*/ 323385 h 1106633"/>
                <a:gd name="connsiteX9" fmla="*/ 869795 w 1282390"/>
                <a:gd name="connsiteY9" fmla="*/ 334537 h 1106633"/>
                <a:gd name="connsiteX10" fmla="*/ 780585 w 1282390"/>
                <a:gd name="connsiteY10" fmla="*/ 379141 h 1106633"/>
                <a:gd name="connsiteX11" fmla="*/ 468351 w 1282390"/>
                <a:gd name="connsiteY11" fmla="*/ 401444 h 1106633"/>
                <a:gd name="connsiteX12" fmla="*/ 356839 w 1282390"/>
                <a:gd name="connsiteY12" fmla="*/ 423746 h 1106633"/>
                <a:gd name="connsiteX13" fmla="*/ 301083 w 1282390"/>
                <a:gd name="connsiteY13" fmla="*/ 434898 h 1106633"/>
                <a:gd name="connsiteX14" fmla="*/ 267629 w 1282390"/>
                <a:gd name="connsiteY14" fmla="*/ 446049 h 1106633"/>
                <a:gd name="connsiteX15" fmla="*/ 189570 w 1282390"/>
                <a:gd name="connsiteY15" fmla="*/ 468351 h 1106633"/>
                <a:gd name="connsiteX16" fmla="*/ 167268 w 1282390"/>
                <a:gd name="connsiteY16" fmla="*/ 501805 h 1106633"/>
                <a:gd name="connsiteX17" fmla="*/ 156117 w 1282390"/>
                <a:gd name="connsiteY17" fmla="*/ 535259 h 1106633"/>
                <a:gd name="connsiteX18" fmla="*/ 133814 w 1282390"/>
                <a:gd name="connsiteY18" fmla="*/ 557561 h 1106633"/>
                <a:gd name="connsiteX19" fmla="*/ 111512 w 1282390"/>
                <a:gd name="connsiteY19" fmla="*/ 591015 h 1106633"/>
                <a:gd name="connsiteX20" fmla="*/ 78058 w 1282390"/>
                <a:gd name="connsiteY20" fmla="*/ 646771 h 1106633"/>
                <a:gd name="connsiteX21" fmla="*/ 66907 w 1282390"/>
                <a:gd name="connsiteY21" fmla="*/ 691376 h 1106633"/>
                <a:gd name="connsiteX22" fmla="*/ 33453 w 1282390"/>
                <a:gd name="connsiteY22" fmla="*/ 791737 h 1106633"/>
                <a:gd name="connsiteX23" fmla="*/ 22302 w 1282390"/>
                <a:gd name="connsiteY23" fmla="*/ 847493 h 1106633"/>
                <a:gd name="connsiteX24" fmla="*/ 0 w 1282390"/>
                <a:gd name="connsiteY24" fmla="*/ 914400 h 1106633"/>
                <a:gd name="connsiteX25" fmla="*/ 22302 w 1282390"/>
                <a:gd name="connsiteY25" fmla="*/ 947854 h 1106633"/>
                <a:gd name="connsiteX26" fmla="*/ 30957 w 1282390"/>
                <a:gd name="connsiteY26" fmla="*/ 1106633 h 110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2390" h="1106633">
                  <a:moveTo>
                    <a:pt x="1282390" y="0"/>
                  </a:moveTo>
                  <a:cubicBezTo>
                    <a:pt x="1263805" y="3717"/>
                    <a:pt x="1245330" y="8035"/>
                    <a:pt x="1226634" y="11151"/>
                  </a:cubicBezTo>
                  <a:cubicBezTo>
                    <a:pt x="1200708" y="15472"/>
                    <a:pt x="1174435" y="17600"/>
                    <a:pt x="1148575" y="22302"/>
                  </a:cubicBezTo>
                  <a:cubicBezTo>
                    <a:pt x="1133496" y="25044"/>
                    <a:pt x="1118931" y="30129"/>
                    <a:pt x="1103970" y="33454"/>
                  </a:cubicBezTo>
                  <a:cubicBezTo>
                    <a:pt x="1023225" y="51398"/>
                    <a:pt x="1074544" y="35828"/>
                    <a:pt x="1014761" y="55756"/>
                  </a:cubicBezTo>
                  <a:cubicBezTo>
                    <a:pt x="975835" y="94682"/>
                    <a:pt x="995782" y="68085"/>
                    <a:pt x="970156" y="144966"/>
                  </a:cubicBezTo>
                  <a:lnTo>
                    <a:pt x="959005" y="178420"/>
                  </a:lnTo>
                  <a:cubicBezTo>
                    <a:pt x="958061" y="185026"/>
                    <a:pt x="950856" y="268702"/>
                    <a:pt x="936702" y="289932"/>
                  </a:cubicBezTo>
                  <a:cubicBezTo>
                    <a:pt x="927954" y="303054"/>
                    <a:pt x="916370" y="314637"/>
                    <a:pt x="903248" y="323385"/>
                  </a:cubicBezTo>
                  <a:cubicBezTo>
                    <a:pt x="893468" y="329905"/>
                    <a:pt x="880946" y="330820"/>
                    <a:pt x="869795" y="334537"/>
                  </a:cubicBezTo>
                  <a:cubicBezTo>
                    <a:pt x="840566" y="363764"/>
                    <a:pt x="835781" y="375198"/>
                    <a:pt x="780585" y="379141"/>
                  </a:cubicBezTo>
                  <a:lnTo>
                    <a:pt x="468351" y="401444"/>
                  </a:lnTo>
                  <a:cubicBezTo>
                    <a:pt x="337271" y="423290"/>
                    <a:pt x="456631" y="401570"/>
                    <a:pt x="356839" y="423746"/>
                  </a:cubicBezTo>
                  <a:cubicBezTo>
                    <a:pt x="338337" y="427858"/>
                    <a:pt x="319471" y="430301"/>
                    <a:pt x="301083" y="434898"/>
                  </a:cubicBezTo>
                  <a:cubicBezTo>
                    <a:pt x="289679" y="437749"/>
                    <a:pt x="278931" y="442820"/>
                    <a:pt x="267629" y="446049"/>
                  </a:cubicBezTo>
                  <a:cubicBezTo>
                    <a:pt x="169614" y="474053"/>
                    <a:pt x="269781" y="441615"/>
                    <a:pt x="189570" y="468351"/>
                  </a:cubicBezTo>
                  <a:cubicBezTo>
                    <a:pt x="182136" y="479502"/>
                    <a:pt x="173261" y="489818"/>
                    <a:pt x="167268" y="501805"/>
                  </a:cubicBezTo>
                  <a:cubicBezTo>
                    <a:pt x="162011" y="512319"/>
                    <a:pt x="162165" y="525180"/>
                    <a:pt x="156117" y="535259"/>
                  </a:cubicBezTo>
                  <a:cubicBezTo>
                    <a:pt x="150708" y="544274"/>
                    <a:pt x="140382" y="549351"/>
                    <a:pt x="133814" y="557561"/>
                  </a:cubicBezTo>
                  <a:cubicBezTo>
                    <a:pt x="125442" y="568026"/>
                    <a:pt x="117506" y="579028"/>
                    <a:pt x="111512" y="591015"/>
                  </a:cubicBezTo>
                  <a:cubicBezTo>
                    <a:pt x="82561" y="648917"/>
                    <a:pt x="121620" y="603209"/>
                    <a:pt x="78058" y="646771"/>
                  </a:cubicBezTo>
                  <a:cubicBezTo>
                    <a:pt x="74341" y="661639"/>
                    <a:pt x="71311" y="676696"/>
                    <a:pt x="66907" y="691376"/>
                  </a:cubicBezTo>
                  <a:cubicBezTo>
                    <a:pt x="66890" y="691434"/>
                    <a:pt x="39038" y="774982"/>
                    <a:pt x="33453" y="791737"/>
                  </a:cubicBezTo>
                  <a:cubicBezTo>
                    <a:pt x="27459" y="809718"/>
                    <a:pt x="27289" y="829207"/>
                    <a:pt x="22302" y="847493"/>
                  </a:cubicBezTo>
                  <a:cubicBezTo>
                    <a:pt x="16117" y="870173"/>
                    <a:pt x="0" y="914400"/>
                    <a:pt x="0" y="914400"/>
                  </a:cubicBezTo>
                  <a:cubicBezTo>
                    <a:pt x="7434" y="925551"/>
                    <a:pt x="17142" y="915815"/>
                    <a:pt x="22302" y="947854"/>
                  </a:cubicBezTo>
                  <a:cubicBezTo>
                    <a:pt x="27462" y="979893"/>
                    <a:pt x="28407" y="1096433"/>
                    <a:pt x="30957" y="1106633"/>
                  </a:cubicBezTo>
                </a:path>
              </a:pathLst>
            </a:custGeom>
            <a:noFill/>
            <a:ln w="3175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8" name="Freeform 7"/>
            <p:cNvSpPr/>
            <p:nvPr/>
          </p:nvSpPr>
          <p:spPr>
            <a:xfrm>
              <a:off x="5178375" y="3963468"/>
              <a:ext cx="1052486" cy="876987"/>
            </a:xfrm>
            <a:custGeom>
              <a:avLst/>
              <a:gdLst>
                <a:gd name="connsiteX0" fmla="*/ 702860 w 703518"/>
                <a:gd name="connsiteY0" fmla="*/ 825690 h 825690"/>
                <a:gd name="connsiteX1" fmla="*/ 689212 w 703518"/>
                <a:gd name="connsiteY1" fmla="*/ 593678 h 825690"/>
                <a:gd name="connsiteX2" fmla="*/ 661917 w 703518"/>
                <a:gd name="connsiteY2" fmla="*/ 532263 h 825690"/>
                <a:gd name="connsiteX3" fmla="*/ 641445 w 703518"/>
                <a:gd name="connsiteY3" fmla="*/ 518615 h 825690"/>
                <a:gd name="connsiteX4" fmla="*/ 607326 w 703518"/>
                <a:gd name="connsiteY4" fmla="*/ 457200 h 825690"/>
                <a:gd name="connsiteX5" fmla="*/ 586854 w 703518"/>
                <a:gd name="connsiteY5" fmla="*/ 450376 h 825690"/>
                <a:gd name="connsiteX6" fmla="*/ 532263 w 703518"/>
                <a:gd name="connsiteY6" fmla="*/ 402609 h 825690"/>
                <a:gd name="connsiteX7" fmla="*/ 511791 w 703518"/>
                <a:gd name="connsiteY7" fmla="*/ 382137 h 825690"/>
                <a:gd name="connsiteX8" fmla="*/ 491320 w 703518"/>
                <a:gd name="connsiteY8" fmla="*/ 375313 h 825690"/>
                <a:gd name="connsiteX9" fmla="*/ 450376 w 703518"/>
                <a:gd name="connsiteY9" fmla="*/ 354842 h 825690"/>
                <a:gd name="connsiteX10" fmla="*/ 429905 w 703518"/>
                <a:gd name="connsiteY10" fmla="*/ 341194 h 825690"/>
                <a:gd name="connsiteX11" fmla="*/ 334370 w 703518"/>
                <a:gd name="connsiteY11" fmla="*/ 313898 h 825690"/>
                <a:gd name="connsiteX12" fmla="*/ 313899 w 703518"/>
                <a:gd name="connsiteY12" fmla="*/ 300251 h 825690"/>
                <a:gd name="connsiteX13" fmla="*/ 286603 w 703518"/>
                <a:gd name="connsiteY13" fmla="*/ 286603 h 825690"/>
                <a:gd name="connsiteX14" fmla="*/ 245660 w 703518"/>
                <a:gd name="connsiteY14" fmla="*/ 259307 h 825690"/>
                <a:gd name="connsiteX15" fmla="*/ 211541 w 703518"/>
                <a:gd name="connsiteY15" fmla="*/ 232012 h 825690"/>
                <a:gd name="connsiteX16" fmla="*/ 197893 w 703518"/>
                <a:gd name="connsiteY16" fmla="*/ 211540 h 825690"/>
                <a:gd name="connsiteX17" fmla="*/ 177421 w 703518"/>
                <a:gd name="connsiteY17" fmla="*/ 197893 h 825690"/>
                <a:gd name="connsiteX18" fmla="*/ 143302 w 703518"/>
                <a:gd name="connsiteY18" fmla="*/ 163773 h 825690"/>
                <a:gd name="connsiteX19" fmla="*/ 129654 w 703518"/>
                <a:gd name="connsiteY19" fmla="*/ 143301 h 825690"/>
                <a:gd name="connsiteX20" fmla="*/ 109182 w 703518"/>
                <a:gd name="connsiteY20" fmla="*/ 129654 h 825690"/>
                <a:gd name="connsiteX21" fmla="*/ 75063 w 703518"/>
                <a:gd name="connsiteY21" fmla="*/ 88710 h 825690"/>
                <a:gd name="connsiteX22" fmla="*/ 54591 w 703518"/>
                <a:gd name="connsiteY22" fmla="*/ 75063 h 825690"/>
                <a:gd name="connsiteX23" fmla="*/ 40944 w 703518"/>
                <a:gd name="connsiteY23" fmla="*/ 54591 h 825690"/>
                <a:gd name="connsiteX24" fmla="*/ 6824 w 703518"/>
                <a:gd name="connsiteY24" fmla="*/ 20472 h 825690"/>
                <a:gd name="connsiteX25" fmla="*/ 0 w 703518"/>
                <a:gd name="connsiteY25" fmla="*/ 0 h 825690"/>
                <a:gd name="connsiteX0" fmla="*/ 1078173 w 1078831"/>
                <a:gd name="connsiteY0" fmla="*/ 1153236 h 1153236"/>
                <a:gd name="connsiteX1" fmla="*/ 1064525 w 1078831"/>
                <a:gd name="connsiteY1" fmla="*/ 921224 h 1153236"/>
                <a:gd name="connsiteX2" fmla="*/ 1037230 w 1078831"/>
                <a:gd name="connsiteY2" fmla="*/ 859809 h 1153236"/>
                <a:gd name="connsiteX3" fmla="*/ 1016758 w 1078831"/>
                <a:gd name="connsiteY3" fmla="*/ 846161 h 1153236"/>
                <a:gd name="connsiteX4" fmla="*/ 982639 w 1078831"/>
                <a:gd name="connsiteY4" fmla="*/ 784746 h 1153236"/>
                <a:gd name="connsiteX5" fmla="*/ 962167 w 1078831"/>
                <a:gd name="connsiteY5" fmla="*/ 777922 h 1153236"/>
                <a:gd name="connsiteX6" fmla="*/ 907576 w 1078831"/>
                <a:gd name="connsiteY6" fmla="*/ 730155 h 1153236"/>
                <a:gd name="connsiteX7" fmla="*/ 887104 w 1078831"/>
                <a:gd name="connsiteY7" fmla="*/ 709683 h 1153236"/>
                <a:gd name="connsiteX8" fmla="*/ 866633 w 1078831"/>
                <a:gd name="connsiteY8" fmla="*/ 702859 h 1153236"/>
                <a:gd name="connsiteX9" fmla="*/ 825689 w 1078831"/>
                <a:gd name="connsiteY9" fmla="*/ 682388 h 1153236"/>
                <a:gd name="connsiteX10" fmla="*/ 805218 w 1078831"/>
                <a:gd name="connsiteY10" fmla="*/ 668740 h 1153236"/>
                <a:gd name="connsiteX11" fmla="*/ 709683 w 1078831"/>
                <a:gd name="connsiteY11" fmla="*/ 641444 h 1153236"/>
                <a:gd name="connsiteX12" fmla="*/ 689212 w 1078831"/>
                <a:gd name="connsiteY12" fmla="*/ 627797 h 1153236"/>
                <a:gd name="connsiteX13" fmla="*/ 661916 w 1078831"/>
                <a:gd name="connsiteY13" fmla="*/ 614149 h 1153236"/>
                <a:gd name="connsiteX14" fmla="*/ 620973 w 1078831"/>
                <a:gd name="connsiteY14" fmla="*/ 586853 h 1153236"/>
                <a:gd name="connsiteX15" fmla="*/ 586854 w 1078831"/>
                <a:gd name="connsiteY15" fmla="*/ 559558 h 1153236"/>
                <a:gd name="connsiteX16" fmla="*/ 573206 w 1078831"/>
                <a:gd name="connsiteY16" fmla="*/ 539086 h 1153236"/>
                <a:gd name="connsiteX17" fmla="*/ 552734 w 1078831"/>
                <a:gd name="connsiteY17" fmla="*/ 525439 h 1153236"/>
                <a:gd name="connsiteX18" fmla="*/ 518615 w 1078831"/>
                <a:gd name="connsiteY18" fmla="*/ 491319 h 1153236"/>
                <a:gd name="connsiteX19" fmla="*/ 504967 w 1078831"/>
                <a:gd name="connsiteY19" fmla="*/ 470847 h 1153236"/>
                <a:gd name="connsiteX20" fmla="*/ 484495 w 1078831"/>
                <a:gd name="connsiteY20" fmla="*/ 457200 h 1153236"/>
                <a:gd name="connsiteX21" fmla="*/ 450376 w 1078831"/>
                <a:gd name="connsiteY21" fmla="*/ 416256 h 1153236"/>
                <a:gd name="connsiteX22" fmla="*/ 429904 w 1078831"/>
                <a:gd name="connsiteY22" fmla="*/ 402609 h 1153236"/>
                <a:gd name="connsiteX23" fmla="*/ 416257 w 1078831"/>
                <a:gd name="connsiteY23" fmla="*/ 382137 h 1153236"/>
                <a:gd name="connsiteX24" fmla="*/ 382137 w 1078831"/>
                <a:gd name="connsiteY24" fmla="*/ 348018 h 1153236"/>
                <a:gd name="connsiteX25" fmla="*/ 0 w 1078831"/>
                <a:gd name="connsiteY25" fmla="*/ 0 h 1153236"/>
                <a:gd name="connsiteX0" fmla="*/ 1078173 w 1078831"/>
                <a:gd name="connsiteY0" fmla="*/ 1153236 h 1153236"/>
                <a:gd name="connsiteX1" fmla="*/ 1064525 w 1078831"/>
                <a:gd name="connsiteY1" fmla="*/ 921224 h 1153236"/>
                <a:gd name="connsiteX2" fmla="*/ 1037230 w 1078831"/>
                <a:gd name="connsiteY2" fmla="*/ 859809 h 1153236"/>
                <a:gd name="connsiteX3" fmla="*/ 1016758 w 1078831"/>
                <a:gd name="connsiteY3" fmla="*/ 846161 h 1153236"/>
                <a:gd name="connsiteX4" fmla="*/ 982639 w 1078831"/>
                <a:gd name="connsiteY4" fmla="*/ 784746 h 1153236"/>
                <a:gd name="connsiteX5" fmla="*/ 962167 w 1078831"/>
                <a:gd name="connsiteY5" fmla="*/ 777922 h 1153236"/>
                <a:gd name="connsiteX6" fmla="*/ 907576 w 1078831"/>
                <a:gd name="connsiteY6" fmla="*/ 730155 h 1153236"/>
                <a:gd name="connsiteX7" fmla="*/ 887104 w 1078831"/>
                <a:gd name="connsiteY7" fmla="*/ 709683 h 1153236"/>
                <a:gd name="connsiteX8" fmla="*/ 866633 w 1078831"/>
                <a:gd name="connsiteY8" fmla="*/ 702859 h 1153236"/>
                <a:gd name="connsiteX9" fmla="*/ 825689 w 1078831"/>
                <a:gd name="connsiteY9" fmla="*/ 682388 h 1153236"/>
                <a:gd name="connsiteX10" fmla="*/ 805218 w 1078831"/>
                <a:gd name="connsiteY10" fmla="*/ 668740 h 1153236"/>
                <a:gd name="connsiteX11" fmla="*/ 709683 w 1078831"/>
                <a:gd name="connsiteY11" fmla="*/ 641444 h 1153236"/>
                <a:gd name="connsiteX12" fmla="*/ 689212 w 1078831"/>
                <a:gd name="connsiteY12" fmla="*/ 627797 h 1153236"/>
                <a:gd name="connsiteX13" fmla="*/ 661916 w 1078831"/>
                <a:gd name="connsiteY13" fmla="*/ 614149 h 1153236"/>
                <a:gd name="connsiteX14" fmla="*/ 620973 w 1078831"/>
                <a:gd name="connsiteY14" fmla="*/ 586853 h 1153236"/>
                <a:gd name="connsiteX15" fmla="*/ 586854 w 1078831"/>
                <a:gd name="connsiteY15" fmla="*/ 559558 h 1153236"/>
                <a:gd name="connsiteX16" fmla="*/ 573206 w 1078831"/>
                <a:gd name="connsiteY16" fmla="*/ 539086 h 1153236"/>
                <a:gd name="connsiteX17" fmla="*/ 552734 w 1078831"/>
                <a:gd name="connsiteY17" fmla="*/ 525439 h 1153236"/>
                <a:gd name="connsiteX18" fmla="*/ 518615 w 1078831"/>
                <a:gd name="connsiteY18" fmla="*/ 491319 h 1153236"/>
                <a:gd name="connsiteX19" fmla="*/ 504967 w 1078831"/>
                <a:gd name="connsiteY19" fmla="*/ 470847 h 1153236"/>
                <a:gd name="connsiteX20" fmla="*/ 484495 w 1078831"/>
                <a:gd name="connsiteY20" fmla="*/ 457200 h 1153236"/>
                <a:gd name="connsiteX21" fmla="*/ 450376 w 1078831"/>
                <a:gd name="connsiteY21" fmla="*/ 416256 h 1153236"/>
                <a:gd name="connsiteX22" fmla="*/ 429904 w 1078831"/>
                <a:gd name="connsiteY22" fmla="*/ 402609 h 1153236"/>
                <a:gd name="connsiteX23" fmla="*/ 416257 w 1078831"/>
                <a:gd name="connsiteY23" fmla="*/ 382137 h 1153236"/>
                <a:gd name="connsiteX24" fmla="*/ 382137 w 1078831"/>
                <a:gd name="connsiteY24" fmla="*/ 348018 h 1153236"/>
                <a:gd name="connsiteX25" fmla="*/ 238837 w 1078831"/>
                <a:gd name="connsiteY25" fmla="*/ 225188 h 1153236"/>
                <a:gd name="connsiteX26" fmla="*/ 0 w 1078831"/>
                <a:gd name="connsiteY26" fmla="*/ 0 h 1153236"/>
                <a:gd name="connsiteX0" fmla="*/ 1078173 w 1078831"/>
                <a:gd name="connsiteY0" fmla="*/ 1153236 h 1153236"/>
                <a:gd name="connsiteX1" fmla="*/ 1064525 w 1078831"/>
                <a:gd name="connsiteY1" fmla="*/ 921224 h 1153236"/>
                <a:gd name="connsiteX2" fmla="*/ 1037230 w 1078831"/>
                <a:gd name="connsiteY2" fmla="*/ 859809 h 1153236"/>
                <a:gd name="connsiteX3" fmla="*/ 1016758 w 1078831"/>
                <a:gd name="connsiteY3" fmla="*/ 846161 h 1153236"/>
                <a:gd name="connsiteX4" fmla="*/ 982639 w 1078831"/>
                <a:gd name="connsiteY4" fmla="*/ 784746 h 1153236"/>
                <a:gd name="connsiteX5" fmla="*/ 962167 w 1078831"/>
                <a:gd name="connsiteY5" fmla="*/ 777922 h 1153236"/>
                <a:gd name="connsiteX6" fmla="*/ 907576 w 1078831"/>
                <a:gd name="connsiteY6" fmla="*/ 730155 h 1153236"/>
                <a:gd name="connsiteX7" fmla="*/ 887104 w 1078831"/>
                <a:gd name="connsiteY7" fmla="*/ 709683 h 1153236"/>
                <a:gd name="connsiteX8" fmla="*/ 866633 w 1078831"/>
                <a:gd name="connsiteY8" fmla="*/ 702859 h 1153236"/>
                <a:gd name="connsiteX9" fmla="*/ 825689 w 1078831"/>
                <a:gd name="connsiteY9" fmla="*/ 682388 h 1153236"/>
                <a:gd name="connsiteX10" fmla="*/ 805218 w 1078831"/>
                <a:gd name="connsiteY10" fmla="*/ 668740 h 1153236"/>
                <a:gd name="connsiteX11" fmla="*/ 709683 w 1078831"/>
                <a:gd name="connsiteY11" fmla="*/ 641444 h 1153236"/>
                <a:gd name="connsiteX12" fmla="*/ 689212 w 1078831"/>
                <a:gd name="connsiteY12" fmla="*/ 627797 h 1153236"/>
                <a:gd name="connsiteX13" fmla="*/ 661916 w 1078831"/>
                <a:gd name="connsiteY13" fmla="*/ 614149 h 1153236"/>
                <a:gd name="connsiteX14" fmla="*/ 620973 w 1078831"/>
                <a:gd name="connsiteY14" fmla="*/ 586853 h 1153236"/>
                <a:gd name="connsiteX15" fmla="*/ 586854 w 1078831"/>
                <a:gd name="connsiteY15" fmla="*/ 559558 h 1153236"/>
                <a:gd name="connsiteX16" fmla="*/ 573206 w 1078831"/>
                <a:gd name="connsiteY16" fmla="*/ 539086 h 1153236"/>
                <a:gd name="connsiteX17" fmla="*/ 552734 w 1078831"/>
                <a:gd name="connsiteY17" fmla="*/ 525439 h 1153236"/>
                <a:gd name="connsiteX18" fmla="*/ 518615 w 1078831"/>
                <a:gd name="connsiteY18" fmla="*/ 491319 h 1153236"/>
                <a:gd name="connsiteX19" fmla="*/ 504967 w 1078831"/>
                <a:gd name="connsiteY19" fmla="*/ 470847 h 1153236"/>
                <a:gd name="connsiteX20" fmla="*/ 484495 w 1078831"/>
                <a:gd name="connsiteY20" fmla="*/ 457200 h 1153236"/>
                <a:gd name="connsiteX21" fmla="*/ 450376 w 1078831"/>
                <a:gd name="connsiteY21" fmla="*/ 416256 h 1153236"/>
                <a:gd name="connsiteX22" fmla="*/ 429904 w 1078831"/>
                <a:gd name="connsiteY22" fmla="*/ 402609 h 1153236"/>
                <a:gd name="connsiteX23" fmla="*/ 416257 w 1078831"/>
                <a:gd name="connsiteY23" fmla="*/ 382137 h 1153236"/>
                <a:gd name="connsiteX24" fmla="*/ 382137 w 1078831"/>
                <a:gd name="connsiteY24" fmla="*/ 348018 h 1153236"/>
                <a:gd name="connsiteX25" fmla="*/ 238837 w 1078831"/>
                <a:gd name="connsiteY25" fmla="*/ 225188 h 1153236"/>
                <a:gd name="connsiteX26" fmla="*/ 116007 w 1078831"/>
                <a:gd name="connsiteY26" fmla="*/ 109182 h 1153236"/>
                <a:gd name="connsiteX27" fmla="*/ 0 w 1078831"/>
                <a:gd name="connsiteY27" fmla="*/ 0 h 1153236"/>
                <a:gd name="connsiteX0" fmla="*/ 1078173 w 1078831"/>
                <a:gd name="connsiteY0" fmla="*/ 1153236 h 1153236"/>
                <a:gd name="connsiteX1" fmla="*/ 1064525 w 1078831"/>
                <a:gd name="connsiteY1" fmla="*/ 921224 h 1153236"/>
                <a:gd name="connsiteX2" fmla="*/ 1037230 w 1078831"/>
                <a:gd name="connsiteY2" fmla="*/ 859809 h 1153236"/>
                <a:gd name="connsiteX3" fmla="*/ 1016758 w 1078831"/>
                <a:gd name="connsiteY3" fmla="*/ 846161 h 1153236"/>
                <a:gd name="connsiteX4" fmla="*/ 982639 w 1078831"/>
                <a:gd name="connsiteY4" fmla="*/ 784746 h 1153236"/>
                <a:gd name="connsiteX5" fmla="*/ 962167 w 1078831"/>
                <a:gd name="connsiteY5" fmla="*/ 777922 h 1153236"/>
                <a:gd name="connsiteX6" fmla="*/ 907576 w 1078831"/>
                <a:gd name="connsiteY6" fmla="*/ 730155 h 1153236"/>
                <a:gd name="connsiteX7" fmla="*/ 887104 w 1078831"/>
                <a:gd name="connsiteY7" fmla="*/ 709683 h 1153236"/>
                <a:gd name="connsiteX8" fmla="*/ 866633 w 1078831"/>
                <a:gd name="connsiteY8" fmla="*/ 702859 h 1153236"/>
                <a:gd name="connsiteX9" fmla="*/ 825689 w 1078831"/>
                <a:gd name="connsiteY9" fmla="*/ 682388 h 1153236"/>
                <a:gd name="connsiteX10" fmla="*/ 805218 w 1078831"/>
                <a:gd name="connsiteY10" fmla="*/ 668740 h 1153236"/>
                <a:gd name="connsiteX11" fmla="*/ 709683 w 1078831"/>
                <a:gd name="connsiteY11" fmla="*/ 641444 h 1153236"/>
                <a:gd name="connsiteX12" fmla="*/ 689212 w 1078831"/>
                <a:gd name="connsiteY12" fmla="*/ 627797 h 1153236"/>
                <a:gd name="connsiteX13" fmla="*/ 661916 w 1078831"/>
                <a:gd name="connsiteY13" fmla="*/ 614149 h 1153236"/>
                <a:gd name="connsiteX14" fmla="*/ 620973 w 1078831"/>
                <a:gd name="connsiteY14" fmla="*/ 586853 h 1153236"/>
                <a:gd name="connsiteX15" fmla="*/ 586854 w 1078831"/>
                <a:gd name="connsiteY15" fmla="*/ 559558 h 1153236"/>
                <a:gd name="connsiteX16" fmla="*/ 573206 w 1078831"/>
                <a:gd name="connsiteY16" fmla="*/ 539086 h 1153236"/>
                <a:gd name="connsiteX17" fmla="*/ 552734 w 1078831"/>
                <a:gd name="connsiteY17" fmla="*/ 525439 h 1153236"/>
                <a:gd name="connsiteX18" fmla="*/ 518615 w 1078831"/>
                <a:gd name="connsiteY18" fmla="*/ 491319 h 1153236"/>
                <a:gd name="connsiteX19" fmla="*/ 504967 w 1078831"/>
                <a:gd name="connsiteY19" fmla="*/ 470847 h 1153236"/>
                <a:gd name="connsiteX20" fmla="*/ 484495 w 1078831"/>
                <a:gd name="connsiteY20" fmla="*/ 457200 h 1153236"/>
                <a:gd name="connsiteX21" fmla="*/ 450376 w 1078831"/>
                <a:gd name="connsiteY21" fmla="*/ 416256 h 1153236"/>
                <a:gd name="connsiteX22" fmla="*/ 429904 w 1078831"/>
                <a:gd name="connsiteY22" fmla="*/ 402609 h 1153236"/>
                <a:gd name="connsiteX23" fmla="*/ 416257 w 1078831"/>
                <a:gd name="connsiteY23" fmla="*/ 382137 h 1153236"/>
                <a:gd name="connsiteX24" fmla="*/ 382137 w 1078831"/>
                <a:gd name="connsiteY24" fmla="*/ 348018 h 1153236"/>
                <a:gd name="connsiteX25" fmla="*/ 238837 w 1078831"/>
                <a:gd name="connsiteY25" fmla="*/ 225188 h 1153236"/>
                <a:gd name="connsiteX26" fmla="*/ 95535 w 1078831"/>
                <a:gd name="connsiteY26" fmla="*/ 143301 h 1153236"/>
                <a:gd name="connsiteX27" fmla="*/ 0 w 1078831"/>
                <a:gd name="connsiteY27" fmla="*/ 0 h 1153236"/>
                <a:gd name="connsiteX0" fmla="*/ 1078173 w 1078831"/>
                <a:gd name="connsiteY0" fmla="*/ 1153236 h 1153236"/>
                <a:gd name="connsiteX1" fmla="*/ 1064525 w 1078831"/>
                <a:gd name="connsiteY1" fmla="*/ 921224 h 1153236"/>
                <a:gd name="connsiteX2" fmla="*/ 1037230 w 1078831"/>
                <a:gd name="connsiteY2" fmla="*/ 859809 h 1153236"/>
                <a:gd name="connsiteX3" fmla="*/ 1016758 w 1078831"/>
                <a:gd name="connsiteY3" fmla="*/ 846161 h 1153236"/>
                <a:gd name="connsiteX4" fmla="*/ 982639 w 1078831"/>
                <a:gd name="connsiteY4" fmla="*/ 784746 h 1153236"/>
                <a:gd name="connsiteX5" fmla="*/ 962167 w 1078831"/>
                <a:gd name="connsiteY5" fmla="*/ 777922 h 1153236"/>
                <a:gd name="connsiteX6" fmla="*/ 907576 w 1078831"/>
                <a:gd name="connsiteY6" fmla="*/ 730155 h 1153236"/>
                <a:gd name="connsiteX7" fmla="*/ 887104 w 1078831"/>
                <a:gd name="connsiteY7" fmla="*/ 709683 h 1153236"/>
                <a:gd name="connsiteX8" fmla="*/ 866633 w 1078831"/>
                <a:gd name="connsiteY8" fmla="*/ 702859 h 1153236"/>
                <a:gd name="connsiteX9" fmla="*/ 825689 w 1078831"/>
                <a:gd name="connsiteY9" fmla="*/ 682388 h 1153236"/>
                <a:gd name="connsiteX10" fmla="*/ 805218 w 1078831"/>
                <a:gd name="connsiteY10" fmla="*/ 668740 h 1153236"/>
                <a:gd name="connsiteX11" fmla="*/ 709683 w 1078831"/>
                <a:gd name="connsiteY11" fmla="*/ 641444 h 1153236"/>
                <a:gd name="connsiteX12" fmla="*/ 689212 w 1078831"/>
                <a:gd name="connsiteY12" fmla="*/ 627797 h 1153236"/>
                <a:gd name="connsiteX13" fmla="*/ 661916 w 1078831"/>
                <a:gd name="connsiteY13" fmla="*/ 614149 h 1153236"/>
                <a:gd name="connsiteX14" fmla="*/ 620973 w 1078831"/>
                <a:gd name="connsiteY14" fmla="*/ 586853 h 1153236"/>
                <a:gd name="connsiteX15" fmla="*/ 586854 w 1078831"/>
                <a:gd name="connsiteY15" fmla="*/ 559558 h 1153236"/>
                <a:gd name="connsiteX16" fmla="*/ 573206 w 1078831"/>
                <a:gd name="connsiteY16" fmla="*/ 539086 h 1153236"/>
                <a:gd name="connsiteX17" fmla="*/ 552734 w 1078831"/>
                <a:gd name="connsiteY17" fmla="*/ 525439 h 1153236"/>
                <a:gd name="connsiteX18" fmla="*/ 518615 w 1078831"/>
                <a:gd name="connsiteY18" fmla="*/ 491319 h 1153236"/>
                <a:gd name="connsiteX19" fmla="*/ 504967 w 1078831"/>
                <a:gd name="connsiteY19" fmla="*/ 470847 h 1153236"/>
                <a:gd name="connsiteX20" fmla="*/ 484495 w 1078831"/>
                <a:gd name="connsiteY20" fmla="*/ 457200 h 1153236"/>
                <a:gd name="connsiteX21" fmla="*/ 450376 w 1078831"/>
                <a:gd name="connsiteY21" fmla="*/ 416256 h 1153236"/>
                <a:gd name="connsiteX22" fmla="*/ 429904 w 1078831"/>
                <a:gd name="connsiteY22" fmla="*/ 402609 h 1153236"/>
                <a:gd name="connsiteX23" fmla="*/ 416257 w 1078831"/>
                <a:gd name="connsiteY23" fmla="*/ 382137 h 1153236"/>
                <a:gd name="connsiteX24" fmla="*/ 382137 w 1078831"/>
                <a:gd name="connsiteY24" fmla="*/ 348018 h 1153236"/>
                <a:gd name="connsiteX25" fmla="*/ 300252 w 1078831"/>
                <a:gd name="connsiteY25" fmla="*/ 232012 h 1153236"/>
                <a:gd name="connsiteX26" fmla="*/ 95535 w 1078831"/>
                <a:gd name="connsiteY26" fmla="*/ 143301 h 1153236"/>
                <a:gd name="connsiteX27" fmla="*/ 0 w 1078831"/>
                <a:gd name="connsiteY27" fmla="*/ 0 h 1153236"/>
                <a:gd name="connsiteX0" fmla="*/ 1078173 w 1078831"/>
                <a:gd name="connsiteY0" fmla="*/ 1153236 h 1153236"/>
                <a:gd name="connsiteX1" fmla="*/ 1064525 w 1078831"/>
                <a:gd name="connsiteY1" fmla="*/ 921224 h 1153236"/>
                <a:gd name="connsiteX2" fmla="*/ 1037230 w 1078831"/>
                <a:gd name="connsiteY2" fmla="*/ 859809 h 1153236"/>
                <a:gd name="connsiteX3" fmla="*/ 1016758 w 1078831"/>
                <a:gd name="connsiteY3" fmla="*/ 846161 h 1153236"/>
                <a:gd name="connsiteX4" fmla="*/ 982639 w 1078831"/>
                <a:gd name="connsiteY4" fmla="*/ 784746 h 1153236"/>
                <a:gd name="connsiteX5" fmla="*/ 962167 w 1078831"/>
                <a:gd name="connsiteY5" fmla="*/ 777922 h 1153236"/>
                <a:gd name="connsiteX6" fmla="*/ 907576 w 1078831"/>
                <a:gd name="connsiteY6" fmla="*/ 730155 h 1153236"/>
                <a:gd name="connsiteX7" fmla="*/ 887104 w 1078831"/>
                <a:gd name="connsiteY7" fmla="*/ 709683 h 1153236"/>
                <a:gd name="connsiteX8" fmla="*/ 866633 w 1078831"/>
                <a:gd name="connsiteY8" fmla="*/ 702859 h 1153236"/>
                <a:gd name="connsiteX9" fmla="*/ 825689 w 1078831"/>
                <a:gd name="connsiteY9" fmla="*/ 682388 h 1153236"/>
                <a:gd name="connsiteX10" fmla="*/ 805218 w 1078831"/>
                <a:gd name="connsiteY10" fmla="*/ 668740 h 1153236"/>
                <a:gd name="connsiteX11" fmla="*/ 709683 w 1078831"/>
                <a:gd name="connsiteY11" fmla="*/ 641444 h 1153236"/>
                <a:gd name="connsiteX12" fmla="*/ 689212 w 1078831"/>
                <a:gd name="connsiteY12" fmla="*/ 627797 h 1153236"/>
                <a:gd name="connsiteX13" fmla="*/ 661916 w 1078831"/>
                <a:gd name="connsiteY13" fmla="*/ 614149 h 1153236"/>
                <a:gd name="connsiteX14" fmla="*/ 620973 w 1078831"/>
                <a:gd name="connsiteY14" fmla="*/ 586853 h 1153236"/>
                <a:gd name="connsiteX15" fmla="*/ 586854 w 1078831"/>
                <a:gd name="connsiteY15" fmla="*/ 559558 h 1153236"/>
                <a:gd name="connsiteX16" fmla="*/ 573206 w 1078831"/>
                <a:gd name="connsiteY16" fmla="*/ 539086 h 1153236"/>
                <a:gd name="connsiteX17" fmla="*/ 552734 w 1078831"/>
                <a:gd name="connsiteY17" fmla="*/ 525439 h 1153236"/>
                <a:gd name="connsiteX18" fmla="*/ 518615 w 1078831"/>
                <a:gd name="connsiteY18" fmla="*/ 491319 h 1153236"/>
                <a:gd name="connsiteX19" fmla="*/ 504967 w 1078831"/>
                <a:gd name="connsiteY19" fmla="*/ 470847 h 1153236"/>
                <a:gd name="connsiteX20" fmla="*/ 484495 w 1078831"/>
                <a:gd name="connsiteY20" fmla="*/ 457200 h 1153236"/>
                <a:gd name="connsiteX21" fmla="*/ 450376 w 1078831"/>
                <a:gd name="connsiteY21" fmla="*/ 416256 h 1153236"/>
                <a:gd name="connsiteX22" fmla="*/ 429904 w 1078831"/>
                <a:gd name="connsiteY22" fmla="*/ 402609 h 1153236"/>
                <a:gd name="connsiteX23" fmla="*/ 416257 w 1078831"/>
                <a:gd name="connsiteY23" fmla="*/ 382137 h 1153236"/>
                <a:gd name="connsiteX24" fmla="*/ 382137 w 1078831"/>
                <a:gd name="connsiteY24" fmla="*/ 348018 h 1153236"/>
                <a:gd name="connsiteX25" fmla="*/ 279780 w 1078831"/>
                <a:gd name="connsiteY25" fmla="*/ 266131 h 1153236"/>
                <a:gd name="connsiteX26" fmla="*/ 95535 w 1078831"/>
                <a:gd name="connsiteY26" fmla="*/ 143301 h 1153236"/>
                <a:gd name="connsiteX27" fmla="*/ 0 w 1078831"/>
                <a:gd name="connsiteY27" fmla="*/ 0 h 1153236"/>
                <a:gd name="connsiteX0" fmla="*/ 982638 w 983296"/>
                <a:gd name="connsiteY0" fmla="*/ 1009935 h 1009935"/>
                <a:gd name="connsiteX1" fmla="*/ 968990 w 983296"/>
                <a:gd name="connsiteY1" fmla="*/ 777923 h 1009935"/>
                <a:gd name="connsiteX2" fmla="*/ 941695 w 983296"/>
                <a:gd name="connsiteY2" fmla="*/ 716508 h 1009935"/>
                <a:gd name="connsiteX3" fmla="*/ 921223 w 983296"/>
                <a:gd name="connsiteY3" fmla="*/ 702860 h 1009935"/>
                <a:gd name="connsiteX4" fmla="*/ 887104 w 983296"/>
                <a:gd name="connsiteY4" fmla="*/ 641445 h 1009935"/>
                <a:gd name="connsiteX5" fmla="*/ 866632 w 983296"/>
                <a:gd name="connsiteY5" fmla="*/ 634621 h 1009935"/>
                <a:gd name="connsiteX6" fmla="*/ 812041 w 983296"/>
                <a:gd name="connsiteY6" fmla="*/ 586854 h 1009935"/>
                <a:gd name="connsiteX7" fmla="*/ 791569 w 983296"/>
                <a:gd name="connsiteY7" fmla="*/ 566382 h 1009935"/>
                <a:gd name="connsiteX8" fmla="*/ 771098 w 983296"/>
                <a:gd name="connsiteY8" fmla="*/ 559558 h 1009935"/>
                <a:gd name="connsiteX9" fmla="*/ 730154 w 983296"/>
                <a:gd name="connsiteY9" fmla="*/ 539087 h 1009935"/>
                <a:gd name="connsiteX10" fmla="*/ 709683 w 983296"/>
                <a:gd name="connsiteY10" fmla="*/ 525439 h 1009935"/>
                <a:gd name="connsiteX11" fmla="*/ 614148 w 983296"/>
                <a:gd name="connsiteY11" fmla="*/ 498143 h 1009935"/>
                <a:gd name="connsiteX12" fmla="*/ 593677 w 983296"/>
                <a:gd name="connsiteY12" fmla="*/ 484496 h 1009935"/>
                <a:gd name="connsiteX13" fmla="*/ 566381 w 983296"/>
                <a:gd name="connsiteY13" fmla="*/ 470848 h 1009935"/>
                <a:gd name="connsiteX14" fmla="*/ 525438 w 983296"/>
                <a:gd name="connsiteY14" fmla="*/ 443552 h 1009935"/>
                <a:gd name="connsiteX15" fmla="*/ 491319 w 983296"/>
                <a:gd name="connsiteY15" fmla="*/ 416257 h 1009935"/>
                <a:gd name="connsiteX16" fmla="*/ 477671 w 983296"/>
                <a:gd name="connsiteY16" fmla="*/ 395785 h 1009935"/>
                <a:gd name="connsiteX17" fmla="*/ 457199 w 983296"/>
                <a:gd name="connsiteY17" fmla="*/ 382138 h 1009935"/>
                <a:gd name="connsiteX18" fmla="*/ 423080 w 983296"/>
                <a:gd name="connsiteY18" fmla="*/ 348018 h 1009935"/>
                <a:gd name="connsiteX19" fmla="*/ 409432 w 983296"/>
                <a:gd name="connsiteY19" fmla="*/ 327546 h 1009935"/>
                <a:gd name="connsiteX20" fmla="*/ 388960 w 983296"/>
                <a:gd name="connsiteY20" fmla="*/ 313899 h 1009935"/>
                <a:gd name="connsiteX21" fmla="*/ 354841 w 983296"/>
                <a:gd name="connsiteY21" fmla="*/ 272955 h 1009935"/>
                <a:gd name="connsiteX22" fmla="*/ 334369 w 983296"/>
                <a:gd name="connsiteY22" fmla="*/ 259308 h 1009935"/>
                <a:gd name="connsiteX23" fmla="*/ 320722 w 983296"/>
                <a:gd name="connsiteY23" fmla="*/ 238836 h 1009935"/>
                <a:gd name="connsiteX24" fmla="*/ 286602 w 983296"/>
                <a:gd name="connsiteY24" fmla="*/ 204717 h 1009935"/>
                <a:gd name="connsiteX25" fmla="*/ 184245 w 983296"/>
                <a:gd name="connsiteY25" fmla="*/ 122830 h 1009935"/>
                <a:gd name="connsiteX26" fmla="*/ 0 w 983296"/>
                <a:gd name="connsiteY26" fmla="*/ 0 h 100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83296" h="1009935">
                  <a:moveTo>
                    <a:pt x="982638" y="1009935"/>
                  </a:moveTo>
                  <a:cubicBezTo>
                    <a:pt x="979757" y="923508"/>
                    <a:pt x="991790" y="853921"/>
                    <a:pt x="968990" y="777923"/>
                  </a:cubicBezTo>
                  <a:cubicBezTo>
                    <a:pt x="963199" y="758620"/>
                    <a:pt x="957365" y="732178"/>
                    <a:pt x="941695" y="716508"/>
                  </a:cubicBezTo>
                  <a:cubicBezTo>
                    <a:pt x="935896" y="710709"/>
                    <a:pt x="928047" y="707409"/>
                    <a:pt x="921223" y="702860"/>
                  </a:cubicBezTo>
                  <a:cubicBezTo>
                    <a:pt x="915215" y="684835"/>
                    <a:pt x="904702" y="647311"/>
                    <a:pt x="887104" y="641445"/>
                  </a:cubicBezTo>
                  <a:lnTo>
                    <a:pt x="866632" y="634621"/>
                  </a:lnTo>
                  <a:cubicBezTo>
                    <a:pt x="843886" y="600501"/>
                    <a:pt x="859808" y="618698"/>
                    <a:pt x="812041" y="586854"/>
                  </a:cubicBezTo>
                  <a:cubicBezTo>
                    <a:pt x="804011" y="581501"/>
                    <a:pt x="799599" y="571735"/>
                    <a:pt x="791569" y="566382"/>
                  </a:cubicBezTo>
                  <a:cubicBezTo>
                    <a:pt x="785584" y="562392"/>
                    <a:pt x="777531" y="562775"/>
                    <a:pt x="771098" y="559558"/>
                  </a:cubicBezTo>
                  <a:cubicBezTo>
                    <a:pt x="718188" y="533103"/>
                    <a:pt x="781608" y="556238"/>
                    <a:pt x="730154" y="539087"/>
                  </a:cubicBezTo>
                  <a:cubicBezTo>
                    <a:pt x="723330" y="534538"/>
                    <a:pt x="717390" y="528242"/>
                    <a:pt x="709683" y="525439"/>
                  </a:cubicBezTo>
                  <a:cubicBezTo>
                    <a:pt x="699672" y="521799"/>
                    <a:pt x="627990" y="507371"/>
                    <a:pt x="614148" y="498143"/>
                  </a:cubicBezTo>
                  <a:cubicBezTo>
                    <a:pt x="607324" y="493594"/>
                    <a:pt x="600797" y="488565"/>
                    <a:pt x="593677" y="484496"/>
                  </a:cubicBezTo>
                  <a:cubicBezTo>
                    <a:pt x="584845" y="479449"/>
                    <a:pt x="575104" y="476082"/>
                    <a:pt x="566381" y="470848"/>
                  </a:cubicBezTo>
                  <a:cubicBezTo>
                    <a:pt x="552316" y="462409"/>
                    <a:pt x="525438" y="443552"/>
                    <a:pt x="525438" y="443552"/>
                  </a:cubicBezTo>
                  <a:cubicBezTo>
                    <a:pt x="486322" y="384881"/>
                    <a:pt x="538407" y="453929"/>
                    <a:pt x="491319" y="416257"/>
                  </a:cubicBezTo>
                  <a:cubicBezTo>
                    <a:pt x="484915" y="411134"/>
                    <a:pt x="483470" y="401584"/>
                    <a:pt x="477671" y="395785"/>
                  </a:cubicBezTo>
                  <a:cubicBezTo>
                    <a:pt x="471872" y="389986"/>
                    <a:pt x="464023" y="386687"/>
                    <a:pt x="457199" y="382138"/>
                  </a:cubicBezTo>
                  <a:cubicBezTo>
                    <a:pt x="420804" y="327545"/>
                    <a:pt x="468572" y="393512"/>
                    <a:pt x="423080" y="348018"/>
                  </a:cubicBezTo>
                  <a:cubicBezTo>
                    <a:pt x="417281" y="342219"/>
                    <a:pt x="415231" y="333345"/>
                    <a:pt x="409432" y="327546"/>
                  </a:cubicBezTo>
                  <a:cubicBezTo>
                    <a:pt x="403633" y="321747"/>
                    <a:pt x="395260" y="319149"/>
                    <a:pt x="388960" y="313899"/>
                  </a:cubicBezTo>
                  <a:cubicBezTo>
                    <a:pt x="321884" y="258003"/>
                    <a:pt x="408521" y="326633"/>
                    <a:pt x="354841" y="272955"/>
                  </a:cubicBezTo>
                  <a:cubicBezTo>
                    <a:pt x="349042" y="267156"/>
                    <a:pt x="341193" y="263857"/>
                    <a:pt x="334369" y="259308"/>
                  </a:cubicBezTo>
                  <a:cubicBezTo>
                    <a:pt x="329820" y="252484"/>
                    <a:pt x="326521" y="244635"/>
                    <a:pt x="320722" y="238836"/>
                  </a:cubicBezTo>
                  <a:cubicBezTo>
                    <a:pt x="275224" y="193336"/>
                    <a:pt x="323001" y="259313"/>
                    <a:pt x="286602" y="204717"/>
                  </a:cubicBezTo>
                  <a:lnTo>
                    <a:pt x="184245" y="122830"/>
                  </a:lnTo>
                  <a:lnTo>
                    <a:pt x="0" y="0"/>
                  </a:lnTo>
                </a:path>
              </a:pathLst>
            </a:custGeom>
            <a:noFill/>
            <a:ln w="3175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cxnSp>
          <p:nvCxnSpPr>
            <p:cNvPr id="39" name="Straight Arrow Connector 38"/>
            <p:cNvCxnSpPr>
              <a:stCxn id="16" idx="1"/>
              <a:endCxn id="7" idx="7"/>
            </p:cNvCxnSpPr>
            <p:nvPr/>
          </p:nvCxnSpPr>
          <p:spPr>
            <a:xfrm flipH="1">
              <a:off x="5930127" y="3554874"/>
              <a:ext cx="725995" cy="112160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4994836" y="3368591"/>
              <a:ext cx="1138966" cy="400110"/>
            </a:xfrm>
            <a:prstGeom prst="rect">
              <a:avLst/>
            </a:prstGeom>
            <a:noFill/>
          </p:spPr>
          <p:txBody>
            <a:bodyPr wrap="none" rtlCol="0">
              <a:spAutoFit/>
            </a:bodyPr>
            <a:lstStyle/>
            <a:p>
              <a:r>
                <a:rPr lang="en-US" sz="2000" dirty="0"/>
                <a:t>HSTS est.</a:t>
              </a:r>
            </a:p>
          </p:txBody>
        </p:sp>
      </p:grpSp>
      <p:sp>
        <p:nvSpPr>
          <p:cNvPr id="12" name="Slide Number Placeholder 11"/>
          <p:cNvSpPr>
            <a:spLocks noGrp="1"/>
          </p:cNvSpPr>
          <p:nvPr>
            <p:ph type="sldNum" sz="quarter" idx="12"/>
          </p:nvPr>
        </p:nvSpPr>
        <p:spPr>
          <a:xfrm>
            <a:off x="8534400" y="6416675"/>
            <a:ext cx="533400" cy="365125"/>
          </a:xfrm>
        </p:spPr>
        <p:txBody>
          <a:bodyPr/>
          <a:lstStyle/>
          <a:p>
            <a:fld id="{70B34420-8437-4703-9B95-C0E66889F188}" type="slidenum">
              <a:rPr lang="en-US" smtClean="0"/>
              <a:t>8</a:t>
            </a:fld>
            <a:endParaRPr lang="en-US"/>
          </a:p>
        </p:txBody>
      </p:sp>
      <p:grpSp>
        <p:nvGrpSpPr>
          <p:cNvPr id="38" name="Group 37"/>
          <p:cNvGrpSpPr/>
          <p:nvPr/>
        </p:nvGrpSpPr>
        <p:grpSpPr>
          <a:xfrm>
            <a:off x="1721820" y="2907175"/>
            <a:ext cx="400205" cy="270078"/>
            <a:chOff x="1449657" y="3054428"/>
            <a:chExt cx="400205" cy="270078"/>
          </a:xfrm>
        </p:grpSpPr>
        <p:sp>
          <p:nvSpPr>
            <p:cNvPr id="52" name="Pentagon 51"/>
            <p:cNvSpPr/>
            <p:nvPr/>
          </p:nvSpPr>
          <p:spPr>
            <a:xfrm rot="16200000">
              <a:off x="1465790" y="3155973"/>
              <a:ext cx="152400" cy="184666"/>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000"/>
            </a:p>
          </p:txBody>
        </p:sp>
        <p:cxnSp>
          <p:nvCxnSpPr>
            <p:cNvPr id="53" name="Straight Arrow Connector 52"/>
            <p:cNvCxnSpPr/>
            <p:nvPr/>
          </p:nvCxnSpPr>
          <p:spPr>
            <a:xfrm flipV="1">
              <a:off x="1634324" y="3054428"/>
              <a:ext cx="215538" cy="193878"/>
            </a:xfrm>
            <a:prstGeom prst="straightConnector1">
              <a:avLst/>
            </a:prstGeom>
            <a:ln w="38100">
              <a:solidFill>
                <a:srgbClr val="8064A2"/>
              </a:solidFill>
              <a:tailEnd type="triangle"/>
            </a:ln>
          </p:spPr>
          <p:style>
            <a:lnRef idx="2">
              <a:schemeClr val="accent6">
                <a:shade val="50000"/>
              </a:schemeClr>
            </a:lnRef>
            <a:fillRef idx="1">
              <a:schemeClr val="accent6"/>
            </a:fillRef>
            <a:effectRef idx="0">
              <a:schemeClr val="accent6"/>
            </a:effectRef>
            <a:fontRef idx="minor">
              <a:schemeClr val="lt1"/>
            </a:fontRef>
          </p:style>
        </p:cxnSp>
      </p:grpSp>
      <p:grpSp>
        <p:nvGrpSpPr>
          <p:cNvPr id="49" name="Group 48"/>
          <p:cNvGrpSpPr/>
          <p:nvPr/>
        </p:nvGrpSpPr>
        <p:grpSpPr>
          <a:xfrm>
            <a:off x="0" y="5158141"/>
            <a:ext cx="7377824" cy="836126"/>
            <a:chOff x="0" y="5158141"/>
            <a:chExt cx="7377824" cy="836126"/>
          </a:xfrm>
        </p:grpSpPr>
        <mc:AlternateContent xmlns:mc="http://schemas.openxmlformats.org/markup-compatibility/2006" xmlns:a14="http://schemas.microsoft.com/office/drawing/2010/main">
          <mc:Choice Requires="a14">
            <p:sp>
              <p:nvSpPr>
                <p:cNvPr id="57" name="Rectangle 56"/>
                <p:cNvSpPr/>
                <p:nvPr/>
              </p:nvSpPr>
              <p:spPr>
                <a:xfrm>
                  <a:off x="291224" y="5158141"/>
                  <a:ext cx="7086600" cy="836126"/>
                </a:xfrm>
                <a:prstGeom prst="rect">
                  <a:avLst/>
                </a:prstGeom>
              </p:spPr>
              <p:txBody>
                <a:bodyPr wrap="square">
                  <a:spAutoFit/>
                </a:bodyPr>
                <a:lstStyle/>
                <a:p>
                  <a:pPr>
                    <a:lnSpc>
                      <a:spcPct val="80000"/>
                    </a:lnSpc>
                  </a:pPr>
                  <a14:m>
                    <m:oMathPara xmlns:m="http://schemas.openxmlformats.org/officeDocument/2006/math">
                      <m:oMathParaPr>
                        <m:jc m:val="left"/>
                      </m:oMathParaPr>
                      <m:oMath xmlns:m="http://schemas.openxmlformats.org/officeDocument/2006/math">
                        <m:r>
                          <a:rPr lang="en-US" sz="2800" b="1" i="1" smtClean="0">
                            <a:solidFill>
                              <a:srgbClr val="0049B4"/>
                            </a:solidFill>
                            <a:latin typeface="Cambria Math"/>
                          </a:rPr>
                          <m:t>𝑷𝒐𝒖𝒓</m:t>
                        </m:r>
                        <m:r>
                          <a:rPr lang="en-US" sz="2800" b="1" i="1" smtClean="0">
                            <a:solidFill>
                              <a:srgbClr val="0049B4"/>
                            </a:solidFill>
                            <a:latin typeface="Cambria Math"/>
                          </a:rPr>
                          <m:t> </m:t>
                        </m:r>
                      </m:oMath>
                    </m:oMathPara>
                  </a14:m>
                  <a:r>
                    <a:rPr lang="en-US" sz="2800" b="1" i="1" dirty="0">
                      <a:solidFill>
                        <a:srgbClr val="0049B4"/>
                      </a:solidFill>
                      <a:latin typeface="Cambria Math"/>
                    </a:rPr>
                    <a:t/>
                  </a:r>
                  <a:br>
                    <a:rPr lang="en-US" sz="2800" b="1" i="1" dirty="0">
                      <a:solidFill>
                        <a:srgbClr val="0049B4"/>
                      </a:solidFill>
                      <a:latin typeface="Cambria Math"/>
                    </a:rPr>
                  </a:br>
                  <a14:m>
                    <m:oMath xmlns:m="http://schemas.openxmlformats.org/officeDocument/2006/math">
                      <m:r>
                        <a:rPr lang="en-US" sz="2800" b="1" i="1" smtClean="0">
                          <a:solidFill>
                            <a:srgbClr val="0049B4"/>
                          </a:solidFill>
                          <a:latin typeface="Cambria Math"/>
                        </a:rPr>
                        <m:t>𝑷𝒐𝒊𝒏𝒕</m:t>
                      </m:r>
                      <m:r>
                        <a:rPr lang="en-US" sz="2800" b="1" i="1">
                          <a:solidFill>
                            <a:srgbClr val="0049B4"/>
                          </a:solidFill>
                          <a:latin typeface="Cambria Math"/>
                        </a:rPr>
                        <m:t>=</m:t>
                      </m:r>
                      <m:sSub>
                        <m:sSubPr>
                          <m:ctrlPr>
                            <a:rPr lang="en-US" sz="2800" b="1" i="1" smtClean="0">
                              <a:solidFill>
                                <a:srgbClr val="0049B4"/>
                              </a:solidFill>
                              <a:latin typeface="Cambria Math"/>
                            </a:rPr>
                          </m:ctrlPr>
                        </m:sSubPr>
                        <m:e>
                          <m:r>
                            <a:rPr lang="en-US" sz="2800" b="1" i="1" smtClean="0">
                              <a:solidFill>
                                <a:srgbClr val="0049B4"/>
                              </a:solidFill>
                              <a:latin typeface="Cambria Math"/>
                            </a:rPr>
                            <m:t>𝑻𝒐𝒕𝒂𝒍</m:t>
                          </m:r>
                        </m:e>
                        <m:sub>
                          <m:r>
                            <a:rPr lang="en-US" sz="2800" b="1" i="1" smtClean="0">
                              <a:solidFill>
                                <a:srgbClr val="0049B4"/>
                              </a:solidFill>
                              <a:latin typeface="Cambria Math"/>
                            </a:rPr>
                            <m:t>𝒖𝒑𝒔𝒕</m:t>
                          </m:r>
                        </m:sub>
                      </m:sSub>
                      <m:r>
                        <a:rPr lang="en-US" sz="2800" b="1" i="1" smtClean="0">
                          <a:solidFill>
                            <a:srgbClr val="0049B4"/>
                          </a:solidFill>
                          <a:latin typeface="Cambria Math"/>
                        </a:rPr>
                        <m:t>=</m:t>
                      </m:r>
                      <m:r>
                        <a:rPr lang="en-US" sz="2800" b="1" i="1" smtClean="0">
                          <a:solidFill>
                            <a:srgbClr val="0049B4"/>
                          </a:solidFill>
                          <a:latin typeface="Cambria Math"/>
                        </a:rPr>
                        <m:t>𝑷𝑺</m:t>
                      </m:r>
                      <m:r>
                        <a:rPr lang="en-US" sz="2800" b="1" i="1">
                          <a:solidFill>
                            <a:srgbClr val="0049B4"/>
                          </a:solidFill>
                          <a:latin typeface="Cambria Math"/>
                        </a:rPr>
                        <m:t>+</m:t>
                      </m:r>
                      <m:r>
                        <a:rPr lang="en-US" sz="2800" b="1" i="1">
                          <a:solidFill>
                            <a:srgbClr val="0049B4"/>
                          </a:solidFill>
                          <a:latin typeface="Cambria Math"/>
                        </a:rPr>
                        <m:t>𝑯𝑺𝑻𝑺</m:t>
                      </m:r>
                      <m:r>
                        <a:rPr lang="en-US" sz="2800" b="1" i="1">
                          <a:solidFill>
                            <a:srgbClr val="0049B4"/>
                          </a:solidFill>
                          <a:latin typeface="Cambria Math"/>
                        </a:rPr>
                        <m:t>+</m:t>
                      </m:r>
                      <m:sSub>
                        <m:sSubPr>
                          <m:ctrlPr>
                            <a:rPr lang="en-US" sz="2800" b="1" i="1" smtClean="0">
                              <a:solidFill>
                                <a:srgbClr val="0049B4"/>
                              </a:solidFill>
                              <a:latin typeface="Cambria Math"/>
                            </a:rPr>
                          </m:ctrlPr>
                        </m:sSubPr>
                        <m:e>
                          <m:r>
                            <a:rPr lang="en-US" sz="2800" b="1" i="1" smtClean="0">
                              <a:solidFill>
                                <a:srgbClr val="0049B4"/>
                              </a:solidFill>
                              <a:latin typeface="Cambria Math"/>
                            </a:rPr>
                            <m:t>𝑵𝑷𝑺</m:t>
                          </m:r>
                        </m:e>
                        <m:sub>
                          <m:r>
                            <a:rPr lang="en-US" sz="2800" b="1" i="1" smtClean="0">
                              <a:solidFill>
                                <a:srgbClr val="0049B4"/>
                              </a:solidFill>
                              <a:latin typeface="Cambria Math"/>
                            </a:rPr>
                            <m:t>𝒖𝒑𝒔𝒕</m:t>
                          </m:r>
                        </m:sub>
                      </m:sSub>
                    </m:oMath>
                  </a14:m>
                  <a:r>
                    <a:rPr lang="en-US" sz="2800" b="1" dirty="0">
                      <a:solidFill>
                        <a:srgbClr val="0049B4"/>
                      </a:solidFill>
                    </a:rPr>
                    <a:t> </a:t>
                  </a:r>
                </a:p>
              </p:txBody>
            </p:sp>
          </mc:Choice>
          <mc:Fallback xmlns="">
            <p:sp>
              <p:nvSpPr>
                <p:cNvPr id="57" name="Rectangle 56"/>
                <p:cNvSpPr>
                  <a:spLocks noRot="1" noChangeAspect="1" noMove="1" noResize="1" noEditPoints="1" noAdjustHandles="1" noChangeArrowheads="1" noChangeShapeType="1" noTextEdit="1"/>
                </p:cNvSpPr>
                <p:nvPr/>
              </p:nvSpPr>
              <p:spPr>
                <a:xfrm>
                  <a:off x="291224" y="5158141"/>
                  <a:ext cx="7086600" cy="836126"/>
                </a:xfrm>
                <a:prstGeom prst="rect">
                  <a:avLst/>
                </a:prstGeom>
                <a:blipFill rotWithShape="1">
                  <a:blip r:embed="rId3"/>
                  <a:stretch>
                    <a:fillRect l="-430"/>
                  </a:stretch>
                </a:blipFill>
              </p:spPr>
              <p:txBody>
                <a:bodyPr/>
                <a:lstStyle/>
                <a:p>
                  <a:r>
                    <a:rPr lang="en-US">
                      <a:noFill/>
                    </a:rPr>
                    <a:t> </a:t>
                  </a:r>
                </a:p>
              </p:txBody>
            </p:sp>
          </mc:Fallback>
        </mc:AlternateContent>
        <p:sp>
          <p:nvSpPr>
            <p:cNvPr id="42" name="TextBox 41"/>
            <p:cNvSpPr txBox="1"/>
            <p:nvPr/>
          </p:nvSpPr>
          <p:spPr>
            <a:xfrm>
              <a:off x="0" y="5357682"/>
              <a:ext cx="340158" cy="437043"/>
            </a:xfrm>
            <a:prstGeom prst="rect">
              <a:avLst/>
            </a:prstGeom>
          </p:spPr>
          <p:txBody>
            <a:bodyPr wrap="square">
              <a:spAutoFit/>
            </a:bodyPr>
            <a:lstStyle>
              <a:defPPr>
                <a:defRPr lang="en-US"/>
              </a:defPPr>
              <a:lvl1pPr>
                <a:lnSpc>
                  <a:spcPct val="80000"/>
                </a:lnSpc>
                <a:defRPr sz="2800" b="1" i="1">
                  <a:solidFill>
                    <a:srgbClr val="0049B4"/>
                  </a:solidFill>
                  <a:latin typeface="Cambria Math"/>
                </a:defRPr>
              </a:lvl1pPr>
            </a:lstStyle>
            <a:p>
              <a:r>
                <a:rPr lang="en-US" i="0" dirty="0"/>
                <a:t>•</a:t>
              </a:r>
            </a:p>
          </p:txBody>
        </p:sp>
      </p:grpSp>
      <p:grpSp>
        <p:nvGrpSpPr>
          <p:cNvPr id="50" name="Group 49"/>
          <p:cNvGrpSpPr/>
          <p:nvPr/>
        </p:nvGrpSpPr>
        <p:grpSpPr>
          <a:xfrm>
            <a:off x="0" y="6019800"/>
            <a:ext cx="8782878" cy="781752"/>
            <a:chOff x="0" y="6019800"/>
            <a:chExt cx="8782878" cy="781752"/>
          </a:xfrm>
        </p:grpSpPr>
        <mc:AlternateContent xmlns:mc="http://schemas.openxmlformats.org/markup-compatibility/2006" xmlns:a14="http://schemas.microsoft.com/office/drawing/2010/main">
          <mc:Choice Requires="a14">
            <p:sp>
              <p:nvSpPr>
                <p:cNvPr id="3" name="Rectangle 2"/>
                <p:cNvSpPr/>
                <p:nvPr/>
              </p:nvSpPr>
              <p:spPr>
                <a:xfrm>
                  <a:off x="158702" y="6019800"/>
                  <a:ext cx="8624176" cy="781752"/>
                </a:xfrm>
                <a:prstGeom prst="rect">
                  <a:avLst/>
                </a:prstGeom>
              </p:spPr>
              <p:txBody>
                <a:bodyPr wrap="square" lIns="0">
                  <a:spAutoFit/>
                </a:bodyPr>
                <a:lstStyle/>
                <a:p>
                  <a:pPr>
                    <a:lnSpc>
                      <a:spcPct val="80000"/>
                    </a:lnSpc>
                  </a:pPr>
                  <a14:m>
                    <m:oMathPara xmlns:m="http://schemas.openxmlformats.org/officeDocument/2006/math">
                      <m:oMathParaPr>
                        <m:jc m:val="centerGroup"/>
                      </m:oMathParaPr>
                      <m:oMath xmlns:m="http://schemas.openxmlformats.org/officeDocument/2006/math">
                        <m:r>
                          <a:rPr lang="en-US" sz="2800" b="1" i="1" smtClean="0">
                            <a:solidFill>
                              <a:srgbClr val="0049B4"/>
                            </a:solidFill>
                            <a:latin typeface="Cambria Math"/>
                          </a:rPr>
                          <m:t>𝑻𝒐𝒕𝒂𝒍</m:t>
                        </m:r>
                        <m:r>
                          <a:rPr lang="en-US" sz="2800" b="1" i="1" smtClean="0">
                            <a:solidFill>
                              <a:srgbClr val="0049B4"/>
                            </a:solidFill>
                            <a:latin typeface="Cambria Math"/>
                          </a:rPr>
                          <m:t> </m:t>
                        </m:r>
                      </m:oMath>
                      <m:oMath xmlns:m="http://schemas.openxmlformats.org/officeDocument/2006/math">
                        <m:r>
                          <a:rPr lang="en-US" sz="2800" b="1" i="1">
                            <a:solidFill>
                              <a:srgbClr val="0049B4"/>
                            </a:solidFill>
                            <a:latin typeface="Cambria Math"/>
                          </a:rPr>
                          <m:t>𝑳𝒐𝒂𝒅</m:t>
                        </m:r>
                        <m:r>
                          <a:rPr lang="en-US" sz="2800" b="1" i="1">
                            <a:solidFill>
                              <a:srgbClr val="0049B4"/>
                            </a:solidFill>
                            <a:latin typeface="Cambria Math"/>
                          </a:rPr>
                          <m:t>=</m:t>
                        </m:r>
                        <m:r>
                          <a:rPr lang="en-US" sz="2800" b="1" i="1" smtClean="0">
                            <a:solidFill>
                              <a:srgbClr val="0049B4"/>
                            </a:solidFill>
                            <a:latin typeface="Cambria Math"/>
                          </a:rPr>
                          <m:t>𝑷𝒐𝒖𝒓</m:t>
                        </m:r>
                        <m:r>
                          <a:rPr lang="en-US" sz="2800" b="1" i="1" smtClean="0">
                            <a:solidFill>
                              <a:srgbClr val="0049B4"/>
                            </a:solidFill>
                            <a:latin typeface="Cambria Math"/>
                          </a:rPr>
                          <m:t> </m:t>
                        </m:r>
                        <m:r>
                          <a:rPr lang="en-US" sz="2800" b="1" i="1" smtClean="0">
                            <a:solidFill>
                              <a:srgbClr val="0049B4"/>
                            </a:solidFill>
                            <a:latin typeface="Cambria Math"/>
                          </a:rPr>
                          <m:t>𝑷𝒐𝒊𝒏𝒕</m:t>
                        </m:r>
                        <m:r>
                          <a:rPr lang="en-US" sz="2800" b="1" i="1" smtClean="0">
                            <a:solidFill>
                              <a:srgbClr val="0049B4"/>
                            </a:solidFill>
                            <a:latin typeface="Cambria Math"/>
                          </a:rPr>
                          <m:t>+</m:t>
                        </m:r>
                        <m:sSub>
                          <m:sSubPr>
                            <m:ctrlPr>
                              <a:rPr lang="en-US" sz="2800" b="1" i="1" smtClean="0">
                                <a:solidFill>
                                  <a:srgbClr val="0049B4"/>
                                </a:solidFill>
                                <a:latin typeface="Cambria Math"/>
                              </a:rPr>
                            </m:ctrlPr>
                          </m:sSubPr>
                          <m:e>
                            <m:r>
                              <a:rPr lang="en-US" sz="2800" b="1" i="1" smtClean="0">
                                <a:solidFill>
                                  <a:srgbClr val="0049B4"/>
                                </a:solidFill>
                                <a:latin typeface="Cambria Math"/>
                              </a:rPr>
                              <m:t>𝑷𝑺</m:t>
                            </m:r>
                          </m:e>
                          <m:sub>
                            <m:r>
                              <a:rPr lang="en-US" sz="2800" b="1" i="1" smtClean="0">
                                <a:solidFill>
                                  <a:srgbClr val="0049B4"/>
                                </a:solidFill>
                                <a:latin typeface="Cambria Math"/>
                              </a:rPr>
                              <m:t>𝒅𝒔𝒕𝒓</m:t>
                            </m:r>
                          </m:sub>
                        </m:sSub>
                        <m:r>
                          <a:rPr lang="en-US" sz="2800" b="1" i="1">
                            <a:solidFill>
                              <a:srgbClr val="0049B4"/>
                            </a:solidFill>
                            <a:latin typeface="Cambria Math"/>
                          </a:rPr>
                          <m:t>+</m:t>
                        </m:r>
                        <m:sSub>
                          <m:sSubPr>
                            <m:ctrlPr>
                              <a:rPr lang="en-US" sz="2800" b="1" i="1" smtClean="0">
                                <a:solidFill>
                                  <a:srgbClr val="0049B4"/>
                                </a:solidFill>
                                <a:latin typeface="Cambria Math"/>
                              </a:rPr>
                            </m:ctrlPr>
                          </m:sSubPr>
                          <m:e>
                            <m:r>
                              <a:rPr lang="en-US" sz="2800" b="1" i="1" smtClean="0">
                                <a:solidFill>
                                  <a:srgbClr val="0049B4"/>
                                </a:solidFill>
                                <a:latin typeface="Cambria Math"/>
                              </a:rPr>
                              <m:t>𝑯𝑺𝑻𝑺</m:t>
                            </m:r>
                          </m:e>
                          <m:sub>
                            <m:r>
                              <a:rPr lang="en-US" sz="2800" b="1" i="1" smtClean="0">
                                <a:solidFill>
                                  <a:srgbClr val="0049B4"/>
                                </a:solidFill>
                                <a:latin typeface="Cambria Math"/>
                              </a:rPr>
                              <m:t>𝒅𝒔𝒕𝒓</m:t>
                            </m:r>
                          </m:sub>
                        </m:sSub>
                        <m:r>
                          <a:rPr lang="en-US" sz="2800" b="1" i="1">
                            <a:solidFill>
                              <a:srgbClr val="0049B4"/>
                            </a:solidFill>
                            <a:latin typeface="Cambria Math"/>
                          </a:rPr>
                          <m:t>+</m:t>
                        </m:r>
                        <m:sSub>
                          <m:sSubPr>
                            <m:ctrlPr>
                              <a:rPr lang="en-US" sz="2800" b="1" i="1">
                                <a:solidFill>
                                  <a:srgbClr val="0049B4"/>
                                </a:solidFill>
                                <a:latin typeface="Cambria Math"/>
                              </a:rPr>
                            </m:ctrlPr>
                          </m:sSubPr>
                          <m:e>
                            <m:r>
                              <a:rPr lang="en-US" sz="2800" b="1" i="1">
                                <a:solidFill>
                                  <a:srgbClr val="0049B4"/>
                                </a:solidFill>
                                <a:latin typeface="Cambria Math"/>
                              </a:rPr>
                              <m:t>𝑵𝑷𝑺</m:t>
                            </m:r>
                          </m:e>
                          <m:sub>
                            <m:r>
                              <a:rPr lang="en-US" sz="2800" b="1" i="1">
                                <a:solidFill>
                                  <a:srgbClr val="0049B4"/>
                                </a:solidFill>
                                <a:latin typeface="Cambria Math"/>
                              </a:rPr>
                              <m:t>𝒅𝒔𝒕</m:t>
                            </m:r>
                          </m:sub>
                        </m:sSub>
                      </m:oMath>
                    </m:oMathPara>
                  </a14:m>
                  <a:endParaRPr lang="en-US" sz="2800" b="1" dirty="0">
                    <a:solidFill>
                      <a:srgbClr val="0049B4"/>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158702" y="6019800"/>
                  <a:ext cx="8624176" cy="781752"/>
                </a:xfrm>
                <a:prstGeom prst="rect">
                  <a:avLst/>
                </a:prstGeom>
                <a:blipFill rotWithShape="1">
                  <a:blip r:embed="rId4"/>
                  <a:stretch>
                    <a:fillRect t="-1563" b="-3125"/>
                  </a:stretch>
                </a:blipFill>
              </p:spPr>
              <p:txBody>
                <a:bodyPr/>
                <a:lstStyle/>
                <a:p>
                  <a:r>
                    <a:rPr lang="en-US">
                      <a:noFill/>
                    </a:rPr>
                    <a:t> </a:t>
                  </a:r>
                </a:p>
              </p:txBody>
            </p:sp>
          </mc:Fallback>
        </mc:AlternateContent>
        <p:sp>
          <p:nvSpPr>
            <p:cNvPr id="59" name="TextBox 58"/>
            <p:cNvSpPr txBox="1"/>
            <p:nvPr/>
          </p:nvSpPr>
          <p:spPr>
            <a:xfrm>
              <a:off x="0" y="6192154"/>
              <a:ext cx="340158" cy="437043"/>
            </a:xfrm>
            <a:prstGeom prst="rect">
              <a:avLst/>
            </a:prstGeom>
          </p:spPr>
          <p:txBody>
            <a:bodyPr wrap="square">
              <a:spAutoFit/>
            </a:bodyPr>
            <a:lstStyle>
              <a:defPPr>
                <a:defRPr lang="en-US"/>
              </a:defPPr>
              <a:lvl1pPr>
                <a:lnSpc>
                  <a:spcPct val="80000"/>
                </a:lnSpc>
                <a:defRPr sz="2800" b="1" i="1">
                  <a:solidFill>
                    <a:srgbClr val="0049B4"/>
                  </a:solidFill>
                  <a:latin typeface="Cambria Math"/>
                </a:defRPr>
              </a:lvl1pPr>
            </a:lstStyle>
            <a:p>
              <a:r>
                <a:rPr lang="en-US" i="0" dirty="0"/>
                <a:t>•</a:t>
              </a:r>
            </a:p>
          </p:txBody>
        </p:sp>
      </p:grpSp>
    </p:spTree>
    <p:extLst>
      <p:ext uri="{BB962C8B-B14F-4D97-AF65-F5344CB8AC3E}">
        <p14:creationId xmlns:p14="http://schemas.microsoft.com/office/powerpoint/2010/main" val="678503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Calculation:  NPDES</a:t>
            </a:r>
          </a:p>
        </p:txBody>
      </p:sp>
      <p:sp>
        <p:nvSpPr>
          <p:cNvPr id="3" name="Content Placeholder 2"/>
          <p:cNvSpPr>
            <a:spLocks noGrp="1"/>
          </p:cNvSpPr>
          <p:nvPr>
            <p:ph idx="1"/>
          </p:nvPr>
        </p:nvSpPr>
        <p:spPr>
          <a:xfrm>
            <a:off x="190500" y="1140806"/>
            <a:ext cx="8763000" cy="5486400"/>
          </a:xfrm>
        </p:spPr>
        <p:txBody>
          <a:bodyPr>
            <a:normAutofit fontScale="92500" lnSpcReduction="20000"/>
          </a:bodyPr>
          <a:lstStyle/>
          <a:p>
            <a:r>
              <a:rPr lang="en-US" b="1" dirty="0"/>
              <a:t>NPDES sources</a:t>
            </a:r>
          </a:p>
          <a:p>
            <a:pPr lvl="1"/>
            <a:r>
              <a:rPr lang="en-US" dirty="0"/>
              <a:t>Municipal NPDES</a:t>
            </a:r>
          </a:p>
          <a:p>
            <a:pPr marL="968375" lvl="2"/>
            <a:r>
              <a:rPr lang="en-US" sz="2300" dirty="0"/>
              <a:t>Total annual discharge (reported data)</a:t>
            </a:r>
          </a:p>
          <a:p>
            <a:pPr marL="968375" lvl="2"/>
            <a:r>
              <a:rPr lang="en-US" sz="2300" dirty="0"/>
              <a:t>Median of nutrient concentration, if reported</a:t>
            </a:r>
          </a:p>
          <a:p>
            <a:pPr marL="968375" lvl="2"/>
            <a:r>
              <a:rPr lang="en-US" sz="2300" dirty="0"/>
              <a:t>Nutrient concentration estimates from similar facilities</a:t>
            </a:r>
            <a:r>
              <a:rPr lang="en-US" dirty="0"/>
              <a:t>, if not reported</a:t>
            </a:r>
          </a:p>
          <a:p>
            <a:pPr lvl="1"/>
            <a:r>
              <a:rPr lang="en-US" dirty="0"/>
              <a:t>CSOs (all wet weather) includes bypass flows</a:t>
            </a:r>
          </a:p>
          <a:p>
            <a:pPr marL="968375" lvl="2"/>
            <a:r>
              <a:rPr lang="en-US" sz="2300" dirty="0"/>
              <a:t>Actual reporting data or system characterization flows (LTCP) </a:t>
            </a:r>
            <a:br>
              <a:rPr lang="en-US" sz="2300" dirty="0"/>
            </a:br>
            <a:r>
              <a:rPr lang="en-US" sz="2300" dirty="0"/>
              <a:t>if under-represented</a:t>
            </a:r>
          </a:p>
          <a:p>
            <a:pPr marL="968375" lvl="2"/>
            <a:r>
              <a:rPr lang="en-US" sz="2300" dirty="0"/>
              <a:t>Most SSOs do not report volume (only occurrence)</a:t>
            </a:r>
          </a:p>
          <a:p>
            <a:pPr marL="968375" lvl="2"/>
            <a:r>
              <a:rPr lang="en-US" sz="2300" dirty="0"/>
              <a:t>CSO nutrient concentrations fixed (based on literature values)</a:t>
            </a:r>
          </a:p>
          <a:p>
            <a:pPr lvl="1"/>
            <a:r>
              <a:rPr lang="en-US" dirty="0"/>
              <a:t>Industrial facilities</a:t>
            </a:r>
          </a:p>
          <a:p>
            <a:pPr marL="968375" lvl="2"/>
            <a:r>
              <a:rPr lang="en-US" sz="2300" dirty="0"/>
              <a:t>Total annual discharge (reported data)</a:t>
            </a:r>
          </a:p>
          <a:p>
            <a:pPr marL="968375" lvl="2"/>
            <a:r>
              <a:rPr lang="en-US" sz="2300" dirty="0"/>
              <a:t>Nutrient concentration only if there was reported data</a:t>
            </a:r>
          </a:p>
          <a:p>
            <a:pPr marL="968375" lvl="2"/>
            <a:r>
              <a:rPr lang="en-US" sz="2300" dirty="0"/>
              <a:t>If no nutrient monitoring, assume de </a:t>
            </a:r>
            <a:r>
              <a:rPr lang="en-US" sz="2300" dirty="0" err="1"/>
              <a:t>minimis</a:t>
            </a:r>
            <a:r>
              <a:rPr lang="en-US" sz="2300" dirty="0"/>
              <a:t> contribution</a:t>
            </a:r>
          </a:p>
        </p:txBody>
      </p:sp>
      <p:sp>
        <p:nvSpPr>
          <p:cNvPr id="4" name="Slide Number Placeholder 3"/>
          <p:cNvSpPr>
            <a:spLocks noGrp="1"/>
          </p:cNvSpPr>
          <p:nvPr>
            <p:ph type="sldNum" sz="quarter" idx="12"/>
          </p:nvPr>
        </p:nvSpPr>
        <p:spPr/>
        <p:txBody>
          <a:bodyPr/>
          <a:lstStyle/>
          <a:p>
            <a:fld id="{70B34420-8437-4703-9B95-C0E66889F188}" type="slidenum">
              <a:rPr lang="en-US" smtClean="0"/>
              <a:t>9</a:t>
            </a:fld>
            <a:endParaRPr lang="en-US" dirty="0"/>
          </a:p>
        </p:txBody>
      </p:sp>
    </p:spTree>
    <p:extLst>
      <p:ext uri="{BB962C8B-B14F-4D97-AF65-F5344CB8AC3E}">
        <p14:creationId xmlns:p14="http://schemas.microsoft.com/office/powerpoint/2010/main" val="3734646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rgbClr val="777777"/>
                                      </p:to>
                                    </p:animClr>
                                  </p:sub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rgbClr val="777777"/>
                                      </p:to>
                                    </p:animClr>
                                  </p:sub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rgbClr val="777777"/>
                                      </p:to>
                                    </p:animClr>
                                  </p:sub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rgbClr val="777777"/>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rgbClr val="777777"/>
                                      </p:to>
                                    </p:animClr>
                                  </p:sub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rgbClr val="777777"/>
                                      </p:to>
                                    </p:animClr>
                                  </p:sub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rgbClr val="777777"/>
                                      </p:to>
                                    </p:animClr>
                                  </p:sub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8" end="8"/>
                                            </p:txEl>
                                          </p:spTgt>
                                        </p:tgtEl>
                                        <p:attrNameLst>
                                          <p:attrName>ppt_c</p:attrName>
                                        </p:attrNameLst>
                                      </p:cBhvr>
                                      <p:to>
                                        <a:srgbClr val="777777"/>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4201</TotalTime>
  <Words>4260</Words>
  <Application>Microsoft Office PowerPoint</Application>
  <PresentationFormat>On-screen Show (4:3)</PresentationFormat>
  <Paragraphs>692</Paragraphs>
  <Slides>41</Slides>
  <Notes>41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Ohio Statewide Nutrient Balance</vt:lpstr>
      <vt:lpstr>PowerPoint Presentation</vt:lpstr>
      <vt:lpstr>Division of Surface Water  Modeling, Assessment and TMDL Section  December 30, 2016</vt:lpstr>
      <vt:lpstr>Statewide Nutrient Reduction Efforts Strategies, Funding, and Legislation</vt:lpstr>
      <vt:lpstr>PowerPoint Presentation</vt:lpstr>
      <vt:lpstr>Data Time Period</vt:lpstr>
      <vt:lpstr>Calculation Methodology</vt:lpstr>
      <vt:lpstr>Watershed Schematic for Calculation</vt:lpstr>
      <vt:lpstr>Calculation:  NPDES</vt:lpstr>
      <vt:lpstr>Calculation:  HSTS,  NPS</vt:lpstr>
      <vt:lpstr>Water Yield:  Study vs. 20-year History Water Yield = total discharge divided by watershed area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Discussion Slides</vt:lpstr>
      <vt:lpstr>PowerPoint Presentation</vt:lpstr>
      <vt:lpstr>PowerPoint Presentation</vt:lpstr>
      <vt:lpstr>PowerPoint Presentation</vt:lpstr>
      <vt:lpstr>PowerPoint Presentation</vt:lpstr>
      <vt:lpstr>20-year Seasonal (Mar-Jul) Discharge 1996-2015 (2002-2015 for Muskingum)</vt:lpstr>
    </vt:vector>
  </TitlesOfParts>
  <Company>OHIO EPA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Ohio Statewide Nutrient Balance</dc:title>
  <dc:creator>Griffin, Joshua</dc:creator>
  <cp:lastModifiedBy>jgriffin88</cp:lastModifiedBy>
  <cp:revision>204</cp:revision>
  <cp:lastPrinted>2017-06-06T01:53:49Z</cp:lastPrinted>
  <dcterms:created xsi:type="dcterms:W3CDTF">2016-04-18T13:43:05Z</dcterms:created>
  <dcterms:modified xsi:type="dcterms:W3CDTF">2017-06-06T17:02:50Z</dcterms:modified>
</cp:coreProperties>
</file>